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47"/>
  </p:notesMasterIdLst>
  <p:handoutMasterIdLst>
    <p:handoutMasterId r:id="rId48"/>
  </p:handoutMasterIdLst>
  <p:sldIdLst>
    <p:sldId id="675" r:id="rId2"/>
    <p:sldId id="676" r:id="rId3"/>
    <p:sldId id="642" r:id="rId4"/>
    <p:sldId id="672" r:id="rId5"/>
    <p:sldId id="696" r:id="rId6"/>
    <p:sldId id="643" r:id="rId7"/>
    <p:sldId id="648" r:id="rId8"/>
    <p:sldId id="678" r:id="rId9"/>
    <p:sldId id="661" r:id="rId10"/>
    <p:sldId id="662" r:id="rId11"/>
    <p:sldId id="677" r:id="rId12"/>
    <p:sldId id="663" r:id="rId13"/>
    <p:sldId id="684" r:id="rId14"/>
    <p:sldId id="664" r:id="rId15"/>
    <p:sldId id="685" r:id="rId16"/>
    <p:sldId id="666" r:id="rId17"/>
    <p:sldId id="686" r:id="rId18"/>
    <p:sldId id="687" r:id="rId19"/>
    <p:sldId id="688" r:id="rId20"/>
    <p:sldId id="689" r:id="rId21"/>
    <p:sldId id="690" r:id="rId22"/>
    <p:sldId id="691" r:id="rId23"/>
    <p:sldId id="692" r:id="rId24"/>
    <p:sldId id="693" r:id="rId25"/>
    <p:sldId id="694" r:id="rId26"/>
    <p:sldId id="640" r:id="rId27"/>
    <p:sldId id="667" r:id="rId28"/>
    <p:sldId id="669" r:id="rId29"/>
    <p:sldId id="411" r:id="rId30"/>
    <p:sldId id="446" r:id="rId31"/>
    <p:sldId id="583" r:id="rId32"/>
    <p:sldId id="447" r:id="rId33"/>
    <p:sldId id="448" r:id="rId34"/>
    <p:sldId id="450" r:id="rId35"/>
    <p:sldId id="668" r:id="rId36"/>
    <p:sldId id="695" r:id="rId37"/>
    <p:sldId id="509" r:id="rId38"/>
    <p:sldId id="646" r:id="rId39"/>
    <p:sldId id="680" r:id="rId40"/>
    <p:sldId id="619" r:id="rId41"/>
    <p:sldId id="634" r:id="rId42"/>
    <p:sldId id="636" r:id="rId43"/>
    <p:sldId id="639" r:id="rId44"/>
    <p:sldId id="550" r:id="rId45"/>
    <p:sldId id="405" r:id="rId46"/>
  </p:sldIdLst>
  <p:sldSz cx="10691813" cy="7559675"/>
  <p:notesSz cx="6881813" cy="9296400"/>
  <p:defaultTextStyle>
    <a:defPPr>
      <a:defRPr lang="de-CH"/>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58C715D7-45AE-DC49-8067-4BAD831DFD71}">
          <p14:sldIdLst>
            <p14:sldId id="675"/>
            <p14:sldId id="676"/>
            <p14:sldId id="642"/>
            <p14:sldId id="672"/>
            <p14:sldId id="696"/>
            <p14:sldId id="643"/>
            <p14:sldId id="648"/>
            <p14:sldId id="678"/>
            <p14:sldId id="661"/>
            <p14:sldId id="662"/>
            <p14:sldId id="677"/>
            <p14:sldId id="663"/>
            <p14:sldId id="684"/>
            <p14:sldId id="664"/>
            <p14:sldId id="685"/>
            <p14:sldId id="666"/>
            <p14:sldId id="686"/>
            <p14:sldId id="687"/>
            <p14:sldId id="688"/>
            <p14:sldId id="689"/>
            <p14:sldId id="690"/>
            <p14:sldId id="691"/>
            <p14:sldId id="692"/>
            <p14:sldId id="693"/>
            <p14:sldId id="694"/>
            <p14:sldId id="640"/>
            <p14:sldId id="667"/>
            <p14:sldId id="669"/>
            <p14:sldId id="411"/>
            <p14:sldId id="446"/>
            <p14:sldId id="583"/>
            <p14:sldId id="447"/>
            <p14:sldId id="448"/>
            <p14:sldId id="450"/>
            <p14:sldId id="668"/>
            <p14:sldId id="695"/>
            <p14:sldId id="509"/>
            <p14:sldId id="646"/>
            <p14:sldId id="680"/>
            <p14:sldId id="619"/>
            <p14:sldId id="634"/>
            <p14:sldId id="636"/>
            <p14:sldId id="639"/>
            <p14:sldId id="550"/>
            <p14:sldId id="405"/>
          </p14:sldIdLst>
        </p14:section>
      </p14:sectionLst>
    </p:ext>
    <p:ext uri="{EFAFB233-063F-42B5-8137-9DF3F51BA10A}">
      <p15:sldGuideLst xmlns="" xmlns:p15="http://schemas.microsoft.com/office/powerpoint/2012/main">
        <p15:guide id="1" orient="horz" pos="4513" userDrawn="1">
          <p15:clr>
            <a:srgbClr val="A4A3A4"/>
          </p15:clr>
        </p15:guide>
        <p15:guide id="2" pos="465" userDrawn="1">
          <p15:clr>
            <a:srgbClr val="A4A3A4"/>
          </p15:clr>
        </p15:guide>
        <p15:guide id="3" pos="6271" userDrawn="1">
          <p15:clr>
            <a:srgbClr val="A4A3A4"/>
          </p15:clr>
        </p15:guide>
        <p15:guide id="4" orient="horz" pos="204" userDrawn="1">
          <p15:clr>
            <a:srgbClr val="A4A3A4"/>
          </p15:clr>
        </p15:guide>
        <p15:guide id="7" orient="horz" pos="2426" userDrawn="1">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oppola, Victor" initials="VAC" lastIdx="17" clrIdx="0"/>
  <p:cmAuthor id="1" name="Reed, Scott" initials="RS" lastIdx="2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ACAD"/>
    <a:srgbClr val="005222"/>
    <a:srgbClr val="00672D"/>
    <a:srgbClr val="013111"/>
    <a:srgbClr val="004D1F"/>
    <a:srgbClr val="000000"/>
    <a:srgbClr val="007829"/>
    <a:srgbClr val="210302"/>
    <a:srgbClr val="006220"/>
    <a:srgbClr val="760F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66" autoAdjust="0"/>
    <p:restoredTop sz="91699" autoAdjust="0"/>
  </p:normalViewPr>
  <p:slideViewPr>
    <p:cSldViewPr snapToObjects="1">
      <p:cViewPr varScale="1">
        <p:scale>
          <a:sx n="56" d="100"/>
          <a:sy n="56" d="100"/>
        </p:scale>
        <p:origin x="-1728" y="-84"/>
      </p:cViewPr>
      <p:guideLst>
        <p:guide orient="horz" pos="4513"/>
        <p:guide orient="horz" pos="204"/>
        <p:guide orient="horz" pos="2426"/>
        <p:guide pos="465"/>
        <p:guide pos="627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snapToObjects="1">
      <p:cViewPr varScale="1">
        <p:scale>
          <a:sx n="78" d="100"/>
          <a:sy n="78" d="100"/>
        </p:scale>
        <p:origin x="-2862" y="-96"/>
      </p:cViewPr>
      <p:guideLst>
        <p:guide orient="horz" pos="2928"/>
        <p:guide pos="216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98724" cy="49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07" tIns="45203" rIns="90407" bIns="45203" numCol="1" anchor="t" anchorCtr="0" compatLnSpc="1">
            <a:prstTxWarp prst="textNoShape">
              <a:avLst/>
            </a:prstTxWarp>
          </a:bodyPr>
          <a:lstStyle>
            <a:lvl1pPr defTabSz="903288">
              <a:defRPr sz="1200"/>
            </a:lvl1pPr>
          </a:lstStyle>
          <a:p>
            <a:endParaRPr lang="de-CH" altLang="de-DE"/>
          </a:p>
        </p:txBody>
      </p:sp>
      <p:sp>
        <p:nvSpPr>
          <p:cNvPr id="7172" name="Rectangle 4"/>
          <p:cNvSpPr>
            <a:spLocks noGrp="1" noChangeArrowheads="1"/>
          </p:cNvSpPr>
          <p:nvPr>
            <p:ph type="ftr" sz="quarter" idx="2"/>
          </p:nvPr>
        </p:nvSpPr>
        <p:spPr bwMode="auto">
          <a:xfrm>
            <a:off x="0" y="8821697"/>
            <a:ext cx="2998724" cy="49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07" tIns="45203" rIns="90407" bIns="45203" numCol="1" anchor="b" anchorCtr="0" compatLnSpc="1">
            <a:prstTxWarp prst="textNoShape">
              <a:avLst/>
            </a:prstTxWarp>
          </a:bodyPr>
          <a:lstStyle>
            <a:lvl1pPr defTabSz="903288">
              <a:defRPr sz="1200"/>
            </a:lvl1pPr>
          </a:lstStyle>
          <a:p>
            <a:endParaRPr lang="de-CH" altLang="de-DE"/>
          </a:p>
        </p:txBody>
      </p:sp>
      <p:sp>
        <p:nvSpPr>
          <p:cNvPr id="7173" name="Rectangle 5"/>
          <p:cNvSpPr>
            <a:spLocks noGrp="1" noChangeArrowheads="1"/>
          </p:cNvSpPr>
          <p:nvPr>
            <p:ph type="sldNum" sz="quarter" idx="3"/>
          </p:nvPr>
        </p:nvSpPr>
        <p:spPr bwMode="auto">
          <a:xfrm>
            <a:off x="3922033" y="8821697"/>
            <a:ext cx="2920835" cy="49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07" tIns="45203" rIns="90407" bIns="45203" numCol="1" anchor="b" anchorCtr="0" compatLnSpc="1">
            <a:prstTxWarp prst="textNoShape">
              <a:avLst/>
            </a:prstTxWarp>
          </a:bodyPr>
          <a:lstStyle>
            <a:lvl1pPr algn="r" defTabSz="903288">
              <a:defRPr sz="1200"/>
            </a:lvl1pPr>
          </a:lstStyle>
          <a:p>
            <a:fld id="{7CB2E29D-2A13-4B2A-B584-22C274016917}" type="slidenum">
              <a:rPr lang="de-CH" altLang="de-DE"/>
              <a:pPr/>
              <a:t>‹#›</a:t>
            </a:fld>
            <a:endParaRPr lang="de-CH" altLang="de-DE"/>
          </a:p>
        </p:txBody>
      </p:sp>
    </p:spTree>
    <p:extLst>
      <p:ext uri="{BB962C8B-B14F-4D97-AF65-F5344CB8AC3E}">
        <p14:creationId xmlns:p14="http://schemas.microsoft.com/office/powerpoint/2010/main" val="37801972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98724" cy="49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07" tIns="45203" rIns="90407" bIns="45203" numCol="1" anchor="t" anchorCtr="0" compatLnSpc="1">
            <a:prstTxWarp prst="textNoShape">
              <a:avLst/>
            </a:prstTxWarp>
          </a:bodyPr>
          <a:lstStyle>
            <a:lvl1pPr defTabSz="903288">
              <a:defRPr sz="1200"/>
            </a:lvl1pPr>
          </a:lstStyle>
          <a:p>
            <a:endParaRPr lang="de-CH" altLang="de-DE"/>
          </a:p>
        </p:txBody>
      </p:sp>
      <p:sp>
        <p:nvSpPr>
          <p:cNvPr id="4099" name="Rectangle 3"/>
          <p:cNvSpPr>
            <a:spLocks noGrp="1" noChangeArrowheads="1"/>
          </p:cNvSpPr>
          <p:nvPr>
            <p:ph type="dt" idx="1"/>
          </p:nvPr>
        </p:nvSpPr>
        <p:spPr bwMode="auto">
          <a:xfrm>
            <a:off x="3922033" y="0"/>
            <a:ext cx="2920835" cy="49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07" tIns="45203" rIns="90407" bIns="45203" numCol="1" anchor="t" anchorCtr="0" compatLnSpc="1">
            <a:prstTxWarp prst="textNoShape">
              <a:avLst/>
            </a:prstTxWarp>
          </a:bodyPr>
          <a:lstStyle>
            <a:lvl1pPr algn="r" defTabSz="903288">
              <a:defRPr sz="1200"/>
            </a:lvl1pPr>
          </a:lstStyle>
          <a:p>
            <a:endParaRPr lang="de-CH" altLang="de-DE"/>
          </a:p>
        </p:txBody>
      </p:sp>
      <p:sp>
        <p:nvSpPr>
          <p:cNvPr id="4100" name="Rectangle 4"/>
          <p:cNvSpPr>
            <a:spLocks noGrp="1" noRot="1" noChangeAspect="1" noChangeArrowheads="1" noTextEdit="1"/>
          </p:cNvSpPr>
          <p:nvPr>
            <p:ph type="sldImg" idx="2"/>
          </p:nvPr>
        </p:nvSpPr>
        <p:spPr bwMode="auto">
          <a:xfrm>
            <a:off x="995363" y="711200"/>
            <a:ext cx="4930775"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23309" y="4411597"/>
            <a:ext cx="5074139" cy="4197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07" tIns="45203" rIns="90407" bIns="45203" numCol="1" anchor="t" anchorCtr="0" compatLnSpc="1">
            <a:prstTxWarp prst="textNoShape">
              <a:avLst/>
            </a:prstTxWarp>
          </a:bodyPr>
          <a:lstStyle/>
          <a:p>
            <a:pPr lvl="0"/>
            <a:r>
              <a:rPr lang="de-CH" altLang="de-DE" smtClean="0"/>
              <a:t>Klicken Sie, um die Formate des Vorlagentextes zu bearbeiten</a:t>
            </a:r>
          </a:p>
          <a:p>
            <a:pPr lvl="1"/>
            <a:r>
              <a:rPr lang="de-CH" altLang="de-DE" smtClean="0"/>
              <a:t>Zweite Ebene</a:t>
            </a:r>
          </a:p>
          <a:p>
            <a:pPr lvl="2"/>
            <a:r>
              <a:rPr lang="de-CH" altLang="de-DE" smtClean="0"/>
              <a:t>Dritte Ebene</a:t>
            </a:r>
          </a:p>
          <a:p>
            <a:pPr lvl="3"/>
            <a:r>
              <a:rPr lang="de-CH" altLang="de-DE" smtClean="0"/>
              <a:t>Vierte Ebene</a:t>
            </a:r>
          </a:p>
          <a:p>
            <a:pPr lvl="4"/>
            <a:r>
              <a:rPr lang="de-CH" altLang="de-DE" smtClean="0"/>
              <a:t>Fünfte Ebene</a:t>
            </a:r>
          </a:p>
        </p:txBody>
      </p:sp>
      <p:sp>
        <p:nvSpPr>
          <p:cNvPr id="4102" name="Rectangle 6"/>
          <p:cNvSpPr>
            <a:spLocks noGrp="1" noChangeArrowheads="1"/>
          </p:cNvSpPr>
          <p:nvPr>
            <p:ph type="ftr" sz="quarter" idx="4"/>
          </p:nvPr>
        </p:nvSpPr>
        <p:spPr bwMode="auto">
          <a:xfrm>
            <a:off x="0" y="8821697"/>
            <a:ext cx="2998724" cy="49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07" tIns="45203" rIns="90407" bIns="45203" numCol="1" anchor="b" anchorCtr="0" compatLnSpc="1">
            <a:prstTxWarp prst="textNoShape">
              <a:avLst/>
            </a:prstTxWarp>
          </a:bodyPr>
          <a:lstStyle>
            <a:lvl1pPr defTabSz="903288">
              <a:defRPr sz="1200"/>
            </a:lvl1pPr>
          </a:lstStyle>
          <a:p>
            <a:endParaRPr lang="de-CH" altLang="de-DE"/>
          </a:p>
        </p:txBody>
      </p:sp>
      <p:sp>
        <p:nvSpPr>
          <p:cNvPr id="4103" name="Rectangle 7"/>
          <p:cNvSpPr>
            <a:spLocks noGrp="1" noChangeArrowheads="1"/>
          </p:cNvSpPr>
          <p:nvPr>
            <p:ph type="sldNum" sz="quarter" idx="5"/>
          </p:nvPr>
        </p:nvSpPr>
        <p:spPr bwMode="auto">
          <a:xfrm>
            <a:off x="3922033" y="8821697"/>
            <a:ext cx="2920835" cy="49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07" tIns="45203" rIns="90407" bIns="45203" numCol="1" anchor="b" anchorCtr="0" compatLnSpc="1">
            <a:prstTxWarp prst="textNoShape">
              <a:avLst/>
            </a:prstTxWarp>
          </a:bodyPr>
          <a:lstStyle>
            <a:lvl1pPr algn="r" defTabSz="903288">
              <a:defRPr sz="1200"/>
            </a:lvl1pPr>
          </a:lstStyle>
          <a:p>
            <a:fld id="{DC7E23E1-43B5-4C72-8611-BA09903C076A}" type="slidenum">
              <a:rPr lang="de-CH" altLang="de-DE"/>
              <a:pPr/>
              <a:t>‹#›</a:t>
            </a:fld>
            <a:endParaRPr lang="de-CH" altLang="de-DE"/>
          </a:p>
        </p:txBody>
      </p:sp>
    </p:spTree>
    <p:extLst>
      <p:ext uri="{BB962C8B-B14F-4D97-AF65-F5344CB8AC3E}">
        <p14:creationId xmlns:p14="http://schemas.microsoft.com/office/powerpoint/2010/main" val="280922777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Arial" charset="0"/>
                <a:ea typeface="+mn-ea"/>
                <a:cs typeface="+mn-cs"/>
              </a:rPr>
              <a:t>Agenda Slide</a:t>
            </a:r>
          </a:p>
          <a:p>
            <a:pPr lvl="1"/>
            <a:r>
              <a:rPr lang="en-US" sz="1200" kern="1200" dirty="0" smtClean="0">
                <a:solidFill>
                  <a:schemeClr val="tx1"/>
                </a:solidFill>
                <a:effectLst/>
                <a:latin typeface="Arial" charset="0"/>
                <a:ea typeface="+mn-ea"/>
                <a:cs typeface="+mn-cs"/>
              </a:rPr>
              <a:t>A guide through the presentation starting with the problem that the Energy Valve solves Low Delta T</a:t>
            </a:r>
          </a:p>
          <a:p>
            <a:pPr lvl="1"/>
            <a:r>
              <a:rPr lang="en-US" sz="1200" kern="1200" dirty="0" smtClean="0">
                <a:solidFill>
                  <a:schemeClr val="tx1"/>
                </a:solidFill>
                <a:effectLst/>
                <a:latin typeface="Arial" charset="0"/>
                <a:ea typeface="+mn-ea"/>
                <a:cs typeface="+mn-cs"/>
              </a:rPr>
              <a:t>Then moves to the solution in the Energy Valve describing an overview for those that are new to the energy valve and then to the features of EV3</a:t>
            </a:r>
          </a:p>
          <a:p>
            <a:pPr lvl="1"/>
            <a:r>
              <a:rPr lang="en-US" sz="1200" kern="1200" dirty="0" smtClean="0">
                <a:solidFill>
                  <a:schemeClr val="tx1"/>
                </a:solidFill>
                <a:effectLst/>
                <a:latin typeface="Arial" charset="0"/>
                <a:ea typeface="+mn-ea"/>
                <a:cs typeface="+mn-cs"/>
              </a:rPr>
              <a:t>Overview of a couple of success stories more are available on Energy Valve.com</a:t>
            </a:r>
          </a:p>
          <a:p>
            <a:pPr lvl="1"/>
            <a:r>
              <a:rPr lang="en-US" sz="1200" kern="1200" dirty="0" smtClean="0">
                <a:solidFill>
                  <a:schemeClr val="tx1"/>
                </a:solidFill>
                <a:effectLst/>
                <a:latin typeface="Arial" charset="0"/>
                <a:ea typeface="+mn-ea"/>
                <a:cs typeface="+mn-cs"/>
              </a:rPr>
              <a:t>Line overview showing wide flow and pressure range and pricing</a:t>
            </a:r>
          </a:p>
          <a:p>
            <a:pPr lvl="1"/>
            <a:r>
              <a:rPr lang="en-US" sz="1200" kern="1200" dirty="0" smtClean="0">
                <a:solidFill>
                  <a:schemeClr val="tx1"/>
                </a:solidFill>
                <a:effectLst/>
                <a:latin typeface="Arial" charset="0"/>
                <a:ea typeface="+mn-ea"/>
                <a:cs typeface="+mn-cs"/>
              </a:rPr>
              <a:t>Industry recognition as a closing showing the success and acceptance of the product in the market</a:t>
            </a:r>
          </a:p>
          <a:p>
            <a:pPr lvl="0"/>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DC7E23E1-43B5-4C72-8611-BA09903C076A}" type="slidenum">
              <a:rPr lang="de-CH" altLang="de-DE" smtClean="0"/>
              <a:pPr/>
              <a:t>2</a:t>
            </a:fld>
            <a:endParaRPr lang="de-CH" altLang="de-DE"/>
          </a:p>
        </p:txBody>
      </p:sp>
    </p:spTree>
    <p:extLst>
      <p:ext uri="{BB962C8B-B14F-4D97-AF65-F5344CB8AC3E}">
        <p14:creationId xmlns:p14="http://schemas.microsoft.com/office/powerpoint/2010/main" val="3398499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E1955-5008-4BAD-B7DE-36F543999B8A}" type="slidenum">
              <a:rPr lang="de-CH" smtClean="0"/>
              <a:pPr/>
              <a:t>12</a:t>
            </a:fld>
            <a:endParaRPr lang="de-CH"/>
          </a:p>
        </p:txBody>
      </p:sp>
    </p:spTree>
    <p:extLst>
      <p:ext uri="{BB962C8B-B14F-4D97-AF65-F5344CB8AC3E}">
        <p14:creationId xmlns:p14="http://schemas.microsoft.com/office/powerpoint/2010/main" val="1004224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Arial" charset="0"/>
                <a:ea typeface="+mn-ea"/>
                <a:cs typeface="+mn-cs"/>
              </a:rPr>
              <a:t>Ultrasonic Flow Meter</a:t>
            </a:r>
          </a:p>
          <a:p>
            <a:pPr lvl="1"/>
            <a:r>
              <a:rPr lang="en-US" sz="1200" kern="1200" dirty="0" err="1" smtClean="0">
                <a:solidFill>
                  <a:schemeClr val="tx1"/>
                </a:solidFill>
                <a:effectLst/>
                <a:latin typeface="Arial" charset="0"/>
                <a:ea typeface="+mn-ea"/>
                <a:cs typeface="+mn-cs"/>
              </a:rPr>
              <a:t>Belimo</a:t>
            </a:r>
            <a:r>
              <a:rPr lang="en-US" sz="1200" kern="1200" dirty="0" smtClean="0">
                <a:solidFill>
                  <a:schemeClr val="tx1"/>
                </a:solidFill>
                <a:effectLst/>
                <a:latin typeface="Arial" charset="0"/>
                <a:ea typeface="+mn-ea"/>
                <a:cs typeface="+mn-cs"/>
              </a:rPr>
              <a:t> Designed Ultrasonic launching in September </a:t>
            </a:r>
          </a:p>
          <a:p>
            <a:pPr lvl="1"/>
            <a:r>
              <a:rPr lang="en-US" sz="1200" kern="1200" dirty="0" err="1" smtClean="0">
                <a:solidFill>
                  <a:schemeClr val="tx1"/>
                </a:solidFill>
                <a:effectLst/>
                <a:latin typeface="Arial" charset="0"/>
                <a:ea typeface="+mn-ea"/>
                <a:cs typeface="+mn-cs"/>
              </a:rPr>
              <a:t>Rangeability</a:t>
            </a:r>
            <a:r>
              <a:rPr lang="en-US" sz="1200" kern="1200" dirty="0" smtClean="0">
                <a:solidFill>
                  <a:schemeClr val="tx1"/>
                </a:solidFill>
                <a:effectLst/>
                <a:latin typeface="Arial" charset="0"/>
                <a:ea typeface="+mn-ea"/>
                <a:cs typeface="+mn-cs"/>
              </a:rPr>
              <a:t> 100:1</a:t>
            </a:r>
          </a:p>
          <a:p>
            <a:pPr lvl="1"/>
            <a:r>
              <a:rPr lang="en-US" sz="1200" kern="1200" dirty="0" smtClean="0">
                <a:solidFill>
                  <a:schemeClr val="tx1"/>
                </a:solidFill>
                <a:effectLst/>
                <a:latin typeface="Arial" charset="0"/>
                <a:ea typeface="+mn-ea"/>
                <a:cs typeface="+mn-cs"/>
              </a:rPr>
              <a:t>6 X higher resolution than Electromagnetic</a:t>
            </a:r>
          </a:p>
          <a:p>
            <a:r>
              <a:rPr lang="en-US" sz="1200" kern="1200" dirty="0" smtClean="0">
                <a:solidFill>
                  <a:schemeClr val="tx1"/>
                </a:solidFill>
                <a:effectLst/>
                <a:latin typeface="Arial" charset="0"/>
                <a:ea typeface="+mn-ea"/>
                <a:cs typeface="+mn-cs"/>
              </a:rPr>
              <a:t>+/- 2% reading of flow rate</a:t>
            </a:r>
            <a:br>
              <a:rPr lang="en-US" sz="1200" kern="1200" dirty="0" smtClean="0">
                <a:solidFill>
                  <a:schemeClr val="tx1"/>
                </a:solidFill>
                <a:effectLst/>
                <a:latin typeface="Arial" charset="0"/>
                <a:ea typeface="+mn-ea"/>
                <a:cs typeface="+mn-cs"/>
              </a:rPr>
            </a:br>
            <a:endParaRPr lang="en-US" sz="1200" kern="1200" dirty="0" smtClean="0">
              <a:solidFill>
                <a:schemeClr val="tx1"/>
              </a:solidFill>
              <a:effectLst/>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How glycol Monitoring</a:t>
            </a:r>
            <a:r>
              <a:rPr lang="en-US" sz="1200" kern="1200" baseline="0" dirty="0" smtClean="0">
                <a:solidFill>
                  <a:schemeClr val="tx1"/>
                </a:solidFill>
                <a:effectLst/>
                <a:latin typeface="Arial" charset="0"/>
                <a:ea typeface="+mn-ea"/>
                <a:cs typeface="+mn-cs"/>
              </a:rPr>
              <a:t> works is </a:t>
            </a:r>
            <a:r>
              <a:rPr lang="en-US" sz="1200" kern="1200" dirty="0" smtClean="0">
                <a:solidFill>
                  <a:schemeClr val="tx1"/>
                </a:solidFill>
                <a:effectLst/>
                <a:latin typeface="Arial" charset="0"/>
                <a:ea typeface="+mn-ea"/>
                <a:cs typeface="+mn-cs"/>
              </a:rPr>
              <a:t>by using the internal temperature sensor in the ultrasonic flow meter and the speed of sound from the flow meter.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Having these two pieces of information there is a cross reference table in the actuator of speed of sound and temperature that indicates for specific speeds of sound and temperatures it solves for the glycol %. </a:t>
            </a:r>
          </a:p>
          <a:p>
            <a:r>
              <a:rPr lang="en-US" sz="1200" kern="1200" dirty="0" smtClean="0">
                <a:solidFill>
                  <a:schemeClr val="tx1"/>
                </a:solidFill>
                <a:effectLst/>
                <a:latin typeface="Arial" charset="0"/>
                <a:ea typeface="+mn-ea"/>
                <a:cs typeface="+mn-cs"/>
              </a:rPr>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
            </a:r>
            <a:br>
              <a:rPr lang="en-US" sz="1200" kern="1200" dirty="0" smtClean="0">
                <a:solidFill>
                  <a:schemeClr val="tx1"/>
                </a:solidFill>
                <a:effectLst/>
                <a:latin typeface="Arial" charset="0"/>
                <a:ea typeface="+mn-ea"/>
                <a:cs typeface="+mn-cs"/>
              </a:rPr>
            </a:br>
            <a:endParaRPr lang="en-US" dirty="0"/>
          </a:p>
        </p:txBody>
      </p:sp>
      <p:sp>
        <p:nvSpPr>
          <p:cNvPr id="4" name="Slide Number Placeholder 3"/>
          <p:cNvSpPr>
            <a:spLocks noGrp="1"/>
          </p:cNvSpPr>
          <p:nvPr>
            <p:ph type="sldNum" sz="quarter" idx="10"/>
          </p:nvPr>
        </p:nvSpPr>
        <p:spPr/>
        <p:txBody>
          <a:bodyPr/>
          <a:lstStyle/>
          <a:p>
            <a:fld id="{043E1955-5008-4BAD-B7DE-36F543999B8A}" type="slidenum">
              <a:rPr lang="de-CH" smtClean="0">
                <a:solidFill>
                  <a:prstClr val="black"/>
                </a:solidFill>
              </a:rPr>
              <a:pPr/>
              <a:t>13</a:t>
            </a:fld>
            <a:endParaRPr lang="de-CH">
              <a:solidFill>
                <a:prstClr val="black"/>
              </a:solidFill>
            </a:endParaRPr>
          </a:p>
        </p:txBody>
      </p:sp>
    </p:spTree>
    <p:extLst>
      <p:ext uri="{BB962C8B-B14F-4D97-AF65-F5344CB8AC3E}">
        <p14:creationId xmlns:p14="http://schemas.microsoft.com/office/powerpoint/2010/main" val="425084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E1955-5008-4BAD-B7DE-36F543999B8A}" type="slidenum">
              <a:rPr lang="de-CH" smtClean="0"/>
              <a:pPr/>
              <a:t>14</a:t>
            </a:fld>
            <a:endParaRPr lang="de-CH"/>
          </a:p>
        </p:txBody>
      </p:sp>
    </p:spTree>
    <p:extLst>
      <p:ext uri="{BB962C8B-B14F-4D97-AF65-F5344CB8AC3E}">
        <p14:creationId xmlns:p14="http://schemas.microsoft.com/office/powerpoint/2010/main" val="1836966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Arial" charset="0"/>
                <a:ea typeface="+mn-ea"/>
                <a:cs typeface="+mn-cs"/>
              </a:rPr>
              <a:t>Glycol Monitoring Benefits</a:t>
            </a:r>
          </a:p>
          <a:p>
            <a:pPr lvl="1"/>
            <a:r>
              <a:rPr lang="en-US" sz="1200" kern="1200" dirty="0" smtClean="0">
                <a:solidFill>
                  <a:schemeClr val="tx1"/>
                </a:solidFill>
                <a:effectLst/>
                <a:latin typeface="Arial" charset="0"/>
                <a:ea typeface="+mn-ea"/>
                <a:cs typeface="+mn-cs"/>
              </a:rPr>
              <a:t>Glycol concentration and pump efficiency are linked the higher the concentration the more viscous or thick the media becomes creating additional pressure requiring additional pump head</a:t>
            </a:r>
          </a:p>
          <a:p>
            <a:pPr lvl="1"/>
            <a:r>
              <a:rPr lang="en-US" sz="1200" kern="1200" dirty="0" smtClean="0">
                <a:solidFill>
                  <a:schemeClr val="tx1"/>
                </a:solidFill>
                <a:effectLst/>
                <a:latin typeface="Arial" charset="0"/>
                <a:ea typeface="+mn-ea"/>
                <a:cs typeface="+mn-cs"/>
              </a:rPr>
              <a:t>Glycol concentration and heat exchange are linked and excessive concentrations have a negative effect on heat exchange and will create inability to hit discharge air set point</a:t>
            </a:r>
          </a:p>
          <a:p>
            <a:pPr lvl="1"/>
            <a:r>
              <a:rPr lang="en-US" sz="1200" kern="1200" dirty="0" smtClean="0">
                <a:solidFill>
                  <a:schemeClr val="tx1"/>
                </a:solidFill>
                <a:effectLst/>
                <a:latin typeface="Arial" charset="0"/>
                <a:ea typeface="+mn-ea"/>
                <a:cs typeface="+mn-cs"/>
              </a:rPr>
              <a:t>In cold environments glycol concentration is essential not having this could cause coils to freeze and or become damages causing costly repairs to the building and system</a:t>
            </a:r>
          </a:p>
          <a:p>
            <a:pPr lvl="1"/>
            <a:r>
              <a:rPr lang="en-US" sz="1200" kern="1200" dirty="0" smtClean="0">
                <a:solidFill>
                  <a:schemeClr val="tx1"/>
                </a:solidFill>
                <a:effectLst/>
                <a:latin typeface="Arial" charset="0"/>
                <a:ea typeface="+mn-ea"/>
                <a:cs typeface="+mn-cs"/>
              </a:rPr>
              <a:t>There is also a financial savings having this monitoring integrated into the valve. One eliminates the need for additional refractometer, eliminates the need for additional control  point to integrate this refractometer ($600-$1500) also glycol is not wasted being added in excess as it is now continuously monitored </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DC7E23E1-43B5-4C72-8611-BA09903C076A}" type="slidenum">
              <a:rPr lang="de-CH" altLang="de-DE" smtClean="0"/>
              <a:pPr/>
              <a:t>15</a:t>
            </a:fld>
            <a:endParaRPr lang="de-CH" altLang="de-DE"/>
          </a:p>
        </p:txBody>
      </p:sp>
    </p:spTree>
    <p:extLst>
      <p:ext uri="{BB962C8B-B14F-4D97-AF65-F5344CB8AC3E}">
        <p14:creationId xmlns:p14="http://schemas.microsoft.com/office/powerpoint/2010/main" val="843042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E1955-5008-4BAD-B7DE-36F543999B8A}" type="slidenum">
              <a:rPr lang="de-CH" smtClean="0"/>
              <a:pPr/>
              <a:t>16</a:t>
            </a:fld>
            <a:endParaRPr lang="de-CH"/>
          </a:p>
        </p:txBody>
      </p:sp>
    </p:spTree>
    <p:extLst>
      <p:ext uri="{BB962C8B-B14F-4D97-AF65-F5344CB8AC3E}">
        <p14:creationId xmlns:p14="http://schemas.microsoft.com/office/powerpoint/2010/main" val="1180345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The User Interface has been completed redesigned with a streamlined approach. This Overview page is the main page for information and data points on the screen are live showing data in real time and upon clicking on them a chart of historical operation can be viewed. Also if there is an error on a data point such as flow or temperature. There are help Icons that take the user directly to the trouble code where there will be suggestions on how to correct the error</a:t>
            </a:r>
          </a:p>
          <a:p>
            <a:pPr lvl="1"/>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DC7E23E1-43B5-4C72-8611-BA09903C076A}" type="slidenum">
              <a:rPr lang="de-CH" altLang="de-DE" smtClean="0"/>
              <a:pPr/>
              <a:t>17</a:t>
            </a:fld>
            <a:endParaRPr lang="de-CH" altLang="de-DE"/>
          </a:p>
        </p:txBody>
      </p:sp>
    </p:spTree>
    <p:extLst>
      <p:ext uri="{BB962C8B-B14F-4D97-AF65-F5344CB8AC3E}">
        <p14:creationId xmlns:p14="http://schemas.microsoft.com/office/powerpoint/2010/main" val="458613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Arial" charset="0"/>
                <a:ea typeface="+mn-ea"/>
                <a:cs typeface="+mn-cs"/>
              </a:rPr>
              <a:t>Startup wizard provides immediate familiarity with the valve guiding the user through set up.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Runs when</a:t>
            </a:r>
            <a:r>
              <a:rPr lang="en-US" sz="1200" kern="1200" baseline="0" dirty="0" smtClean="0">
                <a:solidFill>
                  <a:schemeClr val="tx1"/>
                </a:solidFill>
                <a:effectLst/>
                <a:latin typeface="Arial" charset="0"/>
                <a:ea typeface="+mn-ea"/>
                <a:cs typeface="+mn-cs"/>
              </a:rPr>
              <a:t> the valve is initially powered up and settings selected during ordering are already populated</a:t>
            </a:r>
            <a:br>
              <a:rPr lang="en-US" sz="1200" kern="1200" baseline="0" dirty="0" smtClean="0">
                <a:solidFill>
                  <a:schemeClr val="tx1"/>
                </a:solidFill>
                <a:effectLst/>
                <a:latin typeface="Arial" charset="0"/>
                <a:ea typeface="+mn-ea"/>
                <a:cs typeface="+mn-cs"/>
              </a:rPr>
            </a:br>
            <a:r>
              <a:rPr lang="en-US" sz="1200" kern="1200" baseline="0" dirty="0" smtClean="0">
                <a:solidFill>
                  <a:schemeClr val="tx1"/>
                </a:solidFill>
                <a:effectLst/>
                <a:latin typeface="Arial" charset="0"/>
                <a:ea typeface="+mn-ea"/>
                <a:cs typeface="+mn-cs"/>
              </a:rPr>
              <a:t>Can be run as often as desired it is located on the application page of the setting menu</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DC7E23E1-43B5-4C72-8611-BA09903C076A}" type="slidenum">
              <a:rPr lang="de-CH" altLang="de-DE" smtClean="0"/>
              <a:pPr/>
              <a:t>18</a:t>
            </a:fld>
            <a:endParaRPr lang="de-CH" altLang="de-DE"/>
          </a:p>
        </p:txBody>
      </p:sp>
    </p:spTree>
    <p:extLst>
      <p:ext uri="{BB962C8B-B14F-4D97-AF65-F5344CB8AC3E}">
        <p14:creationId xmlns:p14="http://schemas.microsoft.com/office/powerpoint/2010/main" val="58510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Arial" charset="0"/>
                <a:ea typeface="+mn-ea"/>
                <a:cs typeface="+mn-cs"/>
              </a:rPr>
              <a:t>It is possible to have software updates via the cloud if connected or can be loaded on the actuator if not connected to the cloud. These will be for updated related to security, and operation not upgrading from EV2 to EV3</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DC7E23E1-43B5-4C72-8611-BA09903C076A}" type="slidenum">
              <a:rPr lang="de-CH" altLang="de-DE" smtClean="0"/>
              <a:pPr/>
              <a:t>19</a:t>
            </a:fld>
            <a:endParaRPr lang="de-CH" altLang="de-DE"/>
          </a:p>
        </p:txBody>
      </p:sp>
    </p:spTree>
    <p:extLst>
      <p:ext uri="{BB962C8B-B14F-4D97-AF65-F5344CB8AC3E}">
        <p14:creationId xmlns:p14="http://schemas.microsoft.com/office/powerpoint/2010/main" val="1198886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Customizable pages provide ability to define AHU location and other user specified information</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Also during the startup assistant there is possibility to add site information The first two entries on the left will be displayed on the webpage and the others will display when the actuator is connected to the cloud.</a:t>
            </a:r>
          </a:p>
          <a:p>
            <a:pPr lvl="1"/>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DC7E23E1-43B5-4C72-8611-BA09903C076A}" type="slidenum">
              <a:rPr lang="de-CH" altLang="de-DE" smtClean="0"/>
              <a:pPr/>
              <a:t>20</a:t>
            </a:fld>
            <a:endParaRPr lang="de-CH" altLang="de-DE"/>
          </a:p>
        </p:txBody>
      </p:sp>
    </p:spTree>
    <p:extLst>
      <p:ext uri="{BB962C8B-B14F-4D97-AF65-F5344CB8AC3E}">
        <p14:creationId xmlns:p14="http://schemas.microsoft.com/office/powerpoint/2010/main" val="1930548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Key performance indicators including,</a:t>
            </a:r>
            <a:r>
              <a:rPr lang="en-US" sz="1200" kern="1200" baseline="0" dirty="0" smtClean="0">
                <a:solidFill>
                  <a:schemeClr val="tx1"/>
                </a:solidFill>
                <a:effectLst/>
                <a:latin typeface="Arial" charset="0"/>
                <a:ea typeface="+mn-ea"/>
                <a:cs typeface="+mn-cs"/>
              </a:rPr>
              <a:t> time in particular control mode, Delta T Manager activity, </a:t>
            </a:r>
            <a:r>
              <a:rPr lang="en-US" sz="1200" kern="1200" dirty="0" smtClean="0">
                <a:solidFill>
                  <a:schemeClr val="tx1"/>
                </a:solidFill>
                <a:effectLst/>
                <a:latin typeface="Arial" charset="0"/>
                <a:ea typeface="+mn-ea"/>
                <a:cs typeface="+mn-cs"/>
              </a:rPr>
              <a:t>total flow, energy and operational statistics graphically illustrated</a:t>
            </a:r>
            <a:endParaRPr lang="en-GB" dirty="0"/>
          </a:p>
        </p:txBody>
      </p:sp>
      <p:sp>
        <p:nvSpPr>
          <p:cNvPr id="4" name="Slide Number Placeholder 3"/>
          <p:cNvSpPr>
            <a:spLocks noGrp="1"/>
          </p:cNvSpPr>
          <p:nvPr>
            <p:ph type="sldNum" sz="quarter" idx="10"/>
          </p:nvPr>
        </p:nvSpPr>
        <p:spPr/>
        <p:txBody>
          <a:bodyPr/>
          <a:lstStyle/>
          <a:p>
            <a:fld id="{DC7E23E1-43B5-4C72-8611-BA09903C076A}" type="slidenum">
              <a:rPr lang="de-CH" altLang="de-DE" smtClean="0"/>
              <a:pPr/>
              <a:t>21</a:t>
            </a:fld>
            <a:endParaRPr lang="de-CH" altLang="de-DE"/>
          </a:p>
        </p:txBody>
      </p:sp>
    </p:spTree>
    <p:extLst>
      <p:ext uri="{BB962C8B-B14F-4D97-AF65-F5344CB8AC3E}">
        <p14:creationId xmlns:p14="http://schemas.microsoft.com/office/powerpoint/2010/main" val="1853370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Arial" charset="0"/>
                <a:ea typeface="+mn-ea"/>
                <a:cs typeface="+mn-cs"/>
              </a:rPr>
              <a:t>Low Delta T Syndrome is Industry Wide</a:t>
            </a:r>
          </a:p>
          <a:p>
            <a:pPr lvl="1"/>
            <a:r>
              <a:rPr lang="en-US" sz="1200" kern="1200" dirty="0" smtClean="0">
                <a:solidFill>
                  <a:schemeClr val="tx1"/>
                </a:solidFill>
                <a:effectLst/>
                <a:latin typeface="Arial" charset="0"/>
                <a:ea typeface="+mn-ea"/>
                <a:cs typeface="+mn-cs"/>
              </a:rPr>
              <a:t>This slide shows helps set the stage for the problem there have been numerous studies and papers written explaining the impact of Low Delta T. A simple Google search for Low Delta T Syndrome reveals  1.2 million findings related to the topic</a:t>
            </a:r>
          </a:p>
          <a:p>
            <a:endParaRPr lang="en-US" dirty="0"/>
          </a:p>
        </p:txBody>
      </p:sp>
      <p:sp>
        <p:nvSpPr>
          <p:cNvPr id="4" name="Slide Number Placeholder 3"/>
          <p:cNvSpPr>
            <a:spLocks noGrp="1"/>
          </p:cNvSpPr>
          <p:nvPr>
            <p:ph type="sldNum" sz="quarter" idx="10"/>
          </p:nvPr>
        </p:nvSpPr>
        <p:spPr/>
        <p:txBody>
          <a:bodyPr/>
          <a:lstStyle/>
          <a:p>
            <a:pPr>
              <a:defRPr/>
            </a:pPr>
            <a:fld id="{B326F0EA-CEDF-4B3D-A956-14A58BB587BA}" type="slidenum">
              <a:rPr lang="de-CH" smtClean="0"/>
              <a:pPr>
                <a:defRPr/>
              </a:pPr>
              <a:t>3</a:t>
            </a:fld>
            <a:endParaRPr lang="de-CH"/>
          </a:p>
        </p:txBody>
      </p:sp>
    </p:spTree>
    <p:extLst>
      <p:ext uri="{BB962C8B-B14F-4D97-AF65-F5344CB8AC3E}">
        <p14:creationId xmlns:p14="http://schemas.microsoft.com/office/powerpoint/2010/main" val="1837816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Arial" charset="0"/>
                <a:ea typeface="+mn-ea"/>
                <a:cs typeface="+mn-cs"/>
              </a:rPr>
              <a:t>Improved troubleshooting with informational help buttons that provide suggestions to correct errors</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DC7E23E1-43B5-4C72-8611-BA09903C076A}" type="slidenum">
              <a:rPr lang="de-CH" altLang="de-DE" smtClean="0"/>
              <a:pPr/>
              <a:t>22</a:t>
            </a:fld>
            <a:endParaRPr lang="de-CH" altLang="de-DE"/>
          </a:p>
        </p:txBody>
      </p:sp>
    </p:spTree>
    <p:extLst>
      <p:ext uri="{BB962C8B-B14F-4D97-AF65-F5344CB8AC3E}">
        <p14:creationId xmlns:p14="http://schemas.microsoft.com/office/powerpoint/2010/main" val="1551880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Generates</a:t>
            </a:r>
            <a:r>
              <a:rPr lang="en-GB" baseline="0" dirty="0" smtClean="0"/>
              <a:t> a PDF of the valve settings that can be used to verify valve set up and prove correct set up</a:t>
            </a:r>
            <a:endParaRPr lang="en-GB" dirty="0"/>
          </a:p>
        </p:txBody>
      </p:sp>
      <p:sp>
        <p:nvSpPr>
          <p:cNvPr id="4" name="Slide Number Placeholder 3"/>
          <p:cNvSpPr>
            <a:spLocks noGrp="1"/>
          </p:cNvSpPr>
          <p:nvPr>
            <p:ph type="sldNum" sz="quarter" idx="10"/>
          </p:nvPr>
        </p:nvSpPr>
        <p:spPr/>
        <p:txBody>
          <a:bodyPr/>
          <a:lstStyle/>
          <a:p>
            <a:fld id="{DC7E23E1-43B5-4C72-8611-BA09903C076A}" type="slidenum">
              <a:rPr lang="de-CH" altLang="de-DE" smtClean="0"/>
              <a:pPr/>
              <a:t>23</a:t>
            </a:fld>
            <a:endParaRPr lang="de-CH" altLang="de-DE"/>
          </a:p>
        </p:txBody>
      </p:sp>
    </p:spTree>
    <p:extLst>
      <p:ext uri="{BB962C8B-B14F-4D97-AF65-F5344CB8AC3E}">
        <p14:creationId xmlns:p14="http://schemas.microsoft.com/office/powerpoint/2010/main" val="1440776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Allows for setting up multiple valves quickly</a:t>
            </a:r>
            <a:r>
              <a:rPr lang="en-GB" baseline="0" dirty="0" smtClean="0"/>
              <a:t> exports an XML file that can be loaded into another valve. The valves need to be the same size but the file can be edited to adapt to different size valves</a:t>
            </a:r>
            <a:endParaRPr lang="en-GB" dirty="0"/>
          </a:p>
        </p:txBody>
      </p:sp>
      <p:sp>
        <p:nvSpPr>
          <p:cNvPr id="4" name="Slide Number Placeholder 3"/>
          <p:cNvSpPr>
            <a:spLocks noGrp="1"/>
          </p:cNvSpPr>
          <p:nvPr>
            <p:ph type="sldNum" sz="quarter" idx="10"/>
          </p:nvPr>
        </p:nvSpPr>
        <p:spPr/>
        <p:txBody>
          <a:bodyPr/>
          <a:lstStyle/>
          <a:p>
            <a:fld id="{DC7E23E1-43B5-4C72-8611-BA09903C076A}" type="slidenum">
              <a:rPr lang="de-CH" altLang="de-DE" smtClean="0"/>
              <a:pPr/>
              <a:t>24</a:t>
            </a:fld>
            <a:endParaRPr lang="de-CH" altLang="de-DE"/>
          </a:p>
        </p:txBody>
      </p:sp>
    </p:spTree>
    <p:extLst>
      <p:ext uri="{BB962C8B-B14F-4D97-AF65-F5344CB8AC3E}">
        <p14:creationId xmlns:p14="http://schemas.microsoft.com/office/powerpoint/2010/main" val="655935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User Administration allows for addition and deletion of users and full password functionality. This is for advanced users that require the ability to change passwords. There is also a recommendation to change the password at the end of the startup assistant</a:t>
            </a:r>
          </a:p>
          <a:p>
            <a:endParaRPr lang="en-GB" dirty="0"/>
          </a:p>
        </p:txBody>
      </p:sp>
      <p:sp>
        <p:nvSpPr>
          <p:cNvPr id="4" name="Slide Number Placeholder 3"/>
          <p:cNvSpPr>
            <a:spLocks noGrp="1"/>
          </p:cNvSpPr>
          <p:nvPr>
            <p:ph type="sldNum" sz="quarter" idx="10"/>
          </p:nvPr>
        </p:nvSpPr>
        <p:spPr/>
        <p:txBody>
          <a:bodyPr/>
          <a:lstStyle/>
          <a:p>
            <a:fld id="{DC7E23E1-43B5-4C72-8611-BA09903C076A}" type="slidenum">
              <a:rPr lang="de-CH" altLang="de-DE" smtClean="0"/>
              <a:pPr/>
              <a:t>25</a:t>
            </a:fld>
            <a:endParaRPr lang="de-CH" altLang="de-DE"/>
          </a:p>
        </p:txBody>
      </p:sp>
    </p:spTree>
    <p:extLst>
      <p:ext uri="{BB962C8B-B14F-4D97-AF65-F5344CB8AC3E}">
        <p14:creationId xmlns:p14="http://schemas.microsoft.com/office/powerpoint/2010/main" val="1970636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xfrm>
            <a:off x="1219200" y="647700"/>
            <a:ext cx="4572000" cy="3233738"/>
          </a:xfrm>
          <a:ln/>
        </p:spPr>
      </p:sp>
      <p:sp>
        <p:nvSpPr>
          <p:cNvPr id="20483" name="Notes Placeholder 2"/>
          <p:cNvSpPr>
            <a:spLocks noGrp="1"/>
          </p:cNvSpPr>
          <p:nvPr>
            <p:ph type="body" idx="1"/>
          </p:nvPr>
        </p:nvSpPr>
        <p:spPr>
          <a:noFill/>
        </p:spPr>
        <p:txBody>
          <a:bodyPr/>
          <a:lstStyle/>
          <a:p>
            <a:pPr lvl="1"/>
            <a:r>
              <a:rPr lang="en-US" sz="1200" kern="1200" dirty="0" smtClean="0">
                <a:solidFill>
                  <a:schemeClr val="tx1"/>
                </a:solidFill>
                <a:effectLst/>
                <a:latin typeface="Arial" charset="0"/>
                <a:ea typeface="+mn-ea"/>
                <a:cs typeface="+mn-cs"/>
              </a:rPr>
              <a:t>No other actuator on the market today has more ways to communicate</a:t>
            </a:r>
          </a:p>
          <a:p>
            <a:pPr lvl="1"/>
            <a:r>
              <a:rPr lang="en-US" sz="1200" kern="1200" dirty="0" smtClean="0">
                <a:solidFill>
                  <a:schemeClr val="tx1"/>
                </a:solidFill>
                <a:effectLst/>
                <a:latin typeface="Arial" charset="0"/>
                <a:ea typeface="+mn-ea"/>
                <a:cs typeface="+mn-cs"/>
              </a:rPr>
              <a:t>New for 3.0 Modbus and cloud connectivity</a:t>
            </a:r>
            <a:endParaRPr lang="en-US" sz="1200" kern="1200" dirty="0">
              <a:solidFill>
                <a:schemeClr val="tx1"/>
              </a:solidFill>
              <a:effectLst/>
              <a:latin typeface="Arial" charset="0"/>
              <a:ea typeface="+mn-ea"/>
              <a:cs typeface="+mn-cs"/>
            </a:endParaRPr>
          </a:p>
        </p:txBody>
      </p:sp>
      <p:sp>
        <p:nvSpPr>
          <p:cNvPr id="20484" name="Slide Number Placeholder 3"/>
          <p:cNvSpPr>
            <a:spLocks noGrp="1"/>
          </p:cNvSpPr>
          <p:nvPr>
            <p:ph type="sldNum" sz="quarter" idx="5"/>
          </p:nvPr>
        </p:nvSpPr>
        <p:spPr>
          <a:noFill/>
        </p:spPr>
        <p:txBody>
          <a:bodyPr/>
          <a:lstStyle>
            <a:lvl1pPr defTabSz="886397">
              <a:defRPr sz="2400">
                <a:solidFill>
                  <a:schemeClr val="tx1"/>
                </a:solidFill>
                <a:latin typeface="Arial" pitchFamily="34" charset="0"/>
              </a:defRPr>
            </a:lvl1pPr>
            <a:lvl2pPr marL="729057" indent="-280406" defTabSz="886397">
              <a:defRPr sz="2400">
                <a:solidFill>
                  <a:schemeClr val="tx1"/>
                </a:solidFill>
                <a:latin typeface="Arial" pitchFamily="34" charset="0"/>
              </a:defRPr>
            </a:lvl2pPr>
            <a:lvl3pPr marL="1121626" indent="-224325" defTabSz="886397">
              <a:defRPr sz="2400">
                <a:solidFill>
                  <a:schemeClr val="tx1"/>
                </a:solidFill>
                <a:latin typeface="Arial" pitchFamily="34" charset="0"/>
              </a:defRPr>
            </a:lvl3pPr>
            <a:lvl4pPr marL="1570276" indent="-224325" defTabSz="886397">
              <a:defRPr sz="2400">
                <a:solidFill>
                  <a:schemeClr val="tx1"/>
                </a:solidFill>
                <a:latin typeface="Arial" pitchFamily="34" charset="0"/>
              </a:defRPr>
            </a:lvl4pPr>
            <a:lvl5pPr marL="2018927" indent="-224325" defTabSz="886397">
              <a:defRPr sz="2400">
                <a:solidFill>
                  <a:schemeClr val="tx1"/>
                </a:solidFill>
                <a:latin typeface="Arial" pitchFamily="34" charset="0"/>
              </a:defRPr>
            </a:lvl5pPr>
            <a:lvl6pPr marL="2467577" indent="-224325" defTabSz="886397" eaLnBrk="0" fontAlgn="base" hangingPunct="0">
              <a:spcBef>
                <a:spcPct val="0"/>
              </a:spcBef>
              <a:spcAft>
                <a:spcPct val="0"/>
              </a:spcAft>
              <a:defRPr sz="2400">
                <a:solidFill>
                  <a:schemeClr val="tx1"/>
                </a:solidFill>
                <a:latin typeface="Arial" pitchFamily="34" charset="0"/>
              </a:defRPr>
            </a:lvl6pPr>
            <a:lvl7pPr marL="2916227" indent="-224325" defTabSz="886397" eaLnBrk="0" fontAlgn="base" hangingPunct="0">
              <a:spcBef>
                <a:spcPct val="0"/>
              </a:spcBef>
              <a:spcAft>
                <a:spcPct val="0"/>
              </a:spcAft>
              <a:defRPr sz="2400">
                <a:solidFill>
                  <a:schemeClr val="tx1"/>
                </a:solidFill>
                <a:latin typeface="Arial" pitchFamily="34" charset="0"/>
              </a:defRPr>
            </a:lvl7pPr>
            <a:lvl8pPr marL="3364878" indent="-224325" defTabSz="886397" eaLnBrk="0" fontAlgn="base" hangingPunct="0">
              <a:spcBef>
                <a:spcPct val="0"/>
              </a:spcBef>
              <a:spcAft>
                <a:spcPct val="0"/>
              </a:spcAft>
              <a:defRPr sz="2400">
                <a:solidFill>
                  <a:schemeClr val="tx1"/>
                </a:solidFill>
                <a:latin typeface="Arial" pitchFamily="34" charset="0"/>
              </a:defRPr>
            </a:lvl8pPr>
            <a:lvl9pPr marL="3813528" indent="-224325" defTabSz="886397" eaLnBrk="0" fontAlgn="base" hangingPunct="0">
              <a:spcBef>
                <a:spcPct val="0"/>
              </a:spcBef>
              <a:spcAft>
                <a:spcPct val="0"/>
              </a:spcAft>
              <a:defRPr sz="2400">
                <a:solidFill>
                  <a:schemeClr val="tx1"/>
                </a:solidFill>
                <a:latin typeface="Arial" pitchFamily="34" charset="0"/>
              </a:defRPr>
            </a:lvl9pPr>
          </a:lstStyle>
          <a:p>
            <a:fld id="{5244B6ED-03BA-49EB-912E-7D45A72EC0A8}" type="slidenum">
              <a:rPr lang="de-CH" altLang="en-US" sz="1200">
                <a:solidFill>
                  <a:prstClr val="black"/>
                </a:solidFill>
              </a:rPr>
              <a:pPr/>
              <a:t>26</a:t>
            </a:fld>
            <a:endParaRPr lang="de-CH" altLang="en-US" sz="1200">
              <a:solidFill>
                <a:prstClr val="black"/>
              </a:solidFill>
            </a:endParaRPr>
          </a:p>
        </p:txBody>
      </p:sp>
    </p:spTree>
    <p:extLst>
      <p:ext uri="{BB962C8B-B14F-4D97-AF65-F5344CB8AC3E}">
        <p14:creationId xmlns:p14="http://schemas.microsoft.com/office/powerpoint/2010/main" val="1931965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E1955-5008-4BAD-B7DE-36F543999B8A}" type="slidenum">
              <a:rPr lang="de-CH" smtClean="0"/>
              <a:pPr/>
              <a:t>27</a:t>
            </a:fld>
            <a:endParaRPr lang="de-CH"/>
          </a:p>
        </p:txBody>
      </p:sp>
    </p:spTree>
    <p:extLst>
      <p:ext uri="{BB962C8B-B14F-4D97-AF65-F5344CB8AC3E}">
        <p14:creationId xmlns:p14="http://schemas.microsoft.com/office/powerpoint/2010/main" val="9131884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err="1" smtClean="0">
                <a:solidFill>
                  <a:schemeClr val="tx1"/>
                </a:solidFill>
                <a:effectLst/>
                <a:latin typeface="Arial" charset="0"/>
                <a:ea typeface="+mn-ea"/>
                <a:cs typeface="+mn-cs"/>
              </a:rPr>
              <a:t>Bellimo</a:t>
            </a:r>
            <a:r>
              <a:rPr lang="en-US" sz="1200" kern="1200" dirty="0" smtClean="0">
                <a:solidFill>
                  <a:schemeClr val="tx1"/>
                </a:solidFill>
                <a:effectLst/>
                <a:latin typeface="Arial" charset="0"/>
                <a:ea typeface="+mn-ea"/>
                <a:cs typeface="+mn-cs"/>
              </a:rPr>
              <a:t> has always been a technology leader so the transition to cloud technology is a natural step. </a:t>
            </a:r>
          </a:p>
          <a:p>
            <a:pPr lvl="1"/>
            <a:r>
              <a:rPr lang="en-US" sz="1200" kern="1200" dirty="0" smtClean="0">
                <a:solidFill>
                  <a:schemeClr val="tx1"/>
                </a:solidFill>
                <a:effectLst/>
                <a:latin typeface="Arial" charset="0"/>
                <a:ea typeface="+mn-ea"/>
                <a:cs typeface="+mn-cs"/>
              </a:rPr>
              <a:t>The competitive edge will be leveraging the data, it is all about the data</a:t>
            </a:r>
          </a:p>
          <a:p>
            <a:pPr lvl="1"/>
            <a:r>
              <a:rPr lang="en-US" sz="1200" kern="1200" dirty="0" smtClean="0">
                <a:solidFill>
                  <a:schemeClr val="tx1"/>
                </a:solidFill>
                <a:effectLst/>
                <a:latin typeface="Arial" charset="0"/>
                <a:ea typeface="+mn-ea"/>
                <a:cs typeface="+mn-cs"/>
              </a:rPr>
              <a:t>With </a:t>
            </a:r>
            <a:r>
              <a:rPr lang="en-US" sz="1200" kern="1200" dirty="0" err="1" smtClean="0">
                <a:solidFill>
                  <a:schemeClr val="tx1"/>
                </a:solidFill>
                <a:effectLst/>
                <a:latin typeface="Arial" charset="0"/>
                <a:ea typeface="+mn-ea"/>
                <a:cs typeface="+mn-cs"/>
              </a:rPr>
              <a:t>Belimo</a:t>
            </a:r>
            <a:r>
              <a:rPr lang="en-US" sz="1200" kern="1200" dirty="0" smtClean="0">
                <a:solidFill>
                  <a:schemeClr val="tx1"/>
                </a:solidFill>
                <a:effectLst/>
                <a:latin typeface="Arial" charset="0"/>
                <a:ea typeface="+mn-ea"/>
                <a:cs typeface="+mn-cs"/>
              </a:rPr>
              <a:t> having valves located all over the world and having the same valve characteristics in terms of flow curves and geometry the missing variable is the system data. Having this system data allows </a:t>
            </a:r>
            <a:r>
              <a:rPr lang="en-US" sz="1200" kern="1200" dirty="0" err="1" smtClean="0">
                <a:solidFill>
                  <a:schemeClr val="tx1"/>
                </a:solidFill>
                <a:effectLst/>
                <a:latin typeface="Arial" charset="0"/>
                <a:ea typeface="+mn-ea"/>
                <a:cs typeface="+mn-cs"/>
              </a:rPr>
              <a:t>Belimo</a:t>
            </a:r>
            <a:r>
              <a:rPr lang="en-US" sz="1200" kern="1200" dirty="0" smtClean="0">
                <a:solidFill>
                  <a:schemeClr val="tx1"/>
                </a:solidFill>
                <a:effectLst/>
                <a:latin typeface="Arial" charset="0"/>
                <a:ea typeface="+mn-ea"/>
                <a:cs typeface="+mn-cs"/>
              </a:rPr>
              <a:t> to further advance the products in terms of optimizing systems. Machine learning can crunch this data to drive valve and system performance</a:t>
            </a:r>
          </a:p>
          <a:p>
            <a:pPr lvl="1"/>
            <a:r>
              <a:rPr lang="en-US" sz="1200" kern="1200" dirty="0" err="1" smtClean="0">
                <a:solidFill>
                  <a:schemeClr val="tx1"/>
                </a:solidFill>
                <a:effectLst/>
                <a:latin typeface="Arial" charset="0"/>
                <a:ea typeface="+mn-ea"/>
                <a:cs typeface="+mn-cs"/>
              </a:rPr>
              <a:t>Belimo</a:t>
            </a:r>
            <a:r>
              <a:rPr lang="en-US" sz="1200" kern="1200" dirty="0" smtClean="0">
                <a:solidFill>
                  <a:schemeClr val="tx1"/>
                </a:solidFill>
                <a:effectLst/>
                <a:latin typeface="Arial" charset="0"/>
                <a:ea typeface="+mn-ea"/>
                <a:cs typeface="+mn-cs"/>
              </a:rPr>
              <a:t> is taking efficiency to a higher level</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DC7E23E1-43B5-4C72-8611-BA09903C076A}" type="slidenum">
              <a:rPr lang="de-CH" altLang="de-DE" smtClean="0"/>
              <a:pPr/>
              <a:t>28</a:t>
            </a:fld>
            <a:endParaRPr lang="de-CH" altLang="de-DE"/>
          </a:p>
        </p:txBody>
      </p:sp>
    </p:spTree>
    <p:extLst>
      <p:ext uri="{BB962C8B-B14F-4D97-AF65-F5344CB8AC3E}">
        <p14:creationId xmlns:p14="http://schemas.microsoft.com/office/powerpoint/2010/main" val="421556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Arial" charset="0"/>
                <a:ea typeface="+mn-ea"/>
                <a:cs typeface="+mn-cs"/>
              </a:rPr>
              <a:t>The cloud based services are a complement to the product and are offered at no additional cost and will be discussed in detail in the upcoming slides</a:t>
            </a:r>
          </a:p>
          <a:p>
            <a:pPr lvl="1"/>
            <a:r>
              <a:rPr lang="en-US" sz="1200" kern="1200" dirty="0" smtClean="0">
                <a:solidFill>
                  <a:schemeClr val="tx1"/>
                </a:solidFill>
                <a:effectLst/>
                <a:latin typeface="Arial" charset="0"/>
                <a:ea typeface="+mn-ea"/>
                <a:cs typeface="+mn-cs"/>
              </a:rPr>
              <a:t>Now Optimization is automatic via the cloud the optimal Delta T and flow set points and be sent to the valve automatically or can be set manually by the user. Either way they receive an email of the proposal/changes</a:t>
            </a:r>
          </a:p>
          <a:p>
            <a:r>
              <a:rPr lang="en-US" sz="1200" kern="1200" dirty="0" smtClean="0">
                <a:solidFill>
                  <a:schemeClr val="tx1"/>
                </a:solidFill>
                <a:effectLst/>
                <a:latin typeface="Arial" charset="0"/>
                <a:ea typeface="+mn-ea"/>
                <a:cs typeface="+mn-cs"/>
              </a:rPr>
              <a:t>This now provides an advanced level of optimization with cloud based data optimization via machine learning.  It takes the labor out of analyzing data. </a:t>
            </a:r>
            <a:endParaRPr lang="en-US" dirty="0"/>
          </a:p>
        </p:txBody>
      </p:sp>
      <p:sp>
        <p:nvSpPr>
          <p:cNvPr id="4" name="Slide Number Placeholder 3"/>
          <p:cNvSpPr>
            <a:spLocks noGrp="1"/>
          </p:cNvSpPr>
          <p:nvPr>
            <p:ph type="sldNum" sz="quarter" idx="10"/>
          </p:nvPr>
        </p:nvSpPr>
        <p:spPr/>
        <p:txBody>
          <a:bodyPr/>
          <a:lstStyle/>
          <a:p>
            <a:fld id="{043E1955-5008-4BAD-B7DE-36F543999B8A}" type="slidenum">
              <a:rPr lang="de-CH" smtClean="0"/>
              <a:pPr/>
              <a:t>29</a:t>
            </a:fld>
            <a:endParaRPr lang="de-CH"/>
          </a:p>
        </p:txBody>
      </p:sp>
    </p:spTree>
    <p:extLst>
      <p:ext uri="{BB962C8B-B14F-4D97-AF65-F5344CB8AC3E}">
        <p14:creationId xmlns:p14="http://schemas.microsoft.com/office/powerpoint/2010/main" val="32259946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Arial" charset="0"/>
                <a:ea typeface="+mn-ea"/>
                <a:cs typeface="+mn-cs"/>
              </a:rPr>
              <a:t>This ensures that the Delta T Manger is being used and being used correctly and effectively.</a:t>
            </a:r>
          </a:p>
          <a:p>
            <a:pPr lvl="1"/>
            <a:r>
              <a:rPr lang="en-US" sz="1200" kern="1200" dirty="0" smtClean="0">
                <a:solidFill>
                  <a:schemeClr val="tx1"/>
                </a:solidFill>
                <a:effectLst/>
                <a:latin typeface="Arial" charset="0"/>
                <a:ea typeface="+mn-ea"/>
                <a:cs typeface="+mn-cs"/>
              </a:rPr>
              <a:t>Operating at the optimal settings will provide better performance and overall system stability. </a:t>
            </a:r>
          </a:p>
          <a:p>
            <a:pPr lvl="1"/>
            <a:r>
              <a:rPr lang="en-US" sz="1200" kern="1200" dirty="0" smtClean="0">
                <a:solidFill>
                  <a:schemeClr val="tx1"/>
                </a:solidFill>
                <a:effectLst/>
                <a:latin typeface="Arial" charset="0"/>
                <a:ea typeface="+mn-ea"/>
                <a:cs typeface="+mn-cs"/>
              </a:rPr>
              <a:t>Utilizing the Delta T Manager optimally will also provide pump savings operating the coil at the design Delta T</a:t>
            </a:r>
          </a:p>
          <a:p>
            <a:pPr lvl="1"/>
            <a:r>
              <a:rPr lang="en-US" sz="1200" kern="1200" dirty="0" smtClean="0">
                <a:solidFill>
                  <a:schemeClr val="tx1"/>
                </a:solidFill>
                <a:effectLst/>
                <a:latin typeface="Arial" charset="0"/>
                <a:ea typeface="+mn-ea"/>
                <a:cs typeface="+mn-cs"/>
              </a:rPr>
              <a:t>The customer will receive via email recommendation for Delta T and flow set points based on the data from that valve. There needs to be at least two months of data loaded for a recommendation</a:t>
            </a:r>
          </a:p>
          <a:p>
            <a:pPr lvl="1"/>
            <a:r>
              <a:rPr lang="en-US" sz="1200" kern="1200" dirty="0" smtClean="0">
                <a:solidFill>
                  <a:schemeClr val="tx1"/>
                </a:solidFill>
                <a:effectLst/>
                <a:latin typeface="Arial" charset="0"/>
                <a:ea typeface="+mn-ea"/>
                <a:cs typeface="+mn-cs"/>
              </a:rPr>
              <a:t>These can be either manually loaded or automatically loaded. If the valve is used for both heating and cooling which is determined by the customer and needs to be entered when requesting optimization of Delta t and flow settings it can only be implemented manually.  </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DC7E23E1-43B5-4C72-8611-BA09903C076A}" type="slidenum">
              <a:rPr lang="de-CH" altLang="de-DE" smtClean="0"/>
              <a:pPr/>
              <a:t>30</a:t>
            </a:fld>
            <a:endParaRPr lang="de-CH" altLang="de-DE"/>
          </a:p>
        </p:txBody>
      </p:sp>
    </p:spTree>
    <p:extLst>
      <p:ext uri="{BB962C8B-B14F-4D97-AF65-F5344CB8AC3E}">
        <p14:creationId xmlns:p14="http://schemas.microsoft.com/office/powerpoint/2010/main" val="3803296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 </a:t>
            </a:r>
          </a:p>
          <a:p>
            <a:pPr lvl="0"/>
            <a:r>
              <a:rPr lang="en-US" sz="1200" kern="1200" dirty="0" smtClean="0">
                <a:solidFill>
                  <a:schemeClr val="tx1"/>
                </a:solidFill>
                <a:effectLst/>
                <a:latin typeface="Arial" charset="0"/>
                <a:ea typeface="+mn-ea"/>
                <a:cs typeface="+mn-cs"/>
              </a:rPr>
              <a:t>Performance reporting</a:t>
            </a:r>
          </a:p>
          <a:p>
            <a:pPr lvl="1"/>
            <a:r>
              <a:rPr lang="en-US" sz="1200" kern="1200" dirty="0" smtClean="0">
                <a:solidFill>
                  <a:schemeClr val="tx1"/>
                </a:solidFill>
                <a:effectLst/>
                <a:latin typeface="Arial" charset="0"/>
                <a:ea typeface="+mn-ea"/>
                <a:cs typeface="+mn-cs"/>
              </a:rPr>
              <a:t>Quarterly report of valve operation including total flow rates, Energy usage, Delta T Manger usage, trouble codes triggered and coil plot</a:t>
            </a:r>
          </a:p>
          <a:p>
            <a:pPr lvl="1"/>
            <a:r>
              <a:rPr lang="en-US" sz="1200" kern="1200" dirty="0" smtClean="0">
                <a:solidFill>
                  <a:schemeClr val="tx1"/>
                </a:solidFill>
                <a:effectLst/>
                <a:latin typeface="Arial" charset="0"/>
                <a:ea typeface="+mn-ea"/>
                <a:cs typeface="+mn-cs"/>
              </a:rPr>
              <a:t>This proves valve performance and operation</a:t>
            </a:r>
          </a:p>
          <a:p>
            <a:r>
              <a:rPr lang="en-US" sz="1200" kern="1200" dirty="0" smtClean="0">
                <a:solidFill>
                  <a:schemeClr val="tx1"/>
                </a:solidFill>
                <a:effectLst/>
                <a:latin typeface="Arial" charset="0"/>
                <a:ea typeface="+mn-ea"/>
                <a:cs typeface="+mn-cs"/>
              </a:rPr>
              <a:t>Provides a tool for predictive maintenance from transparency of coil performance</a:t>
            </a:r>
            <a:endParaRPr lang="en-US" dirty="0"/>
          </a:p>
        </p:txBody>
      </p:sp>
      <p:sp>
        <p:nvSpPr>
          <p:cNvPr id="4" name="Slide Number Placeholder 3"/>
          <p:cNvSpPr>
            <a:spLocks noGrp="1"/>
          </p:cNvSpPr>
          <p:nvPr>
            <p:ph type="sldNum" sz="quarter" idx="10"/>
          </p:nvPr>
        </p:nvSpPr>
        <p:spPr/>
        <p:txBody>
          <a:bodyPr/>
          <a:lstStyle/>
          <a:p>
            <a:fld id="{DC7E23E1-43B5-4C72-8611-BA09903C076A}" type="slidenum">
              <a:rPr lang="de-CH" altLang="de-DE" smtClean="0"/>
              <a:pPr/>
              <a:t>31</a:t>
            </a:fld>
            <a:endParaRPr lang="de-CH" altLang="de-DE"/>
          </a:p>
        </p:txBody>
      </p:sp>
    </p:spTree>
    <p:extLst>
      <p:ext uri="{BB962C8B-B14F-4D97-AF65-F5344CB8AC3E}">
        <p14:creationId xmlns:p14="http://schemas.microsoft.com/office/powerpoint/2010/main" val="367446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Arial" charset="0"/>
                <a:ea typeface="+mn-ea"/>
                <a:cs typeface="+mn-cs"/>
              </a:rPr>
              <a:t>Low Delta T may occur when</a:t>
            </a:r>
          </a:p>
          <a:p>
            <a:pPr lvl="1"/>
            <a:r>
              <a:rPr lang="en-US" sz="1200" kern="1200" dirty="0" smtClean="0">
                <a:solidFill>
                  <a:schemeClr val="tx1"/>
                </a:solidFill>
                <a:effectLst/>
                <a:latin typeface="Arial" charset="0"/>
                <a:ea typeface="+mn-ea"/>
                <a:cs typeface="+mn-cs"/>
              </a:rPr>
              <a:t>Oversized Valves</a:t>
            </a:r>
            <a:r>
              <a:rPr lang="en-US" sz="1200" b="1" kern="1200" dirty="0" smtClean="0">
                <a:solidFill>
                  <a:schemeClr val="tx1"/>
                </a:solidFill>
                <a:effectLst/>
                <a:latin typeface="Arial" charset="0"/>
                <a:ea typeface="+mn-ea"/>
                <a:cs typeface="+mn-cs"/>
              </a:rPr>
              <a:t> </a:t>
            </a:r>
            <a:r>
              <a:rPr lang="en-US" sz="1200" kern="1200" dirty="0" smtClean="0">
                <a:solidFill>
                  <a:schemeClr val="tx1"/>
                </a:solidFill>
                <a:effectLst/>
                <a:latin typeface="Arial" charset="0"/>
                <a:ea typeface="+mn-ea"/>
                <a:cs typeface="+mn-cs"/>
              </a:rPr>
              <a:t>have low valve authority. This authority is exasperated during low load conditions.</a:t>
            </a:r>
          </a:p>
          <a:p>
            <a:pPr lvl="1"/>
            <a:r>
              <a:rPr lang="en-US" sz="1200" kern="1200" dirty="0" smtClean="0">
                <a:solidFill>
                  <a:schemeClr val="tx1"/>
                </a:solidFill>
                <a:effectLst/>
                <a:latin typeface="Arial" charset="0"/>
                <a:ea typeface="+mn-ea"/>
                <a:cs typeface="+mn-cs"/>
              </a:rPr>
              <a:t>Systems are not dynamically balanced. Systems are typically balanced which is performed at design conditions which does not occur often typically only a handful of days a year. Systems change</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      over time from maintenance or additions to system and  Re-balancing is not common  the Energy valve dynamically balances at all loads offering system stability and efficient operation</a:t>
            </a:r>
          </a:p>
          <a:p>
            <a:pPr lvl="1"/>
            <a:r>
              <a:rPr lang="en-US" sz="1200" kern="1200" dirty="0" smtClean="0">
                <a:solidFill>
                  <a:schemeClr val="tx1"/>
                </a:solidFill>
                <a:effectLst/>
                <a:latin typeface="Arial" charset="0"/>
                <a:ea typeface="+mn-ea"/>
                <a:cs typeface="+mn-cs"/>
              </a:rPr>
              <a:t>Coils degrade over time. Without proper maintenance, the coil output is reduced leading to low heat transfer.</a:t>
            </a:r>
          </a:p>
          <a:p>
            <a:pPr lvl="1"/>
            <a:r>
              <a:rPr lang="en-US" sz="1200" kern="1200" dirty="0" smtClean="0">
                <a:solidFill>
                  <a:schemeClr val="tx1"/>
                </a:solidFill>
                <a:effectLst/>
                <a:latin typeface="Arial" charset="0"/>
                <a:ea typeface="+mn-ea"/>
                <a:cs typeface="+mn-cs"/>
              </a:rPr>
              <a:t>Flow rate in excess of what it needed leads to Low Delta T overflowing the coil this point transitions to the next slide to explain coil behavior</a:t>
            </a:r>
          </a:p>
          <a:p>
            <a:endParaRPr lang="en-US" dirty="0"/>
          </a:p>
        </p:txBody>
      </p:sp>
      <p:sp>
        <p:nvSpPr>
          <p:cNvPr id="4" name="Slide Number Placeholder 3"/>
          <p:cNvSpPr>
            <a:spLocks noGrp="1"/>
          </p:cNvSpPr>
          <p:nvPr>
            <p:ph type="sldNum" sz="quarter" idx="10"/>
          </p:nvPr>
        </p:nvSpPr>
        <p:spPr/>
        <p:txBody>
          <a:bodyPr/>
          <a:lstStyle/>
          <a:p>
            <a:pPr>
              <a:defRPr/>
            </a:pPr>
            <a:fld id="{B326F0EA-CEDF-4B3D-A956-14A58BB587BA}" type="slidenum">
              <a:rPr lang="de-CH" smtClean="0"/>
              <a:pPr>
                <a:defRPr/>
              </a:pPr>
              <a:t>4</a:t>
            </a:fld>
            <a:endParaRPr lang="de-CH"/>
          </a:p>
        </p:txBody>
      </p:sp>
    </p:spTree>
    <p:extLst>
      <p:ext uri="{BB962C8B-B14F-4D97-AF65-F5344CB8AC3E}">
        <p14:creationId xmlns:p14="http://schemas.microsoft.com/office/powerpoint/2010/main" val="1837816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Arial" charset="0"/>
                <a:ea typeface="+mn-ea"/>
                <a:cs typeface="+mn-cs"/>
              </a:rPr>
              <a:t>Allows for our technical support team to log directly into the valve seeing real time of set points.</a:t>
            </a:r>
          </a:p>
          <a:p>
            <a:pPr lvl="1"/>
            <a:r>
              <a:rPr lang="en-US" sz="1200" kern="1200" dirty="0" smtClean="0">
                <a:solidFill>
                  <a:schemeClr val="tx1"/>
                </a:solidFill>
                <a:effectLst/>
                <a:latin typeface="Arial" charset="0"/>
                <a:ea typeface="+mn-ea"/>
                <a:cs typeface="+mn-cs"/>
              </a:rPr>
              <a:t>Will reduce down time from faster response</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DC7E23E1-43B5-4C72-8611-BA09903C076A}" type="slidenum">
              <a:rPr lang="de-CH" altLang="de-DE" smtClean="0"/>
              <a:pPr/>
              <a:t>32</a:t>
            </a:fld>
            <a:endParaRPr lang="de-CH" altLang="de-DE"/>
          </a:p>
        </p:txBody>
      </p:sp>
    </p:spTree>
    <p:extLst>
      <p:ext uri="{BB962C8B-B14F-4D97-AF65-F5344CB8AC3E}">
        <p14:creationId xmlns:p14="http://schemas.microsoft.com/office/powerpoint/2010/main" val="34663715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Arial" charset="0"/>
                <a:ea typeface="+mn-ea"/>
                <a:cs typeface="+mn-cs"/>
              </a:rPr>
              <a:t>Updates for security and productivity only </a:t>
            </a:r>
          </a:p>
          <a:p>
            <a:pPr lvl="1"/>
            <a:r>
              <a:rPr lang="en-US" sz="1200" kern="1200" dirty="0" smtClean="0">
                <a:solidFill>
                  <a:schemeClr val="tx1"/>
                </a:solidFill>
                <a:effectLst/>
                <a:latin typeface="Arial" charset="0"/>
                <a:ea typeface="+mn-ea"/>
                <a:cs typeface="+mn-cs"/>
              </a:rPr>
              <a:t>This will not be used to upgrade from EV2 to EV3.0</a:t>
            </a:r>
          </a:p>
          <a:p>
            <a:pPr lvl="1"/>
            <a:r>
              <a:rPr lang="en-US" sz="1200" kern="1200" dirty="0" smtClean="0">
                <a:solidFill>
                  <a:schemeClr val="tx1"/>
                </a:solidFill>
                <a:effectLst/>
                <a:latin typeface="Arial" charset="0"/>
                <a:ea typeface="+mn-ea"/>
                <a:cs typeface="+mn-cs"/>
              </a:rPr>
              <a:t>Can be automatically loaded or user loaded either way will receive an email that they are available</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DC7E23E1-43B5-4C72-8611-BA09903C076A}" type="slidenum">
              <a:rPr lang="de-CH" altLang="de-DE" smtClean="0"/>
              <a:pPr/>
              <a:t>33</a:t>
            </a:fld>
            <a:endParaRPr lang="de-CH" altLang="de-DE"/>
          </a:p>
        </p:txBody>
      </p:sp>
    </p:spTree>
    <p:extLst>
      <p:ext uri="{BB962C8B-B14F-4D97-AF65-F5344CB8AC3E}">
        <p14:creationId xmlns:p14="http://schemas.microsoft.com/office/powerpoint/2010/main" val="27638493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Arial" charset="0"/>
                <a:ea typeface="+mn-ea"/>
                <a:cs typeface="+mn-cs"/>
              </a:rPr>
              <a:t>Lifetime data access</a:t>
            </a:r>
          </a:p>
          <a:p>
            <a:pPr lvl="1"/>
            <a:r>
              <a:rPr lang="en-US" sz="1200" kern="1200" dirty="0" smtClean="0">
                <a:solidFill>
                  <a:schemeClr val="tx1"/>
                </a:solidFill>
                <a:effectLst/>
                <a:latin typeface="Arial" charset="0"/>
                <a:ea typeface="+mn-ea"/>
                <a:cs typeface="+mn-cs"/>
              </a:rPr>
              <a:t>Provides value in terms of data storage eliminating the user from purchasing additional storage</a:t>
            </a:r>
          </a:p>
          <a:p>
            <a:pPr lvl="1"/>
            <a:r>
              <a:rPr lang="en-US" sz="1200" kern="1200" dirty="0" smtClean="0">
                <a:solidFill>
                  <a:schemeClr val="tx1"/>
                </a:solidFill>
                <a:effectLst/>
                <a:latin typeface="Arial" charset="0"/>
                <a:ea typeface="+mn-ea"/>
                <a:cs typeface="+mn-cs"/>
              </a:rPr>
              <a:t>Consolidates all data for all valves in one location, very helpful if the user has multiple buildings</a:t>
            </a:r>
          </a:p>
          <a:p>
            <a:pPr lvl="1"/>
            <a:r>
              <a:rPr lang="en-US" sz="1200" kern="1200" dirty="0" smtClean="0">
                <a:solidFill>
                  <a:schemeClr val="tx1"/>
                </a:solidFill>
                <a:effectLst/>
                <a:latin typeface="Arial" charset="0"/>
                <a:ea typeface="+mn-ea"/>
                <a:cs typeface="+mn-cs"/>
              </a:rPr>
              <a:t>Stored,  backed up and secure for the lifetime of the valve</a:t>
            </a:r>
          </a:p>
          <a:p>
            <a:r>
              <a:rPr lang="en-US" sz="1200" kern="1200" dirty="0" smtClean="0">
                <a:solidFill>
                  <a:schemeClr val="tx1"/>
                </a:solidFill>
                <a:effectLst/>
                <a:latin typeface="Arial" charset="0"/>
                <a:ea typeface="+mn-ea"/>
                <a:cs typeface="+mn-cs"/>
              </a:rPr>
              <a:t>Data export is similar to the .csv format from the actuator</a:t>
            </a:r>
            <a:endParaRPr lang="en-US" dirty="0"/>
          </a:p>
        </p:txBody>
      </p:sp>
      <p:sp>
        <p:nvSpPr>
          <p:cNvPr id="4" name="Slide Number Placeholder 3"/>
          <p:cNvSpPr>
            <a:spLocks noGrp="1"/>
          </p:cNvSpPr>
          <p:nvPr>
            <p:ph type="sldNum" sz="quarter" idx="10"/>
          </p:nvPr>
        </p:nvSpPr>
        <p:spPr/>
        <p:txBody>
          <a:bodyPr/>
          <a:lstStyle/>
          <a:p>
            <a:fld id="{DC7E23E1-43B5-4C72-8611-BA09903C076A}" type="slidenum">
              <a:rPr lang="de-CH" altLang="de-DE" smtClean="0"/>
              <a:pPr/>
              <a:t>34</a:t>
            </a:fld>
            <a:endParaRPr lang="de-CH" altLang="de-DE"/>
          </a:p>
        </p:txBody>
      </p:sp>
    </p:spTree>
    <p:extLst>
      <p:ext uri="{BB962C8B-B14F-4D97-AF65-F5344CB8AC3E}">
        <p14:creationId xmlns:p14="http://schemas.microsoft.com/office/powerpoint/2010/main" val="25186294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Arial" charset="0"/>
                <a:ea typeface="+mn-ea"/>
                <a:cs typeface="+mn-cs"/>
              </a:rPr>
              <a:t>Seven Functions in one valve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043E1955-5008-4BAD-B7DE-36F543999B8A}" type="slidenum">
              <a:rPr lang="de-CH" smtClean="0"/>
              <a:pPr/>
              <a:t>36</a:t>
            </a:fld>
            <a:endParaRPr lang="de-CH"/>
          </a:p>
        </p:txBody>
      </p:sp>
    </p:spTree>
    <p:extLst>
      <p:ext uri="{BB962C8B-B14F-4D97-AF65-F5344CB8AC3E}">
        <p14:creationId xmlns:p14="http://schemas.microsoft.com/office/powerpoint/2010/main" val="2568882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Arial" charset="0"/>
                <a:ea typeface="+mn-ea"/>
                <a:cs typeface="+mn-cs"/>
              </a:rPr>
              <a:t>MIT Success story</a:t>
            </a:r>
          </a:p>
          <a:p>
            <a:pPr lvl="1"/>
            <a:r>
              <a:rPr lang="en-US" sz="1200" kern="1200" dirty="0" smtClean="0">
                <a:solidFill>
                  <a:schemeClr val="tx1"/>
                </a:solidFill>
                <a:effectLst/>
                <a:latin typeface="Arial" charset="0"/>
                <a:ea typeface="+mn-ea"/>
                <a:cs typeface="+mn-cs"/>
              </a:rPr>
              <a:t>One of our most prestigious  success stories</a:t>
            </a:r>
          </a:p>
          <a:p>
            <a:pPr lvl="1"/>
            <a:r>
              <a:rPr lang="en-US" sz="1200" kern="1200" dirty="0" smtClean="0">
                <a:solidFill>
                  <a:schemeClr val="tx1"/>
                </a:solidFill>
                <a:effectLst/>
                <a:latin typeface="Arial" charset="0"/>
                <a:ea typeface="+mn-ea"/>
                <a:cs typeface="+mn-cs"/>
              </a:rPr>
              <a:t>Building and Project Details</a:t>
            </a:r>
          </a:p>
          <a:p>
            <a:pPr lvl="2"/>
            <a:r>
              <a:rPr lang="en-US" sz="1200" kern="1200" dirty="0" smtClean="0">
                <a:solidFill>
                  <a:schemeClr val="tx1"/>
                </a:solidFill>
                <a:effectLst/>
                <a:latin typeface="Arial" charset="0"/>
                <a:ea typeface="+mn-ea"/>
                <a:cs typeface="+mn-cs"/>
              </a:rPr>
              <a:t>150,000 sq. ft. on 3 floors</a:t>
            </a:r>
          </a:p>
          <a:p>
            <a:pPr lvl="2"/>
            <a:r>
              <a:rPr lang="en-US" sz="1200" kern="1200" dirty="0" smtClean="0">
                <a:solidFill>
                  <a:schemeClr val="tx1"/>
                </a:solidFill>
                <a:effectLst/>
                <a:latin typeface="Arial" charset="0"/>
                <a:ea typeface="+mn-ea"/>
                <a:cs typeface="+mn-cs"/>
              </a:rPr>
              <a:t>Built in 1947 (originally had its own dedicated chiller, later converted to campus district cooling)</a:t>
            </a:r>
          </a:p>
          <a:p>
            <a:pPr lvl="2"/>
            <a:r>
              <a:rPr lang="en-US" sz="1200" kern="1200" dirty="0" smtClean="0">
                <a:solidFill>
                  <a:schemeClr val="tx1"/>
                </a:solidFill>
                <a:effectLst/>
                <a:latin typeface="Arial" charset="0"/>
                <a:ea typeface="+mn-ea"/>
                <a:cs typeface="+mn-cs"/>
              </a:rPr>
              <a:t>6 AHU provide majority of the cooling </a:t>
            </a:r>
          </a:p>
          <a:p>
            <a:pPr lvl="2"/>
            <a:r>
              <a:rPr lang="en-US" sz="1200" kern="1200" dirty="0" smtClean="0">
                <a:solidFill>
                  <a:schemeClr val="tx1"/>
                </a:solidFill>
                <a:effectLst/>
                <a:latin typeface="Arial" charset="0"/>
                <a:ea typeface="+mn-ea"/>
                <a:cs typeface="+mn-cs"/>
              </a:rPr>
              <a:t>Average delta T coil = 6.15°F before Delta T Management</a:t>
            </a:r>
          </a:p>
          <a:p>
            <a:pPr lvl="1"/>
            <a:r>
              <a:rPr lang="en-US" sz="1200" kern="1200" dirty="0" smtClean="0">
                <a:solidFill>
                  <a:schemeClr val="tx1"/>
                </a:solidFill>
                <a:effectLst/>
                <a:latin typeface="Arial" charset="0"/>
                <a:ea typeface="+mn-ea"/>
                <a:cs typeface="+mn-cs"/>
              </a:rPr>
              <a:t>Results</a:t>
            </a:r>
          </a:p>
          <a:p>
            <a:pPr lvl="2"/>
            <a:r>
              <a:rPr lang="en-US" sz="1200" kern="1200" dirty="0" smtClean="0">
                <a:solidFill>
                  <a:schemeClr val="tx1"/>
                </a:solidFill>
                <a:effectLst/>
                <a:latin typeface="Arial" charset="0"/>
                <a:ea typeface="+mn-ea"/>
                <a:cs typeface="+mn-cs"/>
              </a:rPr>
              <a:t>Aug 9 - Oct 9, 2010 DT = 6.15 F </a:t>
            </a:r>
          </a:p>
          <a:p>
            <a:pPr lvl="2"/>
            <a:r>
              <a:rPr lang="en-US" sz="1200" kern="1200" dirty="0" smtClean="0">
                <a:solidFill>
                  <a:schemeClr val="tx1"/>
                </a:solidFill>
                <a:effectLst/>
                <a:latin typeface="Arial" charset="0"/>
                <a:ea typeface="+mn-ea"/>
                <a:cs typeface="+mn-cs"/>
              </a:rPr>
              <a:t>Aug 9 - Oct 9, 2011 DT = 12.14</a:t>
            </a:r>
            <a:r>
              <a:rPr lang="en-US" sz="1200" b="1" kern="1200" dirty="0" smtClean="0">
                <a:solidFill>
                  <a:schemeClr val="tx1"/>
                </a:solidFill>
                <a:effectLst/>
                <a:latin typeface="Arial" charset="0"/>
                <a:ea typeface="+mn-ea"/>
                <a:cs typeface="+mn-cs"/>
              </a:rPr>
              <a:t> F </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DC7E23E1-43B5-4C72-8611-BA09903C076A}" type="slidenum">
              <a:rPr lang="de-CH" altLang="de-DE" smtClean="0"/>
              <a:pPr/>
              <a:t>38</a:t>
            </a:fld>
            <a:endParaRPr lang="de-CH" altLang="de-DE"/>
          </a:p>
        </p:txBody>
      </p:sp>
    </p:spTree>
    <p:extLst>
      <p:ext uri="{BB962C8B-B14F-4D97-AF65-F5344CB8AC3E}">
        <p14:creationId xmlns:p14="http://schemas.microsoft.com/office/powerpoint/2010/main" val="33758683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Arial" charset="0"/>
                <a:ea typeface="+mn-ea"/>
                <a:cs typeface="+mn-cs"/>
              </a:rPr>
              <a:t>In the spring of 2013, Hillsdale College made the decision to install three Energy Valves as part of a pilot test. Two of the valves were installed in the campuses</a:t>
            </a:r>
          </a:p>
          <a:p>
            <a:r>
              <a:rPr lang="en-US" sz="1200" kern="1200" dirty="0" smtClean="0">
                <a:solidFill>
                  <a:schemeClr val="tx1"/>
                </a:solidFill>
                <a:effectLst/>
                <a:latin typeface="Arial" charset="0"/>
                <a:ea typeface="+mn-ea"/>
                <a:cs typeface="+mn-cs"/>
              </a:rPr>
              <a:t>60,800 SF </a:t>
            </a:r>
            <a:r>
              <a:rPr lang="en-US" sz="1200" kern="1200" dirty="0" err="1" smtClean="0">
                <a:solidFill>
                  <a:schemeClr val="tx1"/>
                </a:solidFill>
                <a:effectLst/>
                <a:latin typeface="Arial" charset="0"/>
                <a:ea typeface="+mn-ea"/>
                <a:cs typeface="+mn-cs"/>
              </a:rPr>
              <a:t>Mossey</a:t>
            </a:r>
            <a:r>
              <a:rPr lang="en-US" sz="1200" kern="1200" dirty="0" smtClean="0">
                <a:solidFill>
                  <a:schemeClr val="tx1"/>
                </a:solidFill>
                <a:effectLst/>
                <a:latin typeface="Arial" charset="0"/>
                <a:ea typeface="+mn-ea"/>
                <a:cs typeface="+mn-cs"/>
              </a:rPr>
              <a:t> Library and the third in </a:t>
            </a:r>
            <a:r>
              <a:rPr lang="en-US" sz="1200" kern="1200" dirty="0" err="1" smtClean="0">
                <a:solidFill>
                  <a:schemeClr val="tx1"/>
                </a:solidFill>
                <a:effectLst/>
                <a:latin typeface="Arial" charset="0"/>
                <a:ea typeface="+mn-ea"/>
                <a:cs typeface="+mn-cs"/>
              </a:rPr>
              <a:t>Delp</a:t>
            </a:r>
            <a:r>
              <a:rPr lang="en-US" sz="1200" kern="1200" dirty="0" smtClean="0">
                <a:solidFill>
                  <a:schemeClr val="tx1"/>
                </a:solidFill>
                <a:effectLst/>
                <a:latin typeface="Arial" charset="0"/>
                <a:ea typeface="+mn-ea"/>
                <a:cs typeface="+mn-cs"/>
              </a:rPr>
              <a:t> Hall, a 20,000 SF square foot</a:t>
            </a:r>
          </a:p>
          <a:p>
            <a:pPr lvl="1"/>
            <a:r>
              <a:rPr lang="en-US" sz="1200" kern="1200" dirty="0" smtClean="0">
                <a:solidFill>
                  <a:schemeClr val="tx1"/>
                </a:solidFill>
                <a:effectLst/>
                <a:latin typeface="Arial" charset="0"/>
                <a:ea typeface="+mn-ea"/>
                <a:cs typeface="+mn-cs"/>
              </a:rPr>
              <a:t>Increased chilled water Delta T across coils to their design of 10 -12°F</a:t>
            </a:r>
          </a:p>
          <a:p>
            <a:pPr lvl="1"/>
            <a:r>
              <a:rPr lang="en-US" sz="1200" kern="1200" dirty="0" smtClean="0">
                <a:solidFill>
                  <a:schemeClr val="tx1"/>
                </a:solidFill>
                <a:effectLst/>
                <a:latin typeface="Arial" charset="0"/>
                <a:ea typeface="+mn-ea"/>
                <a:cs typeface="+mn-cs"/>
              </a:rPr>
              <a:t>Used feedback data from Energy Valve to control pumps with variable frequency drives (VFDs), allowing for more precise control of the chilled water</a:t>
            </a:r>
          </a:p>
          <a:p>
            <a:r>
              <a:rPr lang="en-US" sz="1200" kern="1200" dirty="0" smtClean="0">
                <a:solidFill>
                  <a:schemeClr val="tx1"/>
                </a:solidFill>
                <a:effectLst/>
                <a:latin typeface="Arial" charset="0"/>
                <a:ea typeface="+mn-ea"/>
                <a:cs typeface="+mn-cs"/>
              </a:rPr>
              <a:t>loop without sacrificing the AHUs call for cooling during occupied times.</a:t>
            </a:r>
          </a:p>
          <a:p>
            <a:pPr lvl="1"/>
            <a:r>
              <a:rPr lang="en-US" sz="1200" kern="1200" dirty="0" smtClean="0">
                <a:solidFill>
                  <a:schemeClr val="tx1"/>
                </a:solidFill>
                <a:effectLst/>
                <a:latin typeface="Arial" charset="0"/>
                <a:ea typeface="+mn-ea"/>
                <a:cs typeface="+mn-cs"/>
              </a:rPr>
              <a:t>After the success of the pilot test, the decision was made to install additional Energy Valves throughout the campus. Over the course of the next year (from May of 2014 to May of 2015), 24 Energy Valves were installed in 11 buildings across the main chilled water loop (sizes from 1/2 to 4-inch). In some coils, </a:t>
            </a:r>
            <a:r>
              <a:rPr lang="en-US" sz="1200" kern="1200" dirty="0" err="1" smtClean="0">
                <a:solidFill>
                  <a:schemeClr val="tx1"/>
                </a:solidFill>
                <a:effectLst/>
                <a:latin typeface="Arial" charset="0"/>
                <a:ea typeface="+mn-ea"/>
                <a:cs typeface="+mn-cs"/>
              </a:rPr>
              <a:t>deltaT’s</a:t>
            </a:r>
            <a:r>
              <a:rPr lang="en-US" sz="1200" kern="1200" dirty="0" smtClean="0">
                <a:solidFill>
                  <a:schemeClr val="tx1"/>
                </a:solidFill>
                <a:effectLst/>
                <a:latin typeface="Arial" charset="0"/>
                <a:ea typeface="+mn-ea"/>
                <a:cs typeface="+mn-cs"/>
              </a:rPr>
              <a:t> were seen as high as 30°F while sufficiently maintaining the air handler’s desired discharge air cooling temperature.</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DC7E23E1-43B5-4C72-8611-BA09903C076A}" type="slidenum">
              <a:rPr lang="de-CH" altLang="de-DE" smtClean="0"/>
              <a:pPr/>
              <a:t>39</a:t>
            </a:fld>
            <a:endParaRPr lang="de-CH" altLang="de-DE"/>
          </a:p>
        </p:txBody>
      </p:sp>
    </p:spTree>
    <p:extLst>
      <p:ext uri="{BB962C8B-B14F-4D97-AF65-F5344CB8AC3E}">
        <p14:creationId xmlns:p14="http://schemas.microsoft.com/office/powerpoint/2010/main" val="1481163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647700"/>
            <a:ext cx="4572000" cy="32337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E1955-5008-4BAD-B7DE-36F543999B8A}" type="slidenum">
              <a:rPr lang="de-CH" smtClean="0">
                <a:solidFill>
                  <a:prstClr val="black"/>
                </a:solidFill>
              </a:rPr>
              <a:pPr/>
              <a:t>40</a:t>
            </a:fld>
            <a:endParaRPr lang="de-CH">
              <a:solidFill>
                <a:prstClr val="black"/>
              </a:solidFill>
            </a:endParaRPr>
          </a:p>
        </p:txBody>
      </p:sp>
    </p:spTree>
    <p:extLst>
      <p:ext uri="{BB962C8B-B14F-4D97-AF65-F5344CB8AC3E}">
        <p14:creationId xmlns:p14="http://schemas.microsoft.com/office/powerpoint/2010/main" val="1119619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Arial" charset="0"/>
                <a:ea typeface="+mn-ea"/>
                <a:cs typeface="+mn-cs"/>
              </a:rPr>
              <a:t>Low Delta T Reduces Heat Transfer at the Coil</a:t>
            </a:r>
          </a:p>
          <a:p>
            <a:pPr lvl="1"/>
            <a:r>
              <a:rPr lang="en-US" sz="1200" kern="1200" dirty="0" smtClean="0">
                <a:solidFill>
                  <a:schemeClr val="tx1"/>
                </a:solidFill>
                <a:effectLst/>
                <a:latin typeface="Arial" charset="0"/>
                <a:ea typeface="+mn-ea"/>
                <a:cs typeface="+mn-cs"/>
              </a:rPr>
              <a:t>Basic explanation of the relationship between coil power and Delta T. </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Red scatter is data points of coil power with a yellow best fit line to normalize the data</a:t>
            </a:r>
            <a:br>
              <a:rPr lang="en-US" sz="1200" kern="1200" dirty="0" smtClean="0">
                <a:solidFill>
                  <a:schemeClr val="tx1"/>
                </a:solidFill>
                <a:effectLst/>
                <a:latin typeface="Arial" charset="0"/>
                <a:ea typeface="+mn-ea"/>
                <a:cs typeface="+mn-cs"/>
              </a:rPr>
            </a:br>
            <a:r>
              <a:rPr lang="en-US" sz="1200" kern="1200" dirty="0" smtClean="0">
                <a:solidFill>
                  <a:schemeClr val="tx1"/>
                </a:solidFill>
                <a:effectLst/>
                <a:latin typeface="Arial" charset="0"/>
                <a:ea typeface="+mn-ea"/>
                <a:cs typeface="+mn-cs"/>
              </a:rPr>
              <a:t>Blue  scatter is data points of coil power with a blue best fit line to normalize the data</a:t>
            </a:r>
          </a:p>
          <a:p>
            <a:pPr lvl="1"/>
            <a:r>
              <a:rPr lang="en-US" sz="1200" kern="1200" dirty="0" smtClean="0">
                <a:solidFill>
                  <a:schemeClr val="tx1"/>
                </a:solidFill>
                <a:effectLst/>
                <a:latin typeface="Arial" charset="0"/>
                <a:ea typeface="+mn-ea"/>
                <a:cs typeface="+mn-cs"/>
              </a:rPr>
              <a:t>As flow increases Delta T decreases</a:t>
            </a:r>
          </a:p>
          <a:p>
            <a:pPr lvl="1"/>
            <a:r>
              <a:rPr lang="en-US" sz="1200" kern="1200" dirty="0" smtClean="0">
                <a:solidFill>
                  <a:schemeClr val="tx1"/>
                </a:solidFill>
                <a:effectLst/>
                <a:latin typeface="Arial" charset="0"/>
                <a:ea typeface="+mn-ea"/>
                <a:cs typeface="+mn-cs"/>
              </a:rPr>
              <a:t>In this example the coil curve starts to flatten and saturate at about 55 GPM and additional flow is being wasted as it is not producing additional BTU</a:t>
            </a:r>
          </a:p>
          <a:p>
            <a:endParaRPr lang="en-US" dirty="0"/>
          </a:p>
        </p:txBody>
      </p:sp>
      <p:sp>
        <p:nvSpPr>
          <p:cNvPr id="4" name="Slide Number Placeholder 3"/>
          <p:cNvSpPr>
            <a:spLocks noGrp="1"/>
          </p:cNvSpPr>
          <p:nvPr>
            <p:ph type="sldNum" sz="quarter" idx="10"/>
          </p:nvPr>
        </p:nvSpPr>
        <p:spPr/>
        <p:txBody>
          <a:bodyPr/>
          <a:lstStyle/>
          <a:p>
            <a:pPr>
              <a:defRPr/>
            </a:pPr>
            <a:fld id="{B326F0EA-CEDF-4B3D-A956-14A58BB587BA}" type="slidenum">
              <a:rPr lang="de-CH" smtClean="0"/>
              <a:pPr>
                <a:defRPr/>
              </a:pPr>
              <a:t>5</a:t>
            </a:fld>
            <a:endParaRPr lang="de-CH"/>
          </a:p>
        </p:txBody>
      </p:sp>
    </p:spTree>
    <p:extLst>
      <p:ext uri="{BB962C8B-B14F-4D97-AF65-F5344CB8AC3E}">
        <p14:creationId xmlns:p14="http://schemas.microsoft.com/office/powerpoint/2010/main" val="1837816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Arial" charset="0"/>
                <a:ea typeface="+mn-ea"/>
                <a:cs typeface="+mn-cs"/>
              </a:rPr>
              <a:t>Central Plants Increase Rate for Low Delta T</a:t>
            </a:r>
          </a:p>
          <a:p>
            <a:pPr lvl="1"/>
            <a:r>
              <a:rPr lang="en-US" sz="1200" kern="1200" dirty="0" smtClean="0">
                <a:solidFill>
                  <a:schemeClr val="tx1"/>
                </a:solidFill>
                <a:effectLst/>
                <a:latin typeface="Arial" charset="0"/>
                <a:ea typeface="+mn-ea"/>
                <a:cs typeface="+mn-cs"/>
              </a:rPr>
              <a:t>Central Plants charge based on the Delta T the lower the Delta T the higher the rate</a:t>
            </a:r>
          </a:p>
          <a:p>
            <a:pPr lvl="1"/>
            <a:r>
              <a:rPr lang="en-US" sz="1200" kern="1200" dirty="0" smtClean="0">
                <a:solidFill>
                  <a:schemeClr val="tx1"/>
                </a:solidFill>
                <a:effectLst/>
                <a:latin typeface="Arial" charset="0"/>
                <a:ea typeface="+mn-ea"/>
                <a:cs typeface="+mn-cs"/>
              </a:rPr>
              <a:t>Low Delta T forces the chiller plant to meet a volumetric increase</a:t>
            </a:r>
          </a:p>
          <a:p>
            <a:pPr lvl="1"/>
            <a:r>
              <a:rPr lang="en-US" sz="1200" kern="1200" dirty="0" smtClean="0">
                <a:solidFill>
                  <a:schemeClr val="tx1"/>
                </a:solidFill>
                <a:effectLst/>
                <a:latin typeface="Arial" charset="0"/>
                <a:ea typeface="+mn-ea"/>
                <a:cs typeface="+mn-cs"/>
              </a:rPr>
              <a:t>They also have demand hours that in peak times the charges are even higher similar to how electric company peak hours</a:t>
            </a:r>
          </a:p>
          <a:p>
            <a:pPr lvl="1"/>
            <a:r>
              <a:rPr lang="en-US" sz="1200" kern="1200" dirty="0" smtClean="0">
                <a:solidFill>
                  <a:schemeClr val="tx1"/>
                </a:solidFill>
                <a:effectLst/>
                <a:latin typeface="Arial" charset="0"/>
                <a:ea typeface="+mn-ea"/>
                <a:cs typeface="+mn-cs"/>
              </a:rPr>
              <a:t>It is not un common for charges for low Delta T to be in the order of $40,000 per month</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DC7E23E1-43B5-4C72-8611-BA09903C076A}" type="slidenum">
              <a:rPr lang="de-CH" altLang="de-DE" smtClean="0"/>
              <a:pPr/>
              <a:t>6</a:t>
            </a:fld>
            <a:endParaRPr lang="de-CH" altLang="de-DE"/>
          </a:p>
        </p:txBody>
      </p:sp>
    </p:spTree>
    <p:extLst>
      <p:ext uri="{BB962C8B-B14F-4D97-AF65-F5344CB8AC3E}">
        <p14:creationId xmlns:p14="http://schemas.microsoft.com/office/powerpoint/2010/main" val="1622039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Arial" charset="0"/>
                <a:ea typeface="+mn-ea"/>
                <a:cs typeface="+mn-cs"/>
              </a:rPr>
              <a:t>Energy Valve 3.0 </a:t>
            </a:r>
          </a:p>
          <a:p>
            <a:pPr lvl="1"/>
            <a:r>
              <a:rPr lang="en-US" sz="1200" kern="1200" dirty="0" smtClean="0">
                <a:solidFill>
                  <a:schemeClr val="tx1"/>
                </a:solidFill>
                <a:effectLst/>
                <a:latin typeface="Arial" charset="0"/>
                <a:ea typeface="+mn-ea"/>
                <a:cs typeface="+mn-cs"/>
              </a:rPr>
              <a:t>Here is the introductory slide to the EV3.0</a:t>
            </a:r>
          </a:p>
          <a:p>
            <a:pPr lvl="1"/>
            <a:r>
              <a:rPr lang="en-US" sz="1200" kern="1200" dirty="0" smtClean="0">
                <a:solidFill>
                  <a:schemeClr val="tx1"/>
                </a:solidFill>
                <a:effectLst/>
                <a:latin typeface="Arial" charset="0"/>
                <a:ea typeface="+mn-ea"/>
                <a:cs typeface="+mn-cs"/>
              </a:rPr>
              <a:t>A significant investment by </a:t>
            </a:r>
            <a:r>
              <a:rPr lang="en-US" sz="1200" kern="1200" dirty="0" err="1" smtClean="0">
                <a:solidFill>
                  <a:schemeClr val="tx1"/>
                </a:solidFill>
                <a:effectLst/>
                <a:latin typeface="Arial" charset="0"/>
                <a:ea typeface="+mn-ea"/>
                <a:cs typeface="+mn-cs"/>
              </a:rPr>
              <a:t>Belimo</a:t>
            </a:r>
            <a:r>
              <a:rPr lang="en-US" sz="1200" kern="1200" dirty="0" smtClean="0">
                <a:solidFill>
                  <a:schemeClr val="tx1"/>
                </a:solidFill>
                <a:effectLst/>
                <a:latin typeface="Arial" charset="0"/>
                <a:ea typeface="+mn-ea"/>
                <a:cs typeface="+mn-cs"/>
              </a:rPr>
              <a:t> in terms of engineering resources  and capital one of the largest </a:t>
            </a:r>
            <a:r>
              <a:rPr lang="en-US" sz="1200" kern="1200" dirty="0" err="1" smtClean="0">
                <a:solidFill>
                  <a:schemeClr val="tx1"/>
                </a:solidFill>
                <a:effectLst/>
                <a:latin typeface="Arial" charset="0"/>
                <a:ea typeface="+mn-ea"/>
                <a:cs typeface="+mn-cs"/>
              </a:rPr>
              <a:t>Belimo</a:t>
            </a:r>
            <a:r>
              <a:rPr lang="en-US" sz="1200" kern="1200" dirty="0" smtClean="0">
                <a:solidFill>
                  <a:schemeClr val="tx1"/>
                </a:solidFill>
                <a:effectLst/>
                <a:latin typeface="Arial" charset="0"/>
                <a:ea typeface="+mn-ea"/>
                <a:cs typeface="+mn-cs"/>
              </a:rPr>
              <a:t> projects</a:t>
            </a:r>
          </a:p>
          <a:p>
            <a:pPr lvl="1"/>
            <a:r>
              <a:rPr lang="en-US" sz="1200" kern="1200" dirty="0" smtClean="0">
                <a:solidFill>
                  <a:schemeClr val="tx1"/>
                </a:solidFill>
                <a:effectLst/>
                <a:latin typeface="Arial" charset="0"/>
                <a:ea typeface="+mn-ea"/>
                <a:cs typeface="+mn-cs"/>
              </a:rPr>
              <a:t>New Features will be</a:t>
            </a:r>
            <a:r>
              <a:rPr lang="en-US" sz="1200" kern="1200" baseline="0" dirty="0" smtClean="0">
                <a:solidFill>
                  <a:schemeClr val="tx1"/>
                </a:solidFill>
                <a:effectLst/>
                <a:latin typeface="Arial" charset="0"/>
                <a:ea typeface="+mn-ea"/>
                <a:cs typeface="+mn-cs"/>
              </a:rPr>
              <a:t> in the following slides</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DC7E23E1-43B5-4C72-8611-BA09903C076A}" type="slidenum">
              <a:rPr lang="de-CH" altLang="de-DE" smtClean="0"/>
              <a:pPr/>
              <a:t>7</a:t>
            </a:fld>
            <a:endParaRPr lang="de-CH" altLang="de-DE"/>
          </a:p>
        </p:txBody>
      </p:sp>
    </p:spTree>
    <p:extLst>
      <p:ext uri="{BB962C8B-B14F-4D97-AF65-F5344CB8AC3E}">
        <p14:creationId xmlns:p14="http://schemas.microsoft.com/office/powerpoint/2010/main" val="15799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E1955-5008-4BAD-B7DE-36F543999B8A}" type="slidenum">
              <a:rPr lang="de-CH" smtClean="0">
                <a:solidFill>
                  <a:prstClr val="black"/>
                </a:solidFill>
              </a:rPr>
              <a:pPr/>
              <a:t>8</a:t>
            </a:fld>
            <a:endParaRPr lang="de-CH">
              <a:solidFill>
                <a:prstClr val="black"/>
              </a:solidFill>
            </a:endParaRPr>
          </a:p>
        </p:txBody>
      </p:sp>
    </p:spTree>
    <p:extLst>
      <p:ext uri="{BB962C8B-B14F-4D97-AF65-F5344CB8AC3E}">
        <p14:creationId xmlns:p14="http://schemas.microsoft.com/office/powerpoint/2010/main" val="425084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E1955-5008-4BAD-B7DE-36F543999B8A}" type="slidenum">
              <a:rPr lang="de-CH" smtClean="0"/>
              <a:pPr/>
              <a:t>10</a:t>
            </a:fld>
            <a:endParaRPr lang="de-CH"/>
          </a:p>
        </p:txBody>
      </p:sp>
    </p:spTree>
    <p:extLst>
      <p:ext uri="{BB962C8B-B14F-4D97-AF65-F5344CB8AC3E}">
        <p14:creationId xmlns:p14="http://schemas.microsoft.com/office/powerpoint/2010/main" val="532904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xfrm>
            <a:off x="1219200" y="647700"/>
            <a:ext cx="4572000" cy="3233738"/>
          </a:xfrm>
          <a:ln/>
        </p:spPr>
      </p:sp>
      <p:sp>
        <p:nvSpPr>
          <p:cNvPr id="17411" name="Notes Placeholder 2"/>
          <p:cNvSpPr>
            <a:spLocks noGrp="1"/>
          </p:cNvSpPr>
          <p:nvPr>
            <p:ph type="body" idx="1"/>
          </p:nvPr>
        </p:nvSpPr>
        <p:spPr>
          <a:noFill/>
        </p:spPr>
        <p:txBody>
          <a:bodyPr/>
          <a:lstStyle/>
          <a:p>
            <a:pPr lvl="0"/>
            <a:r>
              <a:rPr lang="en-US" sz="1200" kern="1200" dirty="0" smtClean="0">
                <a:solidFill>
                  <a:schemeClr val="tx1"/>
                </a:solidFill>
                <a:effectLst/>
                <a:latin typeface="Arial" charset="0"/>
                <a:ea typeface="+mn-ea"/>
                <a:cs typeface="+mn-cs"/>
              </a:rPr>
              <a:t>More Savings</a:t>
            </a:r>
          </a:p>
          <a:p>
            <a:pPr lvl="1"/>
            <a:r>
              <a:rPr lang="en-US" sz="1200" kern="1200" dirty="0" smtClean="0">
                <a:solidFill>
                  <a:schemeClr val="tx1"/>
                </a:solidFill>
                <a:effectLst/>
                <a:latin typeface="Arial" charset="0"/>
                <a:ea typeface="+mn-ea"/>
                <a:cs typeface="+mn-cs"/>
              </a:rPr>
              <a:t>Expanded Delta T Range for heating applications, Heat exchangers and helps us position to achieve EN1434 European heat metering standard.</a:t>
            </a:r>
            <a:r>
              <a:rPr lang="en-US" sz="1200" kern="1200" baseline="0" dirty="0" smtClean="0">
                <a:solidFill>
                  <a:schemeClr val="tx1"/>
                </a:solidFill>
                <a:effectLst/>
                <a:latin typeface="Arial" charset="0"/>
                <a:ea typeface="+mn-ea"/>
                <a:cs typeface="+mn-cs"/>
              </a:rPr>
              <a:t> 2 Degree Delta T is not common in systems but can be utilized to analyze a system if desired.</a:t>
            </a:r>
            <a:endParaRPr lang="en-US" sz="1200" kern="1200" dirty="0" smtClean="0">
              <a:solidFill>
                <a:schemeClr val="tx1"/>
              </a:solidFill>
              <a:effectLst/>
              <a:latin typeface="Arial" charset="0"/>
              <a:ea typeface="+mn-ea"/>
              <a:cs typeface="+mn-cs"/>
            </a:endParaRPr>
          </a:p>
          <a:p>
            <a:pPr lvl="1"/>
            <a:r>
              <a:rPr lang="en-US" sz="1200" kern="1200" dirty="0" smtClean="0">
                <a:solidFill>
                  <a:schemeClr val="tx1"/>
                </a:solidFill>
                <a:effectLst/>
                <a:latin typeface="Arial" charset="0"/>
                <a:ea typeface="+mn-ea"/>
                <a:cs typeface="+mn-cs"/>
              </a:rPr>
              <a:t>Transparency of load updated dynamically providing visibility to load and usage patterns, and predictive coil maintenance.</a:t>
            </a:r>
          </a:p>
          <a:p>
            <a:pPr lvl="1"/>
            <a:r>
              <a:rPr lang="en-US" sz="1200" kern="1200" dirty="0" smtClean="0">
                <a:solidFill>
                  <a:schemeClr val="tx1"/>
                </a:solidFill>
                <a:effectLst/>
                <a:latin typeface="Arial" charset="0"/>
                <a:ea typeface="+mn-ea"/>
                <a:cs typeface="+mn-cs"/>
              </a:rPr>
              <a:t>The Delta T set point suggestion is integrated and exporting to the data analysis tool is no longer needed</a:t>
            </a:r>
          </a:p>
          <a:p>
            <a:pPr lvl="1"/>
            <a:r>
              <a:rPr lang="en-US" sz="1200" kern="1200" dirty="0" smtClean="0">
                <a:solidFill>
                  <a:schemeClr val="tx1"/>
                </a:solidFill>
                <a:effectLst/>
                <a:latin typeface="Arial" charset="0"/>
                <a:ea typeface="+mn-ea"/>
                <a:cs typeface="+mn-cs"/>
              </a:rPr>
              <a:t>The lower limit on the Delta T Manager has been enhanced providing more savings at partial load. This is an option which is selected in </a:t>
            </a:r>
            <a:r>
              <a:rPr lang="en-US" sz="1200" kern="1200" dirty="0" err="1" smtClean="0">
                <a:solidFill>
                  <a:schemeClr val="tx1"/>
                </a:solidFill>
                <a:effectLst/>
                <a:latin typeface="Arial" charset="0"/>
                <a:ea typeface="+mn-ea"/>
                <a:cs typeface="+mn-cs"/>
              </a:rPr>
              <a:t>webview</a:t>
            </a:r>
            <a:r>
              <a:rPr lang="en-US" sz="1200" kern="1200" dirty="0" smtClean="0">
                <a:solidFill>
                  <a:schemeClr val="tx1"/>
                </a:solidFill>
                <a:effectLst/>
                <a:latin typeface="Arial" charset="0"/>
                <a:ea typeface="+mn-ea"/>
                <a:cs typeface="+mn-cs"/>
              </a:rPr>
              <a:t>. The default is still 30% of </a:t>
            </a:r>
            <a:r>
              <a:rPr lang="en-US" sz="1200" b="1" u="sng" kern="1200" dirty="0" smtClean="0">
                <a:solidFill>
                  <a:schemeClr val="tx1"/>
                </a:solidFill>
                <a:effectLst/>
                <a:latin typeface="Arial" charset="0"/>
                <a:ea typeface="+mn-ea"/>
                <a:cs typeface="+mn-cs"/>
              </a:rPr>
              <a:t>Vmax</a:t>
            </a:r>
            <a:r>
              <a:rPr lang="en-US" sz="1200" kern="1200" dirty="0" smtClean="0">
                <a:solidFill>
                  <a:schemeClr val="tx1"/>
                </a:solidFill>
                <a:effectLst/>
                <a:latin typeface="Arial" charset="0"/>
                <a:ea typeface="+mn-ea"/>
                <a:cs typeface="+mn-cs"/>
              </a:rPr>
              <a:t>, the new option can go all the way down to 10% of </a:t>
            </a:r>
            <a:r>
              <a:rPr lang="en-US" sz="1200" b="1" u="sng" kern="1200" dirty="0" err="1" smtClean="0">
                <a:solidFill>
                  <a:schemeClr val="tx1"/>
                </a:solidFill>
                <a:effectLst/>
                <a:latin typeface="Arial" charset="0"/>
                <a:ea typeface="+mn-ea"/>
                <a:cs typeface="+mn-cs"/>
              </a:rPr>
              <a:t>Vnom</a:t>
            </a:r>
            <a:r>
              <a:rPr lang="en-US" sz="1200" b="1" u="sng" kern="1200" dirty="0" smtClean="0">
                <a:solidFill>
                  <a:schemeClr val="tx1"/>
                </a:solidFill>
                <a:effectLst/>
                <a:latin typeface="Arial" charset="0"/>
                <a:ea typeface="+mn-ea"/>
                <a:cs typeface="+mn-cs"/>
              </a:rPr>
              <a:t/>
            </a:r>
            <a:br>
              <a:rPr lang="en-US" sz="1200" b="1" u="sng" kern="1200" dirty="0" smtClean="0">
                <a:solidFill>
                  <a:schemeClr val="tx1"/>
                </a:solidFill>
                <a:effectLst/>
                <a:latin typeface="Arial" charset="0"/>
                <a:ea typeface="+mn-ea"/>
                <a:cs typeface="+mn-cs"/>
              </a:rPr>
            </a:br>
            <a:endParaRPr lang="en-US" sz="1200" kern="1200" dirty="0">
              <a:solidFill>
                <a:schemeClr val="tx1"/>
              </a:solidFill>
              <a:effectLst/>
              <a:latin typeface="Arial" charset="0"/>
              <a:ea typeface="+mn-ea"/>
              <a:cs typeface="+mn-cs"/>
            </a:endParaRPr>
          </a:p>
        </p:txBody>
      </p:sp>
      <p:sp>
        <p:nvSpPr>
          <p:cNvPr id="17412" name="Slide Number Placeholder 3"/>
          <p:cNvSpPr>
            <a:spLocks noGrp="1"/>
          </p:cNvSpPr>
          <p:nvPr>
            <p:ph type="sldNum" sz="quarter" idx="5"/>
          </p:nvPr>
        </p:nvSpPr>
        <p:spPr>
          <a:noFill/>
        </p:spPr>
        <p:txBody>
          <a:bodyPr/>
          <a:lstStyle>
            <a:lvl1pPr defTabSz="854397">
              <a:defRPr sz="2300">
                <a:solidFill>
                  <a:schemeClr val="tx1"/>
                </a:solidFill>
                <a:latin typeface="Arial" pitchFamily="34" charset="0"/>
              </a:defRPr>
            </a:lvl1pPr>
            <a:lvl2pPr marL="702738" indent="-270283" defTabSz="854397">
              <a:defRPr sz="2300">
                <a:solidFill>
                  <a:schemeClr val="tx1"/>
                </a:solidFill>
                <a:latin typeface="Arial" pitchFamily="34" charset="0"/>
              </a:defRPr>
            </a:lvl2pPr>
            <a:lvl3pPr marL="1081135" indent="-216227" defTabSz="854397">
              <a:defRPr sz="2300">
                <a:solidFill>
                  <a:schemeClr val="tx1"/>
                </a:solidFill>
                <a:latin typeface="Arial" pitchFamily="34" charset="0"/>
              </a:defRPr>
            </a:lvl3pPr>
            <a:lvl4pPr marL="1513590" indent="-216227" defTabSz="854397">
              <a:defRPr sz="2300">
                <a:solidFill>
                  <a:schemeClr val="tx1"/>
                </a:solidFill>
                <a:latin typeface="Arial" pitchFamily="34" charset="0"/>
              </a:defRPr>
            </a:lvl4pPr>
            <a:lvl5pPr marL="1946044" indent="-216227" defTabSz="854397">
              <a:defRPr sz="2300">
                <a:solidFill>
                  <a:schemeClr val="tx1"/>
                </a:solidFill>
                <a:latin typeface="Arial" pitchFamily="34" charset="0"/>
              </a:defRPr>
            </a:lvl5pPr>
            <a:lvl6pPr marL="2378498" indent="-216227" defTabSz="854397" eaLnBrk="0" fontAlgn="base" hangingPunct="0">
              <a:spcBef>
                <a:spcPct val="0"/>
              </a:spcBef>
              <a:spcAft>
                <a:spcPct val="0"/>
              </a:spcAft>
              <a:defRPr sz="2300">
                <a:solidFill>
                  <a:schemeClr val="tx1"/>
                </a:solidFill>
                <a:latin typeface="Arial" pitchFamily="34" charset="0"/>
              </a:defRPr>
            </a:lvl6pPr>
            <a:lvl7pPr marL="2810952" indent="-216227" defTabSz="854397" eaLnBrk="0" fontAlgn="base" hangingPunct="0">
              <a:spcBef>
                <a:spcPct val="0"/>
              </a:spcBef>
              <a:spcAft>
                <a:spcPct val="0"/>
              </a:spcAft>
              <a:defRPr sz="2300">
                <a:solidFill>
                  <a:schemeClr val="tx1"/>
                </a:solidFill>
                <a:latin typeface="Arial" pitchFamily="34" charset="0"/>
              </a:defRPr>
            </a:lvl7pPr>
            <a:lvl8pPr marL="3243406" indent="-216227" defTabSz="854397" eaLnBrk="0" fontAlgn="base" hangingPunct="0">
              <a:spcBef>
                <a:spcPct val="0"/>
              </a:spcBef>
              <a:spcAft>
                <a:spcPct val="0"/>
              </a:spcAft>
              <a:defRPr sz="2300">
                <a:solidFill>
                  <a:schemeClr val="tx1"/>
                </a:solidFill>
                <a:latin typeface="Arial" pitchFamily="34" charset="0"/>
              </a:defRPr>
            </a:lvl8pPr>
            <a:lvl9pPr marL="3675860" indent="-216227" defTabSz="854397" eaLnBrk="0" fontAlgn="base" hangingPunct="0">
              <a:spcBef>
                <a:spcPct val="0"/>
              </a:spcBef>
              <a:spcAft>
                <a:spcPct val="0"/>
              </a:spcAft>
              <a:defRPr sz="2300">
                <a:solidFill>
                  <a:schemeClr val="tx1"/>
                </a:solidFill>
                <a:latin typeface="Arial" pitchFamily="34" charset="0"/>
              </a:defRPr>
            </a:lvl9pPr>
          </a:lstStyle>
          <a:p>
            <a:fld id="{50C636B0-C59C-4757-8A16-760063B80200}" type="slidenum">
              <a:rPr lang="de-CH" altLang="en-US" sz="1200">
                <a:solidFill>
                  <a:prstClr val="black"/>
                </a:solidFill>
              </a:rPr>
              <a:pPr/>
              <a:t>11</a:t>
            </a:fld>
            <a:endParaRPr lang="de-CH" altLang="en-US" sz="1200">
              <a:solidFill>
                <a:prstClr val="black"/>
              </a:solidFill>
            </a:endParaRPr>
          </a:p>
        </p:txBody>
      </p:sp>
    </p:spTree>
    <p:extLst>
      <p:ext uri="{BB962C8B-B14F-4D97-AF65-F5344CB8AC3E}">
        <p14:creationId xmlns:p14="http://schemas.microsoft.com/office/powerpoint/2010/main" val="907390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76250" y="899517"/>
            <a:ext cx="8199438" cy="1008112"/>
          </a:xfrm>
        </p:spPr>
        <p:txBody>
          <a:bodyPr lIns="0" tIns="0" rIns="0" bIns="0"/>
          <a:lstStyle>
            <a:lvl1pPr>
              <a:defRPr sz="2400"/>
            </a:lvl1pPr>
          </a:lstStyle>
          <a:p>
            <a:r>
              <a:rPr lang="de-DE" dirty="0" smtClean="0"/>
              <a:t>Titelmasterformat durch Klicken bearbeiten</a:t>
            </a:r>
            <a:endParaRPr lang="de-CH" dirty="0"/>
          </a:p>
        </p:txBody>
      </p:sp>
      <p:sp>
        <p:nvSpPr>
          <p:cNvPr id="3" name="Inhaltsplatzhalter 2"/>
          <p:cNvSpPr>
            <a:spLocks noGrp="1"/>
          </p:cNvSpPr>
          <p:nvPr>
            <p:ph idx="1"/>
          </p:nvPr>
        </p:nvSpPr>
        <p:spPr/>
        <p:txBody>
          <a:bodyPr lIns="0" tIns="0" rIns="0" bIns="0"/>
          <a:lstStyle>
            <a:lvl3pPr>
              <a:defRPr sz="1600"/>
            </a:lvl3pPr>
            <a:lvl4pPr>
              <a:defRPr sz="1600"/>
            </a:lvl4pPr>
            <a:lvl5pPr>
              <a:defRPr sz="1200"/>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6" name="Foliennummernplatzhalter 5"/>
          <p:cNvSpPr>
            <a:spLocks noGrp="1"/>
          </p:cNvSpPr>
          <p:nvPr>
            <p:ph type="sldNum" sz="quarter" idx="12"/>
          </p:nvPr>
        </p:nvSpPr>
        <p:spPr/>
        <p:txBody>
          <a:bodyPr/>
          <a:lstStyle>
            <a:lvl1pPr>
              <a:defRPr/>
            </a:lvl1pPr>
          </a:lstStyle>
          <a:p>
            <a:fld id="{CBCF0E3E-7CD1-4FFB-9471-68BB255DE445}" type="slidenum">
              <a:rPr lang="de-CH" altLang="de-DE"/>
              <a:pPr/>
              <a:t>‹#›</a:t>
            </a:fld>
            <a:endParaRPr lang="de-CH" altLang="de-DE"/>
          </a:p>
        </p:txBody>
      </p:sp>
    </p:spTree>
    <p:extLst>
      <p:ext uri="{BB962C8B-B14F-4D97-AF65-F5344CB8AC3E}">
        <p14:creationId xmlns:p14="http://schemas.microsoft.com/office/powerpoint/2010/main" val="149576352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Slide Number Placeholder 2"/>
          <p:cNvSpPr>
            <a:spLocks noGrp="1"/>
          </p:cNvSpPr>
          <p:nvPr>
            <p:ph type="sldNum" sz="quarter" idx="10"/>
          </p:nvPr>
        </p:nvSpPr>
        <p:spPr/>
        <p:txBody>
          <a:bodyPr/>
          <a:lstStyle/>
          <a:p>
            <a:fld id="{EFBA33BC-AD93-4A16-8E28-BF41964069E8}" type="slidenum">
              <a:rPr lang="de-CH" altLang="de-DE" smtClean="0"/>
              <a:pPr/>
              <a:t>‹#›</a:t>
            </a:fld>
            <a:endParaRPr lang="de-CH" altLang="de-DE" dirty="0"/>
          </a:p>
        </p:txBody>
      </p:sp>
    </p:spTree>
    <p:extLst>
      <p:ext uri="{BB962C8B-B14F-4D97-AF65-F5344CB8AC3E}">
        <p14:creationId xmlns:p14="http://schemas.microsoft.com/office/powerpoint/2010/main" val="20028870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76250" y="947277"/>
            <a:ext cx="4293592" cy="2184488"/>
          </a:xfrm>
        </p:spPr>
        <p:txBody>
          <a:bodyPr/>
          <a:lstStyle/>
          <a:p>
            <a:r>
              <a:rPr lang="en-US" dirty="0" smtClean="0"/>
              <a:t>Click to edit Master title style</a:t>
            </a:r>
            <a:endParaRPr lang="en-GB" dirty="0"/>
          </a:p>
        </p:txBody>
      </p:sp>
      <p:sp>
        <p:nvSpPr>
          <p:cNvPr id="9" name="Line 10"/>
          <p:cNvSpPr>
            <a:spLocks noChangeShapeType="1"/>
          </p:cNvSpPr>
          <p:nvPr userDrawn="1"/>
        </p:nvSpPr>
        <p:spPr bwMode="auto">
          <a:xfrm>
            <a:off x="7290122" y="6978650"/>
            <a:ext cx="2820666"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EFBA33BC-AD93-4A16-8E28-BF41964069E8}" type="slidenum">
              <a:rPr lang="de-CH" altLang="de-DE" smtClean="0"/>
              <a:pPr/>
              <a:t>‹#›</a:t>
            </a:fld>
            <a:endParaRPr lang="de-CH" altLang="de-DE" dirty="0"/>
          </a:p>
        </p:txBody>
      </p:sp>
    </p:spTree>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13722"/>
          <a:stretch/>
        </p:blipFill>
        <p:spPr>
          <a:xfrm flipH="1">
            <a:off x="2801" y="-1"/>
            <a:ext cx="10689012" cy="7559675"/>
          </a:xfrm>
          <a:prstGeom prst="rect">
            <a:avLst/>
          </a:prstGeom>
        </p:spPr>
      </p:pic>
      <p:sp>
        <p:nvSpPr>
          <p:cNvPr id="2" name="Title 1"/>
          <p:cNvSpPr>
            <a:spLocks noGrp="1"/>
          </p:cNvSpPr>
          <p:nvPr>
            <p:ph type="title"/>
          </p:nvPr>
        </p:nvSpPr>
        <p:spPr>
          <a:xfrm>
            <a:off x="593378" y="947277"/>
            <a:ext cx="4176464" cy="2184488"/>
          </a:xfrm>
        </p:spPr>
        <p:txBody>
          <a:bodyPr/>
          <a:lstStyle>
            <a:lvl1pPr>
              <a:defRPr>
                <a:solidFill>
                  <a:schemeClr val="bg1"/>
                </a:solidFill>
              </a:defRPr>
            </a:lvl1pPr>
          </a:lstStyle>
          <a:p>
            <a:r>
              <a:rPr lang="en-US" dirty="0" smtClean="0"/>
              <a:t>Click to edit Master title style</a:t>
            </a:r>
            <a:endParaRPr lang="en-GB" dirty="0"/>
          </a:p>
        </p:txBody>
      </p:sp>
      <p:grpSp>
        <p:nvGrpSpPr>
          <p:cNvPr id="8" name="Group 7"/>
          <p:cNvGrpSpPr/>
          <p:nvPr userDrawn="1"/>
        </p:nvGrpSpPr>
        <p:grpSpPr>
          <a:xfrm>
            <a:off x="8844233" y="-1"/>
            <a:ext cx="1408494" cy="818695"/>
            <a:chOff x="377353" y="1"/>
            <a:chExt cx="1656186" cy="1043533"/>
          </a:xfrm>
        </p:grpSpPr>
        <p:sp>
          <p:nvSpPr>
            <p:cNvPr id="10" name="Pentagon 9"/>
            <p:cNvSpPr/>
            <p:nvPr userDrawn="1"/>
          </p:nvSpPr>
          <p:spPr bwMode="auto">
            <a:xfrm rot="5400000">
              <a:off x="683679" y="-306325"/>
              <a:ext cx="1043533" cy="1656186"/>
            </a:xfrm>
            <a:prstGeom prst="homePlate">
              <a:avLst>
                <a:gd name="adj" fmla="val 32520"/>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409" y="174081"/>
              <a:ext cx="1184075" cy="502319"/>
            </a:xfrm>
            <a:prstGeom prst="rect">
              <a:avLst/>
            </a:prstGeom>
          </p:spPr>
        </p:pic>
      </p:grpSp>
      <p:sp>
        <p:nvSpPr>
          <p:cNvPr id="14" name="Slide Number Placeholder 2"/>
          <p:cNvSpPr>
            <a:spLocks noGrp="1"/>
          </p:cNvSpPr>
          <p:nvPr>
            <p:ph type="sldNum" sz="quarter" idx="10"/>
          </p:nvPr>
        </p:nvSpPr>
        <p:spPr>
          <a:xfrm>
            <a:off x="9400439" y="7344642"/>
            <a:ext cx="1274019" cy="251619"/>
          </a:xfrm>
        </p:spPr>
        <p:txBody>
          <a:bodyPr/>
          <a:lstStyle>
            <a:lvl1pPr>
              <a:defRPr sz="800">
                <a:solidFill>
                  <a:schemeClr val="bg1"/>
                </a:solidFill>
              </a:defRPr>
            </a:lvl1pPr>
          </a:lstStyle>
          <a:p>
            <a:fld id="{EFBA33BC-AD93-4A16-8E28-BF41964069E8}" type="slidenum">
              <a:rPr lang="de-CH" altLang="de-DE" smtClean="0"/>
              <a:pPr/>
              <a:t>‹#›</a:t>
            </a:fld>
            <a:endParaRPr lang="de-CH" altLang="de-DE" dirty="0"/>
          </a:p>
        </p:txBody>
      </p:sp>
    </p:spTree>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3043" t="2778" r="18254" b="10866"/>
          <a:stretch/>
        </p:blipFill>
        <p:spPr>
          <a:xfrm>
            <a:off x="-1" y="0"/>
            <a:ext cx="10691813" cy="7559675"/>
          </a:xfrm>
          <a:prstGeom prst="rect">
            <a:avLst/>
          </a:prstGeom>
        </p:spPr>
      </p:pic>
      <p:sp>
        <p:nvSpPr>
          <p:cNvPr id="2" name="Title 1"/>
          <p:cNvSpPr>
            <a:spLocks noGrp="1"/>
          </p:cNvSpPr>
          <p:nvPr>
            <p:ph type="title"/>
          </p:nvPr>
        </p:nvSpPr>
        <p:spPr>
          <a:xfrm>
            <a:off x="593378" y="947277"/>
            <a:ext cx="4176464" cy="2184488"/>
          </a:xfrm>
        </p:spPr>
        <p:txBody>
          <a:bodyPr/>
          <a:lstStyle>
            <a:lvl1pPr>
              <a:defRPr>
                <a:solidFill>
                  <a:schemeClr val="bg1"/>
                </a:solidFill>
              </a:defRPr>
            </a:lvl1pPr>
          </a:lstStyle>
          <a:p>
            <a:r>
              <a:rPr lang="en-US" dirty="0" smtClean="0"/>
              <a:t>Click to edit Master title style</a:t>
            </a:r>
            <a:endParaRPr lang="en-GB" dirty="0"/>
          </a:p>
        </p:txBody>
      </p:sp>
      <p:grpSp>
        <p:nvGrpSpPr>
          <p:cNvPr id="8" name="Group 7"/>
          <p:cNvGrpSpPr/>
          <p:nvPr userDrawn="1"/>
        </p:nvGrpSpPr>
        <p:grpSpPr>
          <a:xfrm>
            <a:off x="8844233" y="-1"/>
            <a:ext cx="1408494" cy="818695"/>
            <a:chOff x="377353" y="1"/>
            <a:chExt cx="1656186" cy="1043533"/>
          </a:xfrm>
        </p:grpSpPr>
        <p:sp>
          <p:nvSpPr>
            <p:cNvPr id="10" name="Pentagon 9"/>
            <p:cNvSpPr/>
            <p:nvPr userDrawn="1"/>
          </p:nvSpPr>
          <p:spPr bwMode="auto">
            <a:xfrm rot="5400000">
              <a:off x="683679" y="-306325"/>
              <a:ext cx="1043533" cy="1656186"/>
            </a:xfrm>
            <a:prstGeom prst="homePlate">
              <a:avLst>
                <a:gd name="adj" fmla="val 32520"/>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409" y="174081"/>
              <a:ext cx="1184075" cy="502319"/>
            </a:xfrm>
            <a:prstGeom prst="rect">
              <a:avLst/>
            </a:prstGeom>
          </p:spPr>
        </p:pic>
      </p:grpSp>
      <p:sp>
        <p:nvSpPr>
          <p:cNvPr id="14" name="Slide Number Placeholder 2"/>
          <p:cNvSpPr>
            <a:spLocks noGrp="1"/>
          </p:cNvSpPr>
          <p:nvPr>
            <p:ph type="sldNum" sz="quarter" idx="10"/>
          </p:nvPr>
        </p:nvSpPr>
        <p:spPr>
          <a:xfrm>
            <a:off x="9400439" y="7344642"/>
            <a:ext cx="1274019" cy="251619"/>
          </a:xfrm>
        </p:spPr>
        <p:txBody>
          <a:bodyPr/>
          <a:lstStyle>
            <a:lvl1pPr>
              <a:defRPr sz="800">
                <a:solidFill>
                  <a:schemeClr val="bg1"/>
                </a:solidFill>
              </a:defRPr>
            </a:lvl1pPr>
          </a:lstStyle>
          <a:p>
            <a:fld id="{EFBA33BC-AD93-4A16-8E28-BF41964069E8}" type="slidenum">
              <a:rPr lang="de-CH" altLang="de-DE" smtClean="0"/>
              <a:pPr/>
              <a:t>‹#›</a:t>
            </a:fld>
            <a:endParaRPr lang="de-CH" altLang="de-DE" dirty="0"/>
          </a:p>
        </p:txBody>
      </p:sp>
    </p:spTree>
    <p:extLst>
      <p:ext uri="{BB962C8B-B14F-4D97-AF65-F5344CB8AC3E}">
        <p14:creationId xmlns:p14="http://schemas.microsoft.com/office/powerpoint/2010/main" val="278766011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EFBA33BC-AD93-4A16-8E28-BF41964069E8}" type="slidenum">
              <a:rPr lang="de-CH" altLang="de-DE" smtClean="0"/>
              <a:pPr/>
              <a:t>‹#›</a:t>
            </a:fld>
            <a:endParaRPr lang="de-CH" altLang="de-DE" dirty="0"/>
          </a:p>
        </p:txBody>
      </p:sp>
    </p:spTree>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Rectangle 3"/>
          <p:cNvSpPr/>
          <p:nvPr userDrawn="1"/>
        </p:nvSpPr>
        <p:spPr bwMode="auto">
          <a:xfrm>
            <a:off x="0" y="0"/>
            <a:ext cx="10698450" cy="7559675"/>
          </a:xfrm>
          <a:prstGeom prst="rect">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 name="Rectangle 5"/>
          <p:cNvSpPr/>
          <p:nvPr userDrawn="1"/>
        </p:nvSpPr>
        <p:spPr bwMode="auto">
          <a:xfrm>
            <a:off x="-9352" y="5508029"/>
            <a:ext cx="10746506" cy="1470621"/>
          </a:xfrm>
          <a:prstGeom prst="rect">
            <a:avLst/>
          </a:prstGeom>
          <a:solidFill>
            <a:schemeClr val="bg1"/>
          </a:solidFill>
          <a:ln w="9525" cap="flat" cmpd="sng" algn="ctr">
            <a:noFill/>
            <a:prstDash val="solid"/>
            <a:round/>
            <a:headEnd type="none" w="med" len="med"/>
            <a:tailEnd type="none" w="med" len="med"/>
          </a:ln>
          <a:effectLst>
            <a:outerShdw blurRad="190500" dist="76200" dir="5400000" algn="t" rotWithShape="0">
              <a:prstClr val="black">
                <a:alpha val="2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a:xfrm>
            <a:off x="593378" y="3491805"/>
            <a:ext cx="9577064" cy="576064"/>
          </a:xfrm>
        </p:spPr>
        <p:txBody>
          <a:bodyPr/>
          <a:lstStyle>
            <a:lvl1pPr algn="ctr">
              <a:defRPr>
                <a:solidFill>
                  <a:schemeClr val="bg1"/>
                </a:solidFill>
              </a:defRPr>
            </a:lvl1pPr>
          </a:lstStyle>
          <a:p>
            <a:r>
              <a:rPr lang="en-US" dirty="0" smtClean="0"/>
              <a:t>Click to edit Master title style</a:t>
            </a:r>
            <a:endParaRPr lang="en-GB" dirty="0"/>
          </a:p>
        </p:txBody>
      </p:sp>
      <p:pic>
        <p:nvPicPr>
          <p:cNvPr id="14" name="Picture 13" descr="Belimo_Logo_big_1_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13977" y="5796061"/>
            <a:ext cx="127793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C9DFD867-943E-45B4-82E1-A6DF686A7956}"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827395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Grp="1" noChangeArrowheads="1"/>
          </p:cNvSpPr>
          <p:nvPr>
            <p:ph type="title"/>
          </p:nvPr>
        </p:nvSpPr>
        <p:spPr bwMode="auto">
          <a:xfrm>
            <a:off x="476250" y="944562"/>
            <a:ext cx="8199438" cy="95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CH" altLang="de-DE" dirty="0" smtClean="0"/>
              <a:t>Klicken Sie, das Titelformat zu bearbeiten</a:t>
            </a:r>
          </a:p>
        </p:txBody>
      </p:sp>
      <p:sp>
        <p:nvSpPr>
          <p:cNvPr id="1033" name="Rectangle 9"/>
          <p:cNvSpPr>
            <a:spLocks noGrp="1" noChangeArrowheads="1"/>
          </p:cNvSpPr>
          <p:nvPr>
            <p:ph type="body" idx="1"/>
          </p:nvPr>
        </p:nvSpPr>
        <p:spPr bwMode="auto">
          <a:xfrm>
            <a:off x="485775" y="2038350"/>
            <a:ext cx="9529763" cy="467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CH" altLang="de-DE" dirty="0" smtClean="0"/>
              <a:t>Klicken Sie, um die Formate des Vorlagentextes zu bearbeiten</a:t>
            </a:r>
          </a:p>
          <a:p>
            <a:pPr lvl="1"/>
            <a:r>
              <a:rPr lang="de-CH" altLang="de-DE" dirty="0" smtClean="0"/>
              <a:t>Zweite Ebene</a:t>
            </a:r>
          </a:p>
          <a:p>
            <a:pPr lvl="2"/>
            <a:r>
              <a:rPr lang="de-CH" altLang="de-DE" dirty="0" smtClean="0"/>
              <a:t>Dritte Ebene</a:t>
            </a:r>
          </a:p>
          <a:p>
            <a:pPr lvl="3"/>
            <a:r>
              <a:rPr lang="de-CH" altLang="de-DE" dirty="0" smtClean="0"/>
              <a:t>Vierte Ebene</a:t>
            </a:r>
          </a:p>
        </p:txBody>
      </p:sp>
      <p:sp>
        <p:nvSpPr>
          <p:cNvPr id="8" name="Rectangle 7"/>
          <p:cNvSpPr/>
          <p:nvPr userDrawn="1"/>
        </p:nvSpPr>
        <p:spPr>
          <a:xfrm>
            <a:off x="-202" y="7672388"/>
            <a:ext cx="2190203" cy="2333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1" hangingPunct="1">
              <a:defRPr/>
            </a:pPr>
            <a:endParaRPr lang="en-US" sz="1600" b="0" i="0" dirty="0">
              <a:solidFill>
                <a:srgbClr val="304047"/>
              </a:solidFill>
              <a:latin typeface="Myriad Pro Light" charset="0"/>
              <a:ea typeface="Myriad Pro Light" charset="0"/>
              <a:cs typeface="Myriad Pro Light" charset="0"/>
            </a:endParaRPr>
          </a:p>
        </p:txBody>
      </p:sp>
      <p:sp>
        <p:nvSpPr>
          <p:cNvPr id="10" name="Rektangel 43"/>
          <p:cNvSpPr/>
          <p:nvPr userDrawn="1"/>
        </p:nvSpPr>
        <p:spPr>
          <a:xfrm>
            <a:off x="1183527" y="7620000"/>
            <a:ext cx="168275" cy="1651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1" hangingPunct="1">
              <a:defRPr/>
            </a:pPr>
            <a:endParaRPr lang="en-US" b="0" i="0" dirty="0">
              <a:solidFill>
                <a:srgbClr val="304047"/>
              </a:solidFill>
              <a:latin typeface="Myriad Pro Light" charset="0"/>
              <a:ea typeface="Myriad Pro Light" charset="0"/>
              <a:cs typeface="Myriad Pro Light" charset="0"/>
            </a:endParaRPr>
          </a:p>
        </p:txBody>
      </p:sp>
      <p:sp>
        <p:nvSpPr>
          <p:cNvPr id="11" name="Rektangel 44"/>
          <p:cNvSpPr/>
          <p:nvPr userDrawn="1"/>
        </p:nvSpPr>
        <p:spPr>
          <a:xfrm>
            <a:off x="2101102" y="7620000"/>
            <a:ext cx="168275" cy="1651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1" hangingPunct="1">
              <a:defRPr/>
            </a:pPr>
            <a:endParaRPr lang="en-US" b="0" i="0" dirty="0">
              <a:solidFill>
                <a:srgbClr val="304047"/>
              </a:solidFill>
              <a:latin typeface="Myriad Pro Light" charset="0"/>
              <a:ea typeface="Myriad Pro Light" charset="0"/>
              <a:cs typeface="Myriad Pro Light" charset="0"/>
            </a:endParaRPr>
          </a:p>
        </p:txBody>
      </p:sp>
      <p:sp>
        <p:nvSpPr>
          <p:cNvPr id="12" name="Rektangel 49"/>
          <p:cNvSpPr/>
          <p:nvPr userDrawn="1"/>
        </p:nvSpPr>
        <p:spPr>
          <a:xfrm>
            <a:off x="265952" y="7620000"/>
            <a:ext cx="168275" cy="1651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1" hangingPunct="1">
              <a:defRPr/>
            </a:pPr>
            <a:endParaRPr lang="en-US" b="0" i="0" dirty="0">
              <a:solidFill>
                <a:srgbClr val="304047"/>
              </a:solidFill>
              <a:latin typeface="Myriad Pro Light" charset="0"/>
              <a:ea typeface="Myriad Pro Light" charset="0"/>
              <a:cs typeface="Myriad Pro Light" charset="0"/>
            </a:endParaRPr>
          </a:p>
        </p:txBody>
      </p:sp>
      <p:sp>
        <p:nvSpPr>
          <p:cNvPr id="19" name="Rectangle 18"/>
          <p:cNvSpPr/>
          <p:nvPr userDrawn="1"/>
        </p:nvSpPr>
        <p:spPr bwMode="auto">
          <a:xfrm>
            <a:off x="1200991" y="7705725"/>
            <a:ext cx="158750" cy="158750"/>
          </a:xfrm>
          <a:prstGeom prst="rect">
            <a:avLst/>
          </a:prstGeom>
          <a:solidFill>
            <a:srgbClr val="FF7C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1" hangingPunct="1">
              <a:defRPr/>
            </a:pPr>
            <a:endParaRPr lang="en-US" sz="1600" b="0" i="0" dirty="0">
              <a:solidFill>
                <a:srgbClr val="304047"/>
              </a:solidFill>
              <a:latin typeface="Myriad Pro Light" charset="0"/>
              <a:ea typeface="Myriad Pro Light" charset="0"/>
              <a:cs typeface="Myriad Pro Light" charset="0"/>
            </a:endParaRPr>
          </a:p>
        </p:txBody>
      </p:sp>
      <p:sp>
        <p:nvSpPr>
          <p:cNvPr id="20" name="Rectangle 19"/>
          <p:cNvSpPr/>
          <p:nvPr userDrawn="1"/>
        </p:nvSpPr>
        <p:spPr bwMode="auto">
          <a:xfrm>
            <a:off x="1393078" y="7705725"/>
            <a:ext cx="158750" cy="158750"/>
          </a:xfrm>
          <a:prstGeom prst="rect">
            <a:avLst/>
          </a:prstGeom>
          <a:solidFill>
            <a:srgbClr val="7878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1" hangingPunct="1">
              <a:defRPr/>
            </a:pPr>
            <a:endParaRPr lang="en-US" sz="1600" b="0" i="0" dirty="0">
              <a:solidFill>
                <a:srgbClr val="304047"/>
              </a:solidFill>
              <a:latin typeface="Myriad Pro Light" charset="0"/>
              <a:ea typeface="Myriad Pro Light" charset="0"/>
              <a:cs typeface="Myriad Pro Light" charset="0"/>
            </a:endParaRPr>
          </a:p>
        </p:txBody>
      </p:sp>
      <p:sp>
        <p:nvSpPr>
          <p:cNvPr id="21" name="Rectangle 20"/>
          <p:cNvSpPr/>
          <p:nvPr userDrawn="1"/>
        </p:nvSpPr>
        <p:spPr bwMode="auto">
          <a:xfrm>
            <a:off x="1580402" y="7705725"/>
            <a:ext cx="160338" cy="158750"/>
          </a:xfrm>
          <a:prstGeom prst="rect">
            <a:avLst/>
          </a:prstGeom>
          <a:solidFill>
            <a:srgbClr val="C4C4C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1" hangingPunct="1">
              <a:defRPr/>
            </a:pPr>
            <a:endParaRPr lang="en-US" sz="1600" b="0" i="0" dirty="0">
              <a:solidFill>
                <a:srgbClr val="304047"/>
              </a:solidFill>
              <a:latin typeface="Myriad Pro Light" charset="0"/>
              <a:ea typeface="Myriad Pro Light" charset="0"/>
              <a:cs typeface="Myriad Pro Light" charset="0"/>
            </a:endParaRPr>
          </a:p>
        </p:txBody>
      </p:sp>
      <p:sp>
        <p:nvSpPr>
          <p:cNvPr id="22" name="Rectangle 21"/>
          <p:cNvSpPr/>
          <p:nvPr userDrawn="1"/>
        </p:nvSpPr>
        <p:spPr bwMode="auto">
          <a:xfrm>
            <a:off x="1772490" y="7705725"/>
            <a:ext cx="160337" cy="158750"/>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1" hangingPunct="1">
              <a:defRPr/>
            </a:pPr>
            <a:endParaRPr lang="en-US" sz="1600" b="0" i="0" dirty="0">
              <a:solidFill>
                <a:srgbClr val="304047"/>
              </a:solidFill>
              <a:latin typeface="Myriad Pro Light" charset="0"/>
              <a:ea typeface="Myriad Pro Light" charset="0"/>
              <a:cs typeface="Myriad Pro Light" charset="0"/>
            </a:endParaRPr>
          </a:p>
        </p:txBody>
      </p:sp>
      <p:sp>
        <p:nvSpPr>
          <p:cNvPr id="23" name="Rectangle 22"/>
          <p:cNvSpPr/>
          <p:nvPr userDrawn="1"/>
        </p:nvSpPr>
        <p:spPr bwMode="auto">
          <a:xfrm>
            <a:off x="1964577" y="7705725"/>
            <a:ext cx="160338" cy="15875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1" hangingPunct="1">
              <a:defRPr/>
            </a:pPr>
            <a:endParaRPr lang="en-US" sz="1600" b="0" i="0" dirty="0">
              <a:solidFill>
                <a:srgbClr val="304047"/>
              </a:solidFill>
              <a:latin typeface="Myriad Pro Light" charset="0"/>
              <a:ea typeface="Myriad Pro Light" charset="0"/>
              <a:cs typeface="Myriad Pro Light" charset="0"/>
            </a:endParaRPr>
          </a:p>
        </p:txBody>
      </p:sp>
      <p:sp>
        <p:nvSpPr>
          <p:cNvPr id="14" name="Pladsholder til tekst 5"/>
          <p:cNvSpPr txBox="1">
            <a:spLocks/>
          </p:cNvSpPr>
          <p:nvPr userDrawn="1"/>
        </p:nvSpPr>
        <p:spPr>
          <a:xfrm>
            <a:off x="111592" y="7696200"/>
            <a:ext cx="1509713" cy="153988"/>
          </a:xfrm>
          <a:prstGeom prst="rect">
            <a:avLst/>
          </a:prstGeom>
        </p:spPr>
        <p:txBody>
          <a:bodyPr lIns="0" tIns="0" rIns="0" bIns="0" anchor="ctr">
            <a:spAutoFit/>
          </a:bodyPr>
          <a:lstStyle>
            <a:lvl1pPr marL="0" indent="0" algn="l" defTabSz="609585" rtl="0" eaLnBrk="1" fontAlgn="base" hangingPunct="1">
              <a:lnSpc>
                <a:spcPct val="100000"/>
              </a:lnSpc>
              <a:spcBef>
                <a:spcPts val="0"/>
              </a:spcBef>
              <a:spcAft>
                <a:spcPts val="300"/>
              </a:spcAft>
              <a:buClr>
                <a:srgbClr val="00DEE6"/>
              </a:buClr>
              <a:buSzPct val="100000"/>
              <a:buFontTx/>
              <a:buNone/>
              <a:tabLst/>
              <a:defRPr lang="da-DK" sz="2100" kern="1200" cap="all" baseline="0">
                <a:solidFill>
                  <a:srgbClr val="00DEE6"/>
                </a:solidFill>
                <a:latin typeface="Arial" panose="020B0604020202020204" pitchFamily="34" charset="0"/>
                <a:ea typeface="Calibri" panose="020F0502020204030204" pitchFamily="34" charset="0"/>
                <a:cs typeface="Arial" panose="020B0604020202020204" pitchFamily="34" charset="0"/>
              </a:defRPr>
            </a:lvl1pPr>
            <a:lvl2pPr marL="180975" indent="-180975" algn="l" defTabSz="609585" rtl="0" eaLnBrk="1" fontAlgn="base" hangingPunct="1">
              <a:lnSpc>
                <a:spcPct val="100000"/>
              </a:lnSpc>
              <a:spcBef>
                <a:spcPts val="300"/>
              </a:spcBef>
              <a:spcAft>
                <a:spcPts val="300"/>
              </a:spcAft>
              <a:buClr>
                <a:srgbClr val="00DEE6"/>
              </a:buClr>
              <a:buFont typeface="Arial" panose="020B0604020202020204" pitchFamily="34" charset="0"/>
              <a:buChar char="•"/>
              <a:defRPr lang="da-DK" sz="1800" i="0" kern="1200" baseline="0" dirty="0" smtClean="0">
                <a:solidFill>
                  <a:schemeClr val="tx1"/>
                </a:solidFill>
                <a:latin typeface="+mj-lt"/>
                <a:ea typeface="Calibri" panose="020F0502020204030204" pitchFamily="34" charset="0"/>
                <a:cs typeface="Calibri" panose="020F0502020204030204" pitchFamily="34" charset="0"/>
              </a:defRPr>
            </a:lvl2pPr>
            <a:lvl3pPr marL="534988" indent="-174625" algn="l" defTabSz="609585" rtl="0" eaLnBrk="1" fontAlgn="base" hangingPunct="1">
              <a:lnSpc>
                <a:spcPct val="100000"/>
              </a:lnSpc>
              <a:spcBef>
                <a:spcPts val="300"/>
              </a:spcBef>
              <a:spcAft>
                <a:spcPts val="0"/>
              </a:spcAft>
              <a:buClr>
                <a:srgbClr val="00DEE6"/>
              </a:buClr>
              <a:buSzPct val="100000"/>
              <a:buFont typeface="Arial" panose="020B0604020202020204" pitchFamily="34" charset="0"/>
              <a:buChar char="-"/>
              <a:tabLst/>
              <a:defRPr lang="da-DK" sz="1800" b="0" i="0" kern="1200" baseline="0" dirty="0" smtClean="0">
                <a:solidFill>
                  <a:schemeClr val="tx1"/>
                </a:solidFill>
                <a:latin typeface="+mj-lt"/>
                <a:ea typeface="Calibri" panose="020F0502020204030204" pitchFamily="34" charset="0"/>
                <a:cs typeface="Calibri" panose="020F0502020204030204" pitchFamily="34" charset="0"/>
              </a:defRPr>
            </a:lvl3pPr>
            <a:lvl4pPr marL="554038" indent="0" algn="l" defTabSz="609585" rtl="0" eaLnBrk="1" fontAlgn="base" hangingPunct="1">
              <a:lnSpc>
                <a:spcPct val="100000"/>
              </a:lnSpc>
              <a:spcBef>
                <a:spcPts val="300"/>
              </a:spcBef>
              <a:spcAft>
                <a:spcPts val="0"/>
              </a:spcAft>
              <a:buClr>
                <a:srgbClr val="00DEE6"/>
              </a:buClr>
              <a:buSzPct val="80000"/>
              <a:buFont typeface="Arial" panose="020B0604020202020204" pitchFamily="34" charset="0"/>
              <a:buChar char="​"/>
              <a:tabLst/>
              <a:defRPr lang="da-DK" sz="1500" kern="1200" baseline="0" dirty="0" smtClean="0">
                <a:solidFill>
                  <a:schemeClr val="tx1"/>
                </a:solidFill>
                <a:latin typeface="+mj-lt"/>
                <a:ea typeface="Calibri" panose="020F0502020204030204" pitchFamily="34" charset="0"/>
                <a:cs typeface="Calibri" panose="020F0502020204030204" pitchFamily="34" charset="0"/>
              </a:defRPr>
            </a:lvl4pPr>
            <a:lvl5pPr marL="747713" indent="-174625" algn="l" defTabSz="609585" rtl="0" eaLnBrk="1" fontAlgn="base" hangingPunct="1">
              <a:lnSpc>
                <a:spcPct val="100000"/>
              </a:lnSpc>
              <a:spcBef>
                <a:spcPts val="300"/>
              </a:spcBef>
              <a:spcAft>
                <a:spcPts val="0"/>
              </a:spcAft>
              <a:buClr>
                <a:srgbClr val="00DEE6"/>
              </a:buClr>
              <a:buSzPct val="100000"/>
              <a:buFont typeface="Arial" panose="020B0604020202020204" pitchFamily="34" charset="0"/>
              <a:buChar char="•"/>
              <a:tabLst/>
              <a:defRPr lang="da-DK" sz="1500" b="0" i="0" kern="1200" baseline="0" dirty="0">
                <a:solidFill>
                  <a:schemeClr val="tx1"/>
                </a:solidFill>
                <a:latin typeface="+mj-lt"/>
                <a:ea typeface="Calibri" panose="020F0502020204030204" pitchFamily="34" charset="0"/>
                <a:cs typeface="Calibri" panose="020F05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l">
              <a:defRPr/>
            </a:pPr>
            <a:r>
              <a:rPr lang="en-US" sz="1000" b="0" i="0" cap="none" dirty="0" smtClean="0">
                <a:solidFill>
                  <a:srgbClr val="304047"/>
                </a:solidFill>
                <a:latin typeface="Myriad Pro Light" charset="0"/>
                <a:ea typeface="Myriad Pro Light" charset="0"/>
                <a:cs typeface="Myriad Pro Light" charset="0"/>
              </a:rPr>
              <a:t>Primary CVI colors</a:t>
            </a:r>
            <a:endParaRPr lang="en-US" sz="1000" b="0" i="0" cap="none" dirty="0">
              <a:solidFill>
                <a:srgbClr val="304047"/>
              </a:solidFill>
              <a:latin typeface="Myriad Pro Light" charset="0"/>
              <a:ea typeface="Myriad Pro Light" charset="0"/>
              <a:cs typeface="Myriad Pro Light" charset="0"/>
            </a:endParaRPr>
          </a:p>
        </p:txBody>
      </p:sp>
      <p:sp>
        <p:nvSpPr>
          <p:cNvPr id="25" name="Rectangle 24"/>
          <p:cNvSpPr/>
          <p:nvPr userDrawn="1"/>
        </p:nvSpPr>
        <p:spPr>
          <a:xfrm>
            <a:off x="2303182" y="7672388"/>
            <a:ext cx="2196430" cy="2333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1" hangingPunct="1">
              <a:defRPr/>
            </a:pPr>
            <a:endParaRPr lang="en-US" sz="1600" b="0" i="0" dirty="0">
              <a:solidFill>
                <a:srgbClr val="304047"/>
              </a:solidFill>
              <a:latin typeface="Myriad Pro Light" charset="0"/>
              <a:ea typeface="Myriad Pro Light" charset="0"/>
              <a:cs typeface="Myriad Pro Light" charset="0"/>
            </a:endParaRPr>
          </a:p>
        </p:txBody>
      </p:sp>
      <p:sp>
        <p:nvSpPr>
          <p:cNvPr id="26" name="Rektangel 42"/>
          <p:cNvSpPr/>
          <p:nvPr userDrawn="1"/>
        </p:nvSpPr>
        <p:spPr>
          <a:xfrm>
            <a:off x="2091797" y="7620000"/>
            <a:ext cx="671513" cy="1651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1" hangingPunct="1">
              <a:defRPr/>
            </a:pPr>
            <a:endParaRPr lang="en-US" b="0" i="0" dirty="0">
              <a:solidFill>
                <a:srgbClr val="304047"/>
              </a:solidFill>
              <a:latin typeface="Myriad Pro Light" charset="0"/>
              <a:ea typeface="Myriad Pro Light" charset="0"/>
              <a:cs typeface="Myriad Pro Light" charset="0"/>
            </a:endParaRPr>
          </a:p>
        </p:txBody>
      </p:sp>
      <p:sp>
        <p:nvSpPr>
          <p:cNvPr id="27" name="Rektangel 43"/>
          <p:cNvSpPr/>
          <p:nvPr userDrawn="1"/>
        </p:nvSpPr>
        <p:spPr>
          <a:xfrm>
            <a:off x="4431772" y="7620000"/>
            <a:ext cx="168275" cy="1651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1" hangingPunct="1">
              <a:defRPr/>
            </a:pPr>
            <a:endParaRPr lang="en-US" b="0" i="0" dirty="0">
              <a:solidFill>
                <a:srgbClr val="304047"/>
              </a:solidFill>
              <a:latin typeface="Myriad Pro Light" charset="0"/>
              <a:ea typeface="Myriad Pro Light" charset="0"/>
              <a:cs typeface="Myriad Pro Light" charset="0"/>
            </a:endParaRPr>
          </a:p>
        </p:txBody>
      </p:sp>
      <p:sp>
        <p:nvSpPr>
          <p:cNvPr id="29" name="Rektangel 49"/>
          <p:cNvSpPr/>
          <p:nvPr userDrawn="1"/>
        </p:nvSpPr>
        <p:spPr>
          <a:xfrm>
            <a:off x="3514197" y="7620000"/>
            <a:ext cx="168275" cy="1651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1" hangingPunct="1">
              <a:defRPr/>
            </a:pPr>
            <a:endParaRPr lang="en-US" b="0" i="0" dirty="0">
              <a:solidFill>
                <a:srgbClr val="304047"/>
              </a:solidFill>
              <a:latin typeface="Myriad Pro Light" charset="0"/>
              <a:ea typeface="Myriad Pro Light" charset="0"/>
              <a:cs typeface="Myriad Pro Light" charset="0"/>
            </a:endParaRPr>
          </a:p>
        </p:txBody>
      </p:sp>
      <p:sp>
        <p:nvSpPr>
          <p:cNvPr id="32" name="Rectangle 31"/>
          <p:cNvSpPr/>
          <p:nvPr userDrawn="1"/>
        </p:nvSpPr>
        <p:spPr bwMode="auto">
          <a:xfrm>
            <a:off x="3682472" y="7705725"/>
            <a:ext cx="160338" cy="158750"/>
          </a:xfrm>
          <a:prstGeom prst="rect">
            <a:avLst/>
          </a:prstGeom>
          <a:solidFill>
            <a:srgbClr val="437F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1" hangingPunct="1">
              <a:defRPr/>
            </a:pPr>
            <a:endParaRPr lang="en-US" sz="1600" b="0" i="0" dirty="0">
              <a:solidFill>
                <a:srgbClr val="304047"/>
              </a:solidFill>
              <a:latin typeface="Myriad Pro Light" charset="0"/>
              <a:ea typeface="Myriad Pro Light" charset="0"/>
              <a:cs typeface="Myriad Pro Light" charset="0"/>
            </a:endParaRPr>
          </a:p>
        </p:txBody>
      </p:sp>
      <p:sp>
        <p:nvSpPr>
          <p:cNvPr id="33" name="Rectangle 32"/>
          <p:cNvSpPr/>
          <p:nvPr userDrawn="1"/>
        </p:nvSpPr>
        <p:spPr bwMode="auto">
          <a:xfrm>
            <a:off x="3871385" y="7705725"/>
            <a:ext cx="160337" cy="158750"/>
          </a:xfrm>
          <a:prstGeom prst="rect">
            <a:avLst/>
          </a:prstGeom>
          <a:solidFill>
            <a:srgbClr val="686F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1" hangingPunct="1">
              <a:defRPr/>
            </a:pPr>
            <a:endParaRPr lang="en-US" sz="1600" b="0" i="0" dirty="0">
              <a:solidFill>
                <a:srgbClr val="304047"/>
              </a:solidFill>
              <a:latin typeface="Myriad Pro Light" charset="0"/>
              <a:ea typeface="Myriad Pro Light" charset="0"/>
              <a:cs typeface="Myriad Pro Light" charset="0"/>
            </a:endParaRPr>
          </a:p>
        </p:txBody>
      </p:sp>
      <p:sp>
        <p:nvSpPr>
          <p:cNvPr id="34" name="Rectangle 33"/>
          <p:cNvSpPr/>
          <p:nvPr userDrawn="1"/>
        </p:nvSpPr>
        <p:spPr bwMode="auto">
          <a:xfrm>
            <a:off x="4063472" y="7705725"/>
            <a:ext cx="160338" cy="158750"/>
          </a:xfrm>
          <a:prstGeom prst="rect">
            <a:avLst/>
          </a:prstGeom>
          <a:solidFill>
            <a:srgbClr val="C3C8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1" hangingPunct="1">
              <a:defRPr/>
            </a:pPr>
            <a:endParaRPr lang="en-US" sz="1600" b="0" i="0" dirty="0">
              <a:solidFill>
                <a:srgbClr val="304047"/>
              </a:solidFill>
              <a:latin typeface="Myriad Pro Light" charset="0"/>
              <a:ea typeface="Myriad Pro Light" charset="0"/>
              <a:cs typeface="Myriad Pro Light" charset="0"/>
            </a:endParaRPr>
          </a:p>
        </p:txBody>
      </p:sp>
      <p:sp>
        <p:nvSpPr>
          <p:cNvPr id="35" name="Rectangle 34"/>
          <p:cNvSpPr/>
          <p:nvPr userDrawn="1"/>
        </p:nvSpPr>
        <p:spPr bwMode="auto">
          <a:xfrm>
            <a:off x="4255560" y="7705725"/>
            <a:ext cx="160337" cy="158750"/>
          </a:xfrm>
          <a:prstGeom prst="rect">
            <a:avLst/>
          </a:prstGeom>
          <a:solidFill>
            <a:srgbClr val="EEF0F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85" eaLnBrk="1" hangingPunct="1">
              <a:defRPr/>
            </a:pPr>
            <a:endParaRPr lang="en-US" sz="1600" b="0" i="0" dirty="0">
              <a:solidFill>
                <a:srgbClr val="304047"/>
              </a:solidFill>
              <a:latin typeface="Myriad Pro Light" charset="0"/>
              <a:ea typeface="Myriad Pro Light" charset="0"/>
              <a:cs typeface="Myriad Pro Light" charset="0"/>
            </a:endParaRPr>
          </a:p>
        </p:txBody>
      </p:sp>
      <p:sp>
        <p:nvSpPr>
          <p:cNvPr id="31" name="Pladsholder til tekst 5"/>
          <p:cNvSpPr txBox="1">
            <a:spLocks/>
          </p:cNvSpPr>
          <p:nvPr userDrawn="1"/>
        </p:nvSpPr>
        <p:spPr>
          <a:xfrm>
            <a:off x="2418028" y="7696200"/>
            <a:ext cx="1509713" cy="153988"/>
          </a:xfrm>
          <a:prstGeom prst="rect">
            <a:avLst/>
          </a:prstGeom>
        </p:spPr>
        <p:txBody>
          <a:bodyPr lIns="0" tIns="0" rIns="0" bIns="0" anchor="ctr">
            <a:spAutoFit/>
          </a:bodyPr>
          <a:lstStyle>
            <a:lvl1pPr marL="0" indent="0" algn="l" defTabSz="609585" rtl="0" eaLnBrk="1" fontAlgn="base" hangingPunct="1">
              <a:lnSpc>
                <a:spcPct val="100000"/>
              </a:lnSpc>
              <a:spcBef>
                <a:spcPts val="0"/>
              </a:spcBef>
              <a:spcAft>
                <a:spcPts val="300"/>
              </a:spcAft>
              <a:buClr>
                <a:srgbClr val="00DEE6"/>
              </a:buClr>
              <a:buSzPct val="100000"/>
              <a:buFontTx/>
              <a:buNone/>
              <a:tabLst/>
              <a:defRPr lang="da-DK" sz="2100" kern="1200" cap="all" baseline="0">
                <a:solidFill>
                  <a:srgbClr val="00DEE6"/>
                </a:solidFill>
                <a:latin typeface="Arial" panose="020B0604020202020204" pitchFamily="34" charset="0"/>
                <a:ea typeface="Calibri" panose="020F0502020204030204" pitchFamily="34" charset="0"/>
                <a:cs typeface="Arial" panose="020B0604020202020204" pitchFamily="34" charset="0"/>
              </a:defRPr>
            </a:lvl1pPr>
            <a:lvl2pPr marL="180975" indent="-180975" algn="l" defTabSz="609585" rtl="0" eaLnBrk="1" fontAlgn="base" hangingPunct="1">
              <a:lnSpc>
                <a:spcPct val="100000"/>
              </a:lnSpc>
              <a:spcBef>
                <a:spcPts val="300"/>
              </a:spcBef>
              <a:spcAft>
                <a:spcPts val="300"/>
              </a:spcAft>
              <a:buClr>
                <a:srgbClr val="00DEE6"/>
              </a:buClr>
              <a:buFont typeface="Arial" panose="020B0604020202020204" pitchFamily="34" charset="0"/>
              <a:buChar char="•"/>
              <a:defRPr lang="da-DK" sz="1800" i="0" kern="1200" baseline="0" dirty="0" smtClean="0">
                <a:solidFill>
                  <a:schemeClr val="tx1"/>
                </a:solidFill>
                <a:latin typeface="+mj-lt"/>
                <a:ea typeface="Calibri" panose="020F0502020204030204" pitchFamily="34" charset="0"/>
                <a:cs typeface="Calibri" panose="020F0502020204030204" pitchFamily="34" charset="0"/>
              </a:defRPr>
            </a:lvl2pPr>
            <a:lvl3pPr marL="534988" indent="-174625" algn="l" defTabSz="609585" rtl="0" eaLnBrk="1" fontAlgn="base" hangingPunct="1">
              <a:lnSpc>
                <a:spcPct val="100000"/>
              </a:lnSpc>
              <a:spcBef>
                <a:spcPts val="300"/>
              </a:spcBef>
              <a:spcAft>
                <a:spcPts val="0"/>
              </a:spcAft>
              <a:buClr>
                <a:srgbClr val="00DEE6"/>
              </a:buClr>
              <a:buSzPct val="100000"/>
              <a:buFont typeface="Arial" panose="020B0604020202020204" pitchFamily="34" charset="0"/>
              <a:buChar char="-"/>
              <a:tabLst/>
              <a:defRPr lang="da-DK" sz="1800" b="0" i="0" kern="1200" baseline="0" dirty="0" smtClean="0">
                <a:solidFill>
                  <a:schemeClr val="tx1"/>
                </a:solidFill>
                <a:latin typeface="+mj-lt"/>
                <a:ea typeface="Calibri" panose="020F0502020204030204" pitchFamily="34" charset="0"/>
                <a:cs typeface="Calibri" panose="020F0502020204030204" pitchFamily="34" charset="0"/>
              </a:defRPr>
            </a:lvl3pPr>
            <a:lvl4pPr marL="554038" indent="0" algn="l" defTabSz="609585" rtl="0" eaLnBrk="1" fontAlgn="base" hangingPunct="1">
              <a:lnSpc>
                <a:spcPct val="100000"/>
              </a:lnSpc>
              <a:spcBef>
                <a:spcPts val="300"/>
              </a:spcBef>
              <a:spcAft>
                <a:spcPts val="0"/>
              </a:spcAft>
              <a:buClr>
                <a:srgbClr val="00DEE6"/>
              </a:buClr>
              <a:buSzPct val="80000"/>
              <a:buFont typeface="Arial" panose="020B0604020202020204" pitchFamily="34" charset="0"/>
              <a:buChar char="​"/>
              <a:tabLst/>
              <a:defRPr lang="da-DK" sz="1500" kern="1200" baseline="0" dirty="0" smtClean="0">
                <a:solidFill>
                  <a:schemeClr val="tx1"/>
                </a:solidFill>
                <a:latin typeface="+mj-lt"/>
                <a:ea typeface="Calibri" panose="020F0502020204030204" pitchFamily="34" charset="0"/>
                <a:cs typeface="Calibri" panose="020F0502020204030204" pitchFamily="34" charset="0"/>
              </a:defRPr>
            </a:lvl4pPr>
            <a:lvl5pPr marL="747713" indent="-174625" algn="l" defTabSz="609585" rtl="0" eaLnBrk="1" fontAlgn="base" hangingPunct="1">
              <a:lnSpc>
                <a:spcPct val="100000"/>
              </a:lnSpc>
              <a:spcBef>
                <a:spcPts val="300"/>
              </a:spcBef>
              <a:spcAft>
                <a:spcPts val="0"/>
              </a:spcAft>
              <a:buClr>
                <a:srgbClr val="00DEE6"/>
              </a:buClr>
              <a:buSzPct val="100000"/>
              <a:buFont typeface="Arial" panose="020B0604020202020204" pitchFamily="34" charset="0"/>
              <a:buChar char="•"/>
              <a:tabLst/>
              <a:defRPr lang="da-DK" sz="1500" b="0" i="0" kern="1200" baseline="0" dirty="0">
                <a:solidFill>
                  <a:schemeClr val="tx1"/>
                </a:solidFill>
                <a:latin typeface="+mj-lt"/>
                <a:ea typeface="Calibri" panose="020F0502020204030204" pitchFamily="34" charset="0"/>
                <a:cs typeface="Calibri" panose="020F05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l">
              <a:defRPr/>
            </a:pPr>
            <a:r>
              <a:rPr lang="en-US" sz="1000" b="0" i="0" cap="none" dirty="0" smtClean="0">
                <a:solidFill>
                  <a:srgbClr val="304047"/>
                </a:solidFill>
                <a:latin typeface="Myriad Pro Light" charset="0"/>
                <a:ea typeface="Myriad Pro Light" charset="0"/>
                <a:cs typeface="Myriad Pro Light" charset="0"/>
              </a:rPr>
              <a:t>Secondary CVI colors</a:t>
            </a:r>
            <a:endParaRPr lang="en-US" sz="1000" b="0" i="0" cap="none" dirty="0">
              <a:solidFill>
                <a:srgbClr val="304047"/>
              </a:solidFill>
              <a:latin typeface="Myriad Pro Light" charset="0"/>
              <a:ea typeface="Myriad Pro Light" charset="0"/>
              <a:cs typeface="Myriad Pro Light" charset="0"/>
            </a:endParaRPr>
          </a:p>
        </p:txBody>
      </p:sp>
      <p:sp>
        <p:nvSpPr>
          <p:cNvPr id="1030" name="Rectangle 6"/>
          <p:cNvSpPr>
            <a:spLocks noGrp="1" noChangeArrowheads="1"/>
          </p:cNvSpPr>
          <p:nvPr>
            <p:ph type="sldNum" sz="quarter" idx="4"/>
          </p:nvPr>
        </p:nvSpPr>
        <p:spPr bwMode="auto">
          <a:xfrm>
            <a:off x="8370242" y="7344146"/>
            <a:ext cx="2227262" cy="251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549" tIns="49773" rIns="99549" bIns="49773" numCol="1" anchor="ctr" anchorCtr="0" compatLnSpc="1">
            <a:prstTxWarp prst="textNoShape">
              <a:avLst/>
            </a:prstTxWarp>
          </a:bodyPr>
          <a:lstStyle>
            <a:lvl1pPr algn="r" defTabSz="995363">
              <a:defRPr sz="800" b="1">
                <a:solidFill>
                  <a:schemeClr val="bg1"/>
                </a:solidFill>
              </a:defRPr>
            </a:lvl1pPr>
          </a:lstStyle>
          <a:p>
            <a:fld id="{EFBA33BC-AD93-4A16-8E28-BF41964069E8}" type="slidenum">
              <a:rPr lang="de-CH" altLang="de-DE" smtClean="0"/>
              <a:pPr/>
              <a:t>‹#›</a:t>
            </a:fld>
            <a:endParaRPr lang="de-CH" altLang="de-DE" dirty="0"/>
          </a:p>
        </p:txBody>
      </p:sp>
    </p:spTree>
  </p:cSld>
  <p:clrMap bg1="lt1" tx1="dk1" bg2="lt2" tx2="dk2" accent1="accent1" accent2="accent2" accent3="accent3" accent4="accent4" accent5="accent5" accent6="accent6" hlink="hlink" folHlink="folHlink"/>
  <p:sldLayoutIdLst>
    <p:sldLayoutId id="2147483650" r:id="rId1"/>
    <p:sldLayoutId id="2147483656" r:id="rId2"/>
    <p:sldLayoutId id="2147483664" r:id="rId3"/>
    <p:sldLayoutId id="2147483676" r:id="rId4"/>
    <p:sldLayoutId id="2147483678" r:id="rId5"/>
    <p:sldLayoutId id="2147483673" r:id="rId6"/>
    <p:sldLayoutId id="2147483661" r:id="rId7"/>
    <p:sldLayoutId id="2147483677" r:id="rId8"/>
  </p:sldLayoutIdLst>
  <p:timing>
    <p:tnLst>
      <p:par>
        <p:cTn id="1" dur="indefinite" restart="never" nodeType="tmRoot"/>
      </p:par>
    </p:tnLst>
  </p:timing>
  <p:hf hdr="0"/>
  <p:txStyles>
    <p:titleStyle>
      <a:lvl1pPr algn="l" defTabSz="995363" rtl="0" eaLnBrk="1" fontAlgn="base" hangingPunct="1">
        <a:spcBef>
          <a:spcPct val="0"/>
        </a:spcBef>
        <a:spcAft>
          <a:spcPct val="0"/>
        </a:spcAft>
        <a:defRPr sz="2400" b="1">
          <a:solidFill>
            <a:schemeClr val="tx1"/>
          </a:solidFill>
          <a:latin typeface="+mj-lt"/>
          <a:ea typeface="+mj-ea"/>
          <a:cs typeface="+mj-cs"/>
        </a:defRPr>
      </a:lvl1pPr>
      <a:lvl2pPr algn="l" defTabSz="995363" rtl="0" eaLnBrk="1" fontAlgn="base" hangingPunct="1">
        <a:spcBef>
          <a:spcPct val="0"/>
        </a:spcBef>
        <a:spcAft>
          <a:spcPct val="0"/>
        </a:spcAft>
        <a:defRPr sz="2800" b="1">
          <a:solidFill>
            <a:srgbClr val="787878"/>
          </a:solidFill>
          <a:latin typeface="Arial" charset="0"/>
        </a:defRPr>
      </a:lvl2pPr>
      <a:lvl3pPr algn="l" defTabSz="995363" rtl="0" eaLnBrk="1" fontAlgn="base" hangingPunct="1">
        <a:spcBef>
          <a:spcPct val="0"/>
        </a:spcBef>
        <a:spcAft>
          <a:spcPct val="0"/>
        </a:spcAft>
        <a:defRPr sz="2800" b="1">
          <a:solidFill>
            <a:srgbClr val="787878"/>
          </a:solidFill>
          <a:latin typeface="Arial" charset="0"/>
        </a:defRPr>
      </a:lvl3pPr>
      <a:lvl4pPr algn="l" defTabSz="995363" rtl="0" eaLnBrk="1" fontAlgn="base" hangingPunct="1">
        <a:spcBef>
          <a:spcPct val="0"/>
        </a:spcBef>
        <a:spcAft>
          <a:spcPct val="0"/>
        </a:spcAft>
        <a:defRPr sz="2800" b="1">
          <a:solidFill>
            <a:srgbClr val="787878"/>
          </a:solidFill>
          <a:latin typeface="Arial" charset="0"/>
        </a:defRPr>
      </a:lvl4pPr>
      <a:lvl5pPr algn="l" defTabSz="995363" rtl="0" eaLnBrk="1" fontAlgn="base" hangingPunct="1">
        <a:spcBef>
          <a:spcPct val="0"/>
        </a:spcBef>
        <a:spcAft>
          <a:spcPct val="0"/>
        </a:spcAft>
        <a:defRPr sz="2800" b="1">
          <a:solidFill>
            <a:srgbClr val="787878"/>
          </a:solidFill>
          <a:latin typeface="Arial" charset="0"/>
        </a:defRPr>
      </a:lvl5pPr>
      <a:lvl6pPr marL="457200" algn="l" defTabSz="995363" rtl="0" eaLnBrk="1" fontAlgn="base" hangingPunct="1">
        <a:spcBef>
          <a:spcPct val="0"/>
        </a:spcBef>
        <a:spcAft>
          <a:spcPct val="0"/>
        </a:spcAft>
        <a:defRPr sz="2800" b="1">
          <a:solidFill>
            <a:srgbClr val="787878"/>
          </a:solidFill>
          <a:latin typeface="Arial" charset="0"/>
        </a:defRPr>
      </a:lvl6pPr>
      <a:lvl7pPr marL="914400" algn="l" defTabSz="995363" rtl="0" eaLnBrk="1" fontAlgn="base" hangingPunct="1">
        <a:spcBef>
          <a:spcPct val="0"/>
        </a:spcBef>
        <a:spcAft>
          <a:spcPct val="0"/>
        </a:spcAft>
        <a:defRPr sz="2800" b="1">
          <a:solidFill>
            <a:srgbClr val="787878"/>
          </a:solidFill>
          <a:latin typeface="Arial" charset="0"/>
        </a:defRPr>
      </a:lvl7pPr>
      <a:lvl8pPr marL="1371600" algn="l" defTabSz="995363" rtl="0" eaLnBrk="1" fontAlgn="base" hangingPunct="1">
        <a:spcBef>
          <a:spcPct val="0"/>
        </a:spcBef>
        <a:spcAft>
          <a:spcPct val="0"/>
        </a:spcAft>
        <a:defRPr sz="2800" b="1">
          <a:solidFill>
            <a:srgbClr val="787878"/>
          </a:solidFill>
          <a:latin typeface="Arial" charset="0"/>
        </a:defRPr>
      </a:lvl8pPr>
      <a:lvl9pPr marL="1828800" algn="l" defTabSz="995363" rtl="0" eaLnBrk="1" fontAlgn="base" hangingPunct="1">
        <a:spcBef>
          <a:spcPct val="0"/>
        </a:spcBef>
        <a:spcAft>
          <a:spcPct val="0"/>
        </a:spcAft>
        <a:defRPr sz="2800" b="1">
          <a:solidFill>
            <a:srgbClr val="787878"/>
          </a:solidFill>
          <a:latin typeface="Arial" charset="0"/>
        </a:defRPr>
      </a:lvl9pPr>
    </p:titleStyle>
    <p:bodyStyle>
      <a:lvl1pPr marL="373063" indent="-373063" algn="l" defTabSz="995363" rtl="0" eaLnBrk="1" fontAlgn="base" hangingPunct="1">
        <a:spcBef>
          <a:spcPct val="20000"/>
        </a:spcBef>
        <a:spcAft>
          <a:spcPct val="0"/>
        </a:spcAft>
        <a:buClr>
          <a:srgbClr val="FF6600"/>
        </a:buClr>
        <a:buChar char="•"/>
        <a:defRPr sz="2000" b="1">
          <a:solidFill>
            <a:schemeClr val="tx1"/>
          </a:solidFill>
          <a:latin typeface="+mn-lt"/>
          <a:ea typeface="+mn-ea"/>
          <a:cs typeface="+mn-cs"/>
        </a:defRPr>
      </a:lvl1pPr>
      <a:lvl2pPr marL="809625" indent="-311150" algn="l" defTabSz="995363" rtl="0" eaLnBrk="1" fontAlgn="base" hangingPunct="1">
        <a:spcBef>
          <a:spcPct val="20000"/>
        </a:spcBef>
        <a:spcAft>
          <a:spcPct val="0"/>
        </a:spcAft>
        <a:buClr>
          <a:srgbClr val="FF6600"/>
        </a:buClr>
        <a:buChar char="•"/>
        <a:defRPr sz="2000">
          <a:solidFill>
            <a:srgbClr val="787878"/>
          </a:solidFill>
          <a:latin typeface="+mn-lt"/>
        </a:defRPr>
      </a:lvl2pPr>
      <a:lvl3pPr marL="1244600" indent="-249238" algn="l" defTabSz="995363" rtl="0" eaLnBrk="1" fontAlgn="base" hangingPunct="1">
        <a:spcBef>
          <a:spcPct val="20000"/>
        </a:spcBef>
        <a:spcAft>
          <a:spcPct val="0"/>
        </a:spcAft>
        <a:buClr>
          <a:srgbClr val="FF6600"/>
        </a:buClr>
        <a:buChar char="•"/>
        <a:defRPr sz="2000">
          <a:solidFill>
            <a:srgbClr val="787878"/>
          </a:solidFill>
          <a:latin typeface="+mn-lt"/>
        </a:defRPr>
      </a:lvl3pPr>
      <a:lvl4pPr marL="1741488" indent="-247650" algn="l" defTabSz="995363" rtl="0" eaLnBrk="1" fontAlgn="base" hangingPunct="1">
        <a:spcBef>
          <a:spcPct val="20000"/>
        </a:spcBef>
        <a:spcAft>
          <a:spcPct val="0"/>
        </a:spcAft>
        <a:buClr>
          <a:srgbClr val="FF6600"/>
        </a:buClr>
        <a:buChar char="•"/>
        <a:defRPr sz="2000">
          <a:solidFill>
            <a:srgbClr val="787878"/>
          </a:solidFill>
          <a:latin typeface="+mn-lt"/>
        </a:defRPr>
      </a:lvl4pPr>
      <a:lvl5pPr marL="2239963" indent="-249238" algn="l" defTabSz="995363" rtl="0" eaLnBrk="1" fontAlgn="base" hangingPunct="1">
        <a:spcBef>
          <a:spcPct val="20000"/>
        </a:spcBef>
        <a:spcAft>
          <a:spcPct val="0"/>
        </a:spcAft>
        <a:buClr>
          <a:srgbClr val="FF6600"/>
        </a:buClr>
        <a:buChar char="•"/>
        <a:defRPr sz="2000" b="1">
          <a:solidFill>
            <a:schemeClr val="tx1"/>
          </a:solidFill>
          <a:latin typeface="+mn-lt"/>
        </a:defRPr>
      </a:lvl5pPr>
      <a:lvl6pPr marL="2697163" indent="-249238" algn="l" defTabSz="995363" rtl="0" eaLnBrk="1" fontAlgn="base" hangingPunct="1">
        <a:spcBef>
          <a:spcPct val="20000"/>
        </a:spcBef>
        <a:spcAft>
          <a:spcPct val="0"/>
        </a:spcAft>
        <a:buClr>
          <a:srgbClr val="FF6600"/>
        </a:buClr>
        <a:buChar char="•"/>
        <a:defRPr sz="2000" b="1">
          <a:solidFill>
            <a:schemeClr val="tx1"/>
          </a:solidFill>
          <a:latin typeface="+mn-lt"/>
        </a:defRPr>
      </a:lvl6pPr>
      <a:lvl7pPr marL="3154363" indent="-249238" algn="l" defTabSz="995363" rtl="0" eaLnBrk="1" fontAlgn="base" hangingPunct="1">
        <a:spcBef>
          <a:spcPct val="20000"/>
        </a:spcBef>
        <a:spcAft>
          <a:spcPct val="0"/>
        </a:spcAft>
        <a:buClr>
          <a:srgbClr val="FF6600"/>
        </a:buClr>
        <a:buChar char="•"/>
        <a:defRPr sz="2000" b="1">
          <a:solidFill>
            <a:schemeClr val="tx1"/>
          </a:solidFill>
          <a:latin typeface="+mn-lt"/>
        </a:defRPr>
      </a:lvl7pPr>
      <a:lvl8pPr marL="3611563" indent="-249238" algn="l" defTabSz="995363" rtl="0" eaLnBrk="1" fontAlgn="base" hangingPunct="1">
        <a:spcBef>
          <a:spcPct val="20000"/>
        </a:spcBef>
        <a:spcAft>
          <a:spcPct val="0"/>
        </a:spcAft>
        <a:buClr>
          <a:srgbClr val="FF6600"/>
        </a:buClr>
        <a:buChar char="•"/>
        <a:defRPr sz="2000" b="1">
          <a:solidFill>
            <a:schemeClr val="tx1"/>
          </a:solidFill>
          <a:latin typeface="+mn-lt"/>
        </a:defRPr>
      </a:lvl8pPr>
      <a:lvl9pPr marL="4068763" indent="-249238" algn="l" defTabSz="995363" rtl="0" eaLnBrk="1" fontAlgn="base" hangingPunct="1">
        <a:spcBef>
          <a:spcPct val="20000"/>
        </a:spcBef>
        <a:spcAft>
          <a:spcPct val="0"/>
        </a:spcAft>
        <a:buClr>
          <a:srgbClr val="FF6600"/>
        </a:buClr>
        <a:buChar char="•"/>
        <a:defRPr sz="2000" b="1">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slide" Target="slide9.xml"/><Relationship Id="rId4" Type="http://schemas.openxmlformats.org/officeDocument/2006/relationships/image" Target="../media/image48.jpeg"/></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jp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6.jpeg"/><Relationship Id="rId11" Type="http://schemas.openxmlformats.org/officeDocument/2006/relationships/image" Target="../media/image6.jpg"/><Relationship Id="rId5" Type="http://schemas.openxmlformats.org/officeDocument/2006/relationships/image" Target="../media/image2.png"/><Relationship Id="rId10" Type="http://schemas.openxmlformats.org/officeDocument/2006/relationships/image" Target="../media/image16.png"/><Relationship Id="rId4" Type="http://schemas.openxmlformats.org/officeDocument/2006/relationships/image" Target="../media/image35.jpeg"/><Relationship Id="rId9"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jp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9.xml"/><Relationship Id="rId10" Type="http://schemas.openxmlformats.org/officeDocument/2006/relationships/image" Target="../media/image53.png"/><Relationship Id="rId4" Type="http://schemas.openxmlformats.org/officeDocument/2006/relationships/image" Target="../media/image16.png"/><Relationship Id="rId9"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5.tif"/></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63.emf"/></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68.tiff"/><Relationship Id="rId3" Type="http://schemas.openxmlformats.org/officeDocument/2006/relationships/image" Target="../media/image1.jpg"/><Relationship Id="rId7" Type="http://schemas.openxmlformats.org/officeDocument/2006/relationships/image" Target="../media/image67.png"/><Relationship Id="rId12"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tiff"/><Relationship Id="rId4" Type="http://schemas.openxmlformats.org/officeDocument/2006/relationships/image" Target="../media/image9.tiff"/><Relationship Id="rId9" Type="http://schemas.openxmlformats.org/officeDocument/2006/relationships/image" Target="../media/image69.tiff"/></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0.wmf"/></Relationships>
</file>

<file path=ppt/slides/_rels/slide28.xml.rels><?xml version="1.0" encoding="UTF-8" standalone="yes"?>
<Relationships xmlns="http://schemas.openxmlformats.org/package/2006/relationships"><Relationship Id="rId8" Type="http://schemas.openxmlformats.org/officeDocument/2006/relationships/image" Target="../media/image70.tiff"/><Relationship Id="rId3" Type="http://schemas.openxmlformats.org/officeDocument/2006/relationships/image" Target="../media/image1.jpg"/><Relationship Id="rId7" Type="http://schemas.openxmlformats.org/officeDocument/2006/relationships/image" Target="../media/image9.tiff"/><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51.png"/><Relationship Id="rId9"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78.wmf"/><Relationship Id="rId3" Type="http://schemas.openxmlformats.org/officeDocument/2006/relationships/image" Target="../media/image1.jpg"/><Relationship Id="rId7" Type="http://schemas.openxmlformats.org/officeDocument/2006/relationships/image" Target="../media/image77.wmf"/><Relationship Id="rId12"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6.wmf"/><Relationship Id="rId11" Type="http://schemas.openxmlformats.org/officeDocument/2006/relationships/image" Target="../media/image80.png"/><Relationship Id="rId5" Type="http://schemas.openxmlformats.org/officeDocument/2006/relationships/image" Target="../media/image75.wmf"/><Relationship Id="rId10" Type="http://schemas.openxmlformats.org/officeDocument/2006/relationships/image" Target="../media/image9.tiff"/><Relationship Id="rId4" Type="http://schemas.openxmlformats.org/officeDocument/2006/relationships/image" Target="../media/image74.wmf"/><Relationship Id="rId9" Type="http://schemas.openxmlformats.org/officeDocument/2006/relationships/image" Target="../media/image79.wmf"/></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png"/><Relationship Id="rId3" Type="http://schemas.openxmlformats.org/officeDocument/2006/relationships/image" Target="../media/image1.jpg"/><Relationship Id="rId7" Type="http://schemas.openxmlformats.org/officeDocument/2006/relationships/image" Target="../media/image12.png"/><Relationship Id="rId12"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emf"/><Relationship Id="rId10" Type="http://schemas.openxmlformats.org/officeDocument/2006/relationships/image" Target="../media/image15.png"/><Relationship Id="rId4" Type="http://schemas.openxmlformats.org/officeDocument/2006/relationships/image" Target="../media/image9.tiff"/><Relationship Id="rId9" Type="http://schemas.openxmlformats.org/officeDocument/2006/relationships/image" Target="../media/image14.emf"/></Relationships>
</file>

<file path=ppt/slides/_rels/slide3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jpg"/><Relationship Id="rId7" Type="http://schemas.openxmlformats.org/officeDocument/2006/relationships/image" Target="../media/image77.wmf"/><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75.wmf"/><Relationship Id="rId4" Type="http://schemas.openxmlformats.org/officeDocument/2006/relationships/image" Target="../media/image9.tiff"/></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75.wmf"/><Relationship Id="rId5" Type="http://schemas.openxmlformats.org/officeDocument/2006/relationships/image" Target="../media/image9.tiff"/><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jpg"/><Relationship Id="rId7"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9.tiff"/><Relationship Id="rId5" Type="http://schemas.openxmlformats.org/officeDocument/2006/relationships/image" Target="../media/image34.png"/><Relationship Id="rId4" Type="http://schemas.openxmlformats.org/officeDocument/2006/relationships/image" Target="../media/image79.wmf"/></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9.tiff"/><Relationship Id="rId5" Type="http://schemas.openxmlformats.org/officeDocument/2006/relationships/image" Target="../media/image34.png"/><Relationship Id="rId4" Type="http://schemas.openxmlformats.org/officeDocument/2006/relationships/image" Target="../media/image78.wmf"/></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9.tiff"/><Relationship Id="rId5" Type="http://schemas.openxmlformats.org/officeDocument/2006/relationships/image" Target="../media/image34.png"/><Relationship Id="rId4" Type="http://schemas.openxmlformats.org/officeDocument/2006/relationships/image" Target="../media/image74.wmf"/></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6.jpg"/><Relationship Id="rId2" Type="http://schemas.openxmlformats.org/officeDocument/2006/relationships/image" Target="../media/image87.jpeg"/><Relationship Id="rId1" Type="http://schemas.openxmlformats.org/officeDocument/2006/relationships/slideLayout" Target="../slideLayouts/slideLayout1.xml"/><Relationship Id="rId6" Type="http://schemas.openxmlformats.org/officeDocument/2006/relationships/image" Target="../media/image9.tiff"/><Relationship Id="rId5" Type="http://schemas.openxmlformats.org/officeDocument/2006/relationships/image" Target="../media/image34.png"/><Relationship Id="rId4" Type="http://schemas.openxmlformats.org/officeDocument/2006/relationships/image" Target="../media/image76.wmf"/></Relationships>
</file>

<file path=ppt/slides/_rels/slide3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slide" Target="slide14.xml"/><Relationship Id="rId18" Type="http://schemas.openxmlformats.org/officeDocument/2006/relationships/image" Target="../media/image89.wmf"/><Relationship Id="rId3" Type="http://schemas.openxmlformats.org/officeDocument/2006/relationships/image" Target="../media/image1.jpg"/><Relationship Id="rId7" Type="http://schemas.openxmlformats.org/officeDocument/2006/relationships/image" Target="../media/image40.wmf"/><Relationship Id="rId12" Type="http://schemas.openxmlformats.org/officeDocument/2006/relationships/image" Target="../media/image43.png"/><Relationship Id="rId17" Type="http://schemas.openxmlformats.org/officeDocument/2006/relationships/image" Target="../media/image88.wmf"/><Relationship Id="rId2" Type="http://schemas.openxmlformats.org/officeDocument/2006/relationships/notesSlide" Target="../notesSlides/notesSlide33.xml"/><Relationship Id="rId16" Type="http://schemas.openxmlformats.org/officeDocument/2006/relationships/image" Target="../media/image45.png"/><Relationship Id="rId20"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 Target="slide27.xml"/><Relationship Id="rId11" Type="http://schemas.openxmlformats.org/officeDocument/2006/relationships/slide" Target="slide10.xml"/><Relationship Id="rId5" Type="http://schemas.openxmlformats.org/officeDocument/2006/relationships/image" Target="../media/image39.png"/><Relationship Id="rId15" Type="http://schemas.openxmlformats.org/officeDocument/2006/relationships/slide" Target="slide12.xml"/><Relationship Id="rId10" Type="http://schemas.openxmlformats.org/officeDocument/2006/relationships/image" Target="../media/image42.png"/><Relationship Id="rId19" Type="http://schemas.openxmlformats.org/officeDocument/2006/relationships/image" Target="../media/image6.jpg"/><Relationship Id="rId4" Type="http://schemas.openxmlformats.org/officeDocument/2006/relationships/image" Target="../media/image2.png"/><Relationship Id="rId9" Type="http://schemas.openxmlformats.org/officeDocument/2006/relationships/slide" Target="slide16.xml"/><Relationship Id="rId1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91.jpeg"/></Relationships>
</file>

<file path=ppt/slides/_rels/slide39.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94.png"/><Relationship Id="rId5" Type="http://schemas.microsoft.com/office/2007/relationships/hdphoto" Target="../media/hdphoto3.wdp"/><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4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98.jpe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99.png"/><Relationship Id="rId7" Type="http://schemas.openxmlformats.org/officeDocument/2006/relationships/image" Target="../media/image100.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9.tiff"/><Relationship Id="rId4" Type="http://schemas.microsoft.com/office/2007/relationships/hdphoto" Target="../media/hdphoto4.wdp"/></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1.jpeg"/><Relationship Id="rId5" Type="http://schemas.openxmlformats.org/officeDocument/2006/relationships/image" Target="../media/image2.png"/><Relationship Id="rId4" Type="http://schemas.openxmlformats.org/officeDocument/2006/relationships/image" Target="../media/image9.tiff"/></Relationships>
</file>

<file path=ppt/slides/_rels/slide44.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16.png"/><Relationship Id="rId7" Type="http://schemas.openxmlformats.org/officeDocument/2006/relationships/image" Target="../media/image105.png"/><Relationship Id="rId12" Type="http://schemas.openxmlformats.org/officeDocument/2006/relationships/image" Target="../media/image110.tiff"/><Relationship Id="rId2" Type="http://schemas.openxmlformats.org/officeDocument/2006/relationships/image" Target="../media/image1.jpg"/><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04.jpeg"/><Relationship Id="rId11" Type="http://schemas.openxmlformats.org/officeDocument/2006/relationships/image" Target="../media/image109.png"/><Relationship Id="rId5" Type="http://schemas.openxmlformats.org/officeDocument/2006/relationships/image" Target="../media/image103.png"/><Relationship Id="rId15" Type="http://schemas.openxmlformats.org/officeDocument/2006/relationships/image" Target="../media/image113.tiff"/><Relationship Id="rId10" Type="http://schemas.openxmlformats.org/officeDocument/2006/relationships/image" Target="../media/image108.jpe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2.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2.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7.png"/><Relationship Id="rId3" Type="http://schemas.openxmlformats.org/officeDocument/2006/relationships/image" Target="../media/image1.jp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jpeg"/><Relationship Id="rId10" Type="http://schemas.openxmlformats.org/officeDocument/2006/relationships/image" Target="../media/image24.png"/><Relationship Id="rId4" Type="http://schemas.openxmlformats.org/officeDocument/2006/relationships/image" Target="../media/image9.tiff"/><Relationship Id="rId9" Type="http://schemas.openxmlformats.org/officeDocument/2006/relationships/image" Target="../media/image23.png"/><Relationship Id="rId1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2.png"/><Relationship Id="rId4" Type="http://schemas.openxmlformats.org/officeDocument/2006/relationships/image" Target="../media/image29.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jp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6.jpeg"/><Relationship Id="rId11" Type="http://schemas.openxmlformats.org/officeDocument/2006/relationships/image" Target="../media/image9.tiff"/><Relationship Id="rId5" Type="http://schemas.openxmlformats.org/officeDocument/2006/relationships/image" Target="../media/image2.png"/><Relationship Id="rId10" Type="http://schemas.openxmlformats.org/officeDocument/2006/relationships/image" Target="../media/image16.png"/><Relationship Id="rId4" Type="http://schemas.openxmlformats.org/officeDocument/2006/relationships/image" Target="../media/image35.jpeg"/><Relationship Id="rId9" Type="http://schemas.openxmlformats.org/officeDocument/2006/relationships/image" Target="../media/image38.jpe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slide" Target="slide12.xml"/><Relationship Id="rId3" Type="http://schemas.openxmlformats.org/officeDocument/2006/relationships/image" Target="../media/image39.png"/><Relationship Id="rId7" Type="http://schemas.openxmlformats.org/officeDocument/2006/relationships/slide" Target="slide16.xml"/><Relationship Id="rId12" Type="http://schemas.openxmlformats.org/officeDocument/2006/relationships/image" Target="../media/image44.png"/><Relationship Id="rId2" Type="http://schemas.openxmlformats.org/officeDocument/2006/relationships/image" Target="../media/image28.jpeg"/><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slide" Target="slide14.xml"/><Relationship Id="rId5" Type="http://schemas.openxmlformats.org/officeDocument/2006/relationships/image" Target="../media/image40.wmf"/><Relationship Id="rId15" Type="http://schemas.openxmlformats.org/officeDocument/2006/relationships/image" Target="../media/image2.png"/><Relationship Id="rId10" Type="http://schemas.openxmlformats.org/officeDocument/2006/relationships/image" Target="../media/image43.png"/><Relationship Id="rId4" Type="http://schemas.openxmlformats.org/officeDocument/2006/relationships/slide" Target="slide27.xml"/><Relationship Id="rId9" Type="http://schemas.openxmlformats.org/officeDocument/2006/relationships/slide" Target="slide10.xml"/><Relationship Id="rId1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948" t="4638" r="1948" b="4589"/>
          <a:stretch/>
        </p:blipFill>
        <p:spPr>
          <a:xfrm>
            <a:off x="0" y="0"/>
            <a:ext cx="10691813" cy="7559675"/>
          </a:xfrm>
          <a:prstGeom prst="rect">
            <a:avLst/>
          </a:prstGeom>
        </p:spPr>
      </p:pic>
      <p:sp>
        <p:nvSpPr>
          <p:cNvPr id="12" name="Rectangle 11"/>
          <p:cNvSpPr/>
          <p:nvPr/>
        </p:nvSpPr>
        <p:spPr bwMode="auto">
          <a:xfrm>
            <a:off x="0" y="1"/>
            <a:ext cx="10691813" cy="1722860"/>
          </a:xfrm>
          <a:prstGeom prst="rect">
            <a:avLst/>
          </a:prstGeom>
          <a:gradFill flip="none" rotWithShape="1">
            <a:gsLst>
              <a:gs pos="100000">
                <a:schemeClr val="bg1">
                  <a:alpha val="0"/>
                </a:schemeClr>
              </a:gs>
              <a:gs pos="43000">
                <a:schemeClr val="bg1"/>
              </a:gs>
            </a:gsLst>
            <a:lin ang="540000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 name="Slide Number Placeholder 3"/>
          <p:cNvSpPr>
            <a:spLocks noGrp="1"/>
          </p:cNvSpPr>
          <p:nvPr>
            <p:ph type="sldNum" sz="quarter" idx="10"/>
          </p:nvPr>
        </p:nvSpPr>
        <p:spPr/>
        <p:txBody>
          <a:bodyPr/>
          <a:lstStyle/>
          <a:p>
            <a:fld id="{CBCF0E3E-7CD1-4FFB-9471-68BB255DE445}" type="slidenum">
              <a:rPr lang="de-CH" altLang="de-DE" smtClean="0"/>
              <a:pPr/>
              <a:t>1</a:t>
            </a:fld>
            <a:endParaRPr lang="de-CH" altLang="de-DE"/>
          </a:p>
        </p:txBody>
      </p:sp>
      <p:sp>
        <p:nvSpPr>
          <p:cNvPr id="2" name="Title 1"/>
          <p:cNvSpPr>
            <a:spLocks noGrp="1"/>
          </p:cNvSpPr>
          <p:nvPr>
            <p:ph type="title"/>
          </p:nvPr>
        </p:nvSpPr>
        <p:spPr>
          <a:xfrm>
            <a:off x="449362" y="521767"/>
            <a:ext cx="6199981" cy="1201093"/>
          </a:xfrm>
        </p:spPr>
        <p:txBody>
          <a:bodyPr/>
          <a:lstStyle/>
          <a:p>
            <a:r>
              <a:rPr lang="en-US" sz="2800" dirty="0" smtClean="0">
                <a:solidFill>
                  <a:schemeClr val="accent6">
                    <a:lumMod val="50000"/>
                  </a:schemeClr>
                </a:solidFill>
              </a:rPr>
              <a:t>ENERGY VALVE 3.0</a:t>
            </a:r>
            <a:r>
              <a:rPr lang="en-GB" sz="2800" dirty="0" smtClean="0">
                <a:solidFill>
                  <a:schemeClr val="accent6">
                    <a:lumMod val="50000"/>
                  </a:schemeClr>
                </a:solidFill>
              </a:rPr>
              <a:t/>
            </a:r>
            <a:br>
              <a:rPr lang="en-GB" sz="2800" dirty="0" smtClean="0">
                <a:solidFill>
                  <a:schemeClr val="accent6">
                    <a:lumMod val="50000"/>
                  </a:schemeClr>
                </a:solidFill>
              </a:rPr>
            </a:br>
            <a:r>
              <a:rPr lang="en-US" dirty="0" smtClean="0">
                <a:solidFill>
                  <a:schemeClr val="accent6">
                    <a:lumMod val="50000"/>
                  </a:schemeClr>
                </a:solidFill>
              </a:rPr>
              <a:t>Solving Low Delta T Leveraging </a:t>
            </a:r>
            <a:r>
              <a:rPr lang="en-US" dirty="0" err="1" smtClean="0">
                <a:solidFill>
                  <a:schemeClr val="accent6">
                    <a:lumMod val="50000"/>
                  </a:schemeClr>
                </a:solidFill>
              </a:rPr>
              <a:t>IoT</a:t>
            </a:r>
            <a:endParaRPr lang="en-US" dirty="0">
              <a:solidFill>
                <a:schemeClr val="accent6">
                  <a:lumMod val="50000"/>
                </a:schemeClr>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343" t="5145" r="8839" b="4922"/>
          <a:stretch/>
        </p:blipFill>
        <p:spPr>
          <a:xfrm>
            <a:off x="4660106" y="5006974"/>
            <a:ext cx="541219" cy="8953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1906" y="5318917"/>
            <a:ext cx="649288" cy="649288"/>
          </a:xfrm>
          <a:prstGeom prst="rect">
            <a:avLst/>
          </a:prstGeom>
        </p:spPr>
      </p:pic>
      <p:grpSp>
        <p:nvGrpSpPr>
          <p:cNvPr id="7" name="Group 6"/>
          <p:cNvGrpSpPr/>
          <p:nvPr/>
        </p:nvGrpSpPr>
        <p:grpSpPr>
          <a:xfrm>
            <a:off x="8558975" y="0"/>
            <a:ext cx="1408494" cy="1043533"/>
            <a:chOff x="8874298" y="0"/>
            <a:chExt cx="1408494" cy="1043533"/>
          </a:xfrm>
        </p:grpSpPr>
        <p:sp>
          <p:nvSpPr>
            <p:cNvPr id="9" name="Rectangle 8"/>
            <p:cNvSpPr/>
            <p:nvPr/>
          </p:nvSpPr>
          <p:spPr bwMode="auto">
            <a:xfrm>
              <a:off x="8874298" y="0"/>
              <a:ext cx="1408494" cy="82750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10" name="Pentagon 9"/>
            <p:cNvSpPr/>
            <p:nvPr/>
          </p:nvSpPr>
          <p:spPr bwMode="auto">
            <a:xfrm rot="5400000">
              <a:off x="9056779" y="-182480"/>
              <a:ext cx="1043532" cy="1408494"/>
            </a:xfrm>
            <a:prstGeom prst="homePlate">
              <a:avLst>
                <a:gd name="adj" fmla="val 19578"/>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5050" y="251445"/>
              <a:ext cx="1006990" cy="394090"/>
            </a:xfrm>
            <a:prstGeom prst="rect">
              <a:avLst/>
            </a:prstGeom>
          </p:spPr>
        </p:pic>
      </p:grpSp>
    </p:spTree>
    <p:extLst>
      <p:ext uri="{BB962C8B-B14F-4D97-AF65-F5344CB8AC3E}">
        <p14:creationId xmlns:p14="http://schemas.microsoft.com/office/powerpoint/2010/main" val="33530465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691813" cy="7559675"/>
          </a:xfrm>
          <a:prstGeom prst="rect">
            <a:avLst/>
          </a:prstGeom>
        </p:spPr>
      </p:pic>
      <p:sp>
        <p:nvSpPr>
          <p:cNvPr id="60" name="Slide Number Placeholder 3"/>
          <p:cNvSpPr>
            <a:spLocks noGrp="1"/>
          </p:cNvSpPr>
          <p:nvPr>
            <p:ph type="sldNum" sz="quarter" idx="12"/>
          </p:nvPr>
        </p:nvSpPr>
        <p:spPr>
          <a:xfrm>
            <a:off x="8370242" y="7344642"/>
            <a:ext cx="2227262" cy="251619"/>
          </a:xfrm>
        </p:spPr>
        <p:txBody>
          <a:bodyPr/>
          <a:lstStyle/>
          <a:p>
            <a:r>
              <a:rPr lang="de-CH" altLang="de-DE" dirty="0" smtClean="0"/>
              <a:t>15</a:t>
            </a:r>
            <a:endParaRPr lang="de-CH" altLang="de-DE" dirty="0"/>
          </a:p>
        </p:txBody>
      </p:sp>
      <p:sp>
        <p:nvSpPr>
          <p:cNvPr id="20" name="Inhaltsplatzhalter 2"/>
          <p:cNvSpPr txBox="1">
            <a:spLocks/>
          </p:cNvSpPr>
          <p:nvPr/>
        </p:nvSpPr>
        <p:spPr bwMode="auto">
          <a:xfrm>
            <a:off x="2027522" y="5348860"/>
            <a:ext cx="2407137"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t" anchorCtr="0" compatLnSpc="1">
            <a:prstTxWarp prst="textNoShape">
              <a:avLst/>
            </a:prstTxWarp>
          </a:bodyPr>
          <a:lstStyle>
            <a:lvl1pPr marL="373063" indent="-373063" algn="l" defTabSz="995363" rtl="0" eaLnBrk="1" fontAlgn="base" hangingPunct="1">
              <a:spcBef>
                <a:spcPct val="20000"/>
              </a:spcBef>
              <a:spcAft>
                <a:spcPct val="0"/>
              </a:spcAft>
              <a:buClr>
                <a:srgbClr val="FF6600"/>
              </a:buClr>
              <a:buChar char="•"/>
              <a:defRPr sz="2000" b="1">
                <a:solidFill>
                  <a:schemeClr val="tx1"/>
                </a:solidFill>
                <a:latin typeface="+mn-lt"/>
                <a:ea typeface="+mn-ea"/>
                <a:cs typeface="+mn-cs"/>
              </a:defRPr>
            </a:lvl1pPr>
            <a:lvl2pPr marL="809625" indent="-311150" algn="l" defTabSz="995363" rtl="0" eaLnBrk="1" fontAlgn="base" hangingPunct="1">
              <a:spcBef>
                <a:spcPct val="20000"/>
              </a:spcBef>
              <a:spcAft>
                <a:spcPct val="0"/>
              </a:spcAft>
              <a:buClr>
                <a:srgbClr val="FF6600"/>
              </a:buClr>
              <a:buChar char="•"/>
              <a:defRPr sz="2000">
                <a:solidFill>
                  <a:srgbClr val="787878"/>
                </a:solidFill>
                <a:latin typeface="+mn-lt"/>
              </a:defRPr>
            </a:lvl2pPr>
            <a:lvl3pPr marL="1244600" indent="-249238" algn="l" defTabSz="995363" rtl="0" eaLnBrk="1" fontAlgn="base" hangingPunct="1">
              <a:spcBef>
                <a:spcPct val="20000"/>
              </a:spcBef>
              <a:spcAft>
                <a:spcPct val="0"/>
              </a:spcAft>
              <a:buClr>
                <a:srgbClr val="FF6600"/>
              </a:buClr>
              <a:buChar char="•"/>
              <a:defRPr sz="2000">
                <a:solidFill>
                  <a:srgbClr val="787878"/>
                </a:solidFill>
                <a:latin typeface="+mn-lt"/>
              </a:defRPr>
            </a:lvl3pPr>
            <a:lvl4pPr marL="1741488" indent="-247650" algn="l" defTabSz="995363" rtl="0" eaLnBrk="1" fontAlgn="base" hangingPunct="1">
              <a:spcBef>
                <a:spcPct val="20000"/>
              </a:spcBef>
              <a:spcAft>
                <a:spcPct val="0"/>
              </a:spcAft>
              <a:buClr>
                <a:srgbClr val="FF6600"/>
              </a:buClr>
              <a:buChar char="•"/>
              <a:defRPr sz="2000">
                <a:solidFill>
                  <a:srgbClr val="787878"/>
                </a:solidFill>
                <a:latin typeface="+mn-lt"/>
              </a:defRPr>
            </a:lvl4pPr>
            <a:lvl5pPr marL="2239963" indent="-249238" algn="l" defTabSz="995363" rtl="0" eaLnBrk="1" fontAlgn="base" hangingPunct="1">
              <a:spcBef>
                <a:spcPct val="20000"/>
              </a:spcBef>
              <a:spcAft>
                <a:spcPct val="0"/>
              </a:spcAft>
              <a:buClr>
                <a:srgbClr val="FF6600"/>
              </a:buClr>
              <a:buChar char="•"/>
              <a:defRPr sz="2000" b="1">
                <a:solidFill>
                  <a:schemeClr val="tx1"/>
                </a:solidFill>
                <a:latin typeface="+mn-lt"/>
              </a:defRPr>
            </a:lvl5pPr>
            <a:lvl6pPr marL="2697163" indent="-249238" algn="l" defTabSz="995363" rtl="0" eaLnBrk="1" fontAlgn="base" hangingPunct="1">
              <a:spcBef>
                <a:spcPct val="20000"/>
              </a:spcBef>
              <a:spcAft>
                <a:spcPct val="0"/>
              </a:spcAft>
              <a:buClr>
                <a:srgbClr val="FF6600"/>
              </a:buClr>
              <a:buChar char="•"/>
              <a:defRPr sz="2000" b="1">
                <a:solidFill>
                  <a:schemeClr val="tx1"/>
                </a:solidFill>
                <a:latin typeface="+mn-lt"/>
              </a:defRPr>
            </a:lvl6pPr>
            <a:lvl7pPr marL="3154363" indent="-249238" algn="l" defTabSz="995363" rtl="0" eaLnBrk="1" fontAlgn="base" hangingPunct="1">
              <a:spcBef>
                <a:spcPct val="20000"/>
              </a:spcBef>
              <a:spcAft>
                <a:spcPct val="0"/>
              </a:spcAft>
              <a:buClr>
                <a:srgbClr val="FF6600"/>
              </a:buClr>
              <a:buChar char="•"/>
              <a:defRPr sz="2000" b="1">
                <a:solidFill>
                  <a:schemeClr val="tx1"/>
                </a:solidFill>
                <a:latin typeface="+mn-lt"/>
              </a:defRPr>
            </a:lvl7pPr>
            <a:lvl8pPr marL="3611563" indent="-249238" algn="l" defTabSz="995363" rtl="0" eaLnBrk="1" fontAlgn="base" hangingPunct="1">
              <a:spcBef>
                <a:spcPct val="20000"/>
              </a:spcBef>
              <a:spcAft>
                <a:spcPct val="0"/>
              </a:spcAft>
              <a:buClr>
                <a:srgbClr val="FF6600"/>
              </a:buClr>
              <a:buChar char="•"/>
              <a:defRPr sz="2000" b="1">
                <a:solidFill>
                  <a:schemeClr val="tx1"/>
                </a:solidFill>
                <a:latin typeface="+mn-lt"/>
              </a:defRPr>
            </a:lvl8pPr>
            <a:lvl9pPr marL="4068763" indent="-249238" algn="l" defTabSz="995363" rtl="0" eaLnBrk="1" fontAlgn="base" hangingPunct="1">
              <a:spcBef>
                <a:spcPct val="20000"/>
              </a:spcBef>
              <a:spcAft>
                <a:spcPct val="0"/>
              </a:spcAft>
              <a:buClr>
                <a:srgbClr val="FF6600"/>
              </a:buClr>
              <a:buChar char="•"/>
              <a:defRPr sz="2000" b="1">
                <a:solidFill>
                  <a:schemeClr val="tx1"/>
                </a:solidFill>
                <a:latin typeface="+mn-lt"/>
              </a:defRPr>
            </a:lvl9pPr>
          </a:lstStyle>
          <a:p>
            <a:pPr marL="0" indent="0" algn="ctr">
              <a:buNone/>
            </a:pPr>
            <a:r>
              <a:rPr lang="en-US" sz="1400" kern="0" dirty="0" smtClean="0">
                <a:solidFill>
                  <a:schemeClr val="bg1"/>
                </a:solidFill>
              </a:rPr>
              <a:t>Enhanced  Delta T Management</a:t>
            </a:r>
            <a:r>
              <a:rPr lang="en-US" sz="1400" kern="0" dirty="0">
                <a:solidFill>
                  <a:schemeClr val="bg1"/>
                </a:solidFill>
              </a:rPr>
              <a:t/>
            </a:r>
            <a:br>
              <a:rPr lang="en-US" sz="1400" kern="0" dirty="0">
                <a:solidFill>
                  <a:schemeClr val="bg1"/>
                </a:solidFill>
              </a:rPr>
            </a:br>
            <a:endParaRPr lang="en-US" sz="1100" b="0" dirty="0">
              <a:solidFill>
                <a:schemeClr val="bg1"/>
              </a:solidFill>
              <a:latin typeface="Arial" charset="0"/>
            </a:endParaRPr>
          </a:p>
        </p:txBody>
      </p:sp>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46757" r="32459"/>
          <a:stretch/>
        </p:blipFill>
        <p:spPr>
          <a:xfrm>
            <a:off x="2033538" y="3380145"/>
            <a:ext cx="2304256" cy="1986313"/>
          </a:xfrm>
          <a:prstGeom prst="rect">
            <a:avLst/>
          </a:prstGeom>
        </p:spPr>
      </p:pic>
      <p:grpSp>
        <p:nvGrpSpPr>
          <p:cNvPr id="15" name="Group 14"/>
          <p:cNvGrpSpPr/>
          <p:nvPr/>
        </p:nvGrpSpPr>
        <p:grpSpPr>
          <a:xfrm>
            <a:off x="8558975" y="0"/>
            <a:ext cx="1408494" cy="1043533"/>
            <a:chOff x="8874298" y="0"/>
            <a:chExt cx="1408494" cy="1043533"/>
          </a:xfrm>
        </p:grpSpPr>
        <p:sp>
          <p:nvSpPr>
            <p:cNvPr id="16" name="Rectangle 15"/>
            <p:cNvSpPr/>
            <p:nvPr/>
          </p:nvSpPr>
          <p:spPr bwMode="auto">
            <a:xfrm>
              <a:off x="8874298" y="0"/>
              <a:ext cx="1408494" cy="82750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17" name="Pentagon 16"/>
            <p:cNvSpPr/>
            <p:nvPr/>
          </p:nvSpPr>
          <p:spPr bwMode="auto">
            <a:xfrm rot="5400000">
              <a:off x="9056779" y="-182480"/>
              <a:ext cx="1043532" cy="1408494"/>
            </a:xfrm>
            <a:prstGeom prst="homePlate">
              <a:avLst>
                <a:gd name="adj" fmla="val 19578"/>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5050" y="251445"/>
              <a:ext cx="1006990" cy="394090"/>
            </a:xfrm>
            <a:prstGeom prst="rect">
              <a:avLst/>
            </a:prstGeom>
          </p:spPr>
        </p:pic>
      </p:grpSp>
    </p:spTree>
    <p:extLst>
      <p:ext uri="{BB962C8B-B14F-4D97-AF65-F5344CB8AC3E}">
        <p14:creationId xmlns:p14="http://schemas.microsoft.com/office/powerpoint/2010/main" val="11538234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3722"/>
          <a:stretch/>
        </p:blipFill>
        <p:spPr>
          <a:xfrm flipH="1">
            <a:off x="2801" y="-1"/>
            <a:ext cx="10689012" cy="7559675"/>
          </a:xfrm>
          <a:prstGeom prst="rect">
            <a:avLst/>
          </a:prstGeom>
        </p:spPr>
      </p:pic>
      <p:pic>
        <p:nvPicPr>
          <p:cNvPr id="37" name="Picture 36"/>
          <p:cNvPicPr>
            <a:picLocks noChangeAspect="1"/>
          </p:cNvPicPr>
          <p:nvPr/>
        </p:nvPicPr>
        <p:blipFill rotWithShape="1">
          <a:blip r:embed="rId4" cstate="print">
            <a:extLst>
              <a:ext uri="{28A0092B-C50C-407E-A947-70E740481C1C}">
                <a14:useLocalDpi xmlns:a14="http://schemas.microsoft.com/office/drawing/2010/main" val="0"/>
              </a:ext>
            </a:extLst>
          </a:blip>
          <a:srcRect l="3742" t="22281" r="4498" b="5901"/>
          <a:stretch/>
        </p:blipFill>
        <p:spPr>
          <a:xfrm>
            <a:off x="400051" y="1647826"/>
            <a:ext cx="9810734" cy="5429250"/>
          </a:xfrm>
          <a:prstGeom prst="rect">
            <a:avLst/>
          </a:prstGeom>
        </p:spPr>
      </p:pic>
      <p:sp>
        <p:nvSpPr>
          <p:cNvPr id="4100" name="Rectangle 2"/>
          <p:cNvSpPr>
            <a:spLocks noGrp="1" noChangeArrowheads="1"/>
          </p:cNvSpPr>
          <p:nvPr>
            <p:ph type="title"/>
          </p:nvPr>
        </p:nvSpPr>
        <p:spPr>
          <a:xfrm>
            <a:off x="737394" y="323453"/>
            <a:ext cx="6624736" cy="1060660"/>
          </a:xfrm>
        </p:spPr>
        <p:txBody>
          <a:bodyPr/>
          <a:lstStyle/>
          <a:p>
            <a:pPr eaLnBrk="1" hangingPunct="1">
              <a:defRPr/>
            </a:pPr>
            <a:r>
              <a:rPr lang="en-US" sz="2800" dirty="0" smtClean="0">
                <a:solidFill>
                  <a:schemeClr val="accent6">
                    <a:lumMod val="50000"/>
                  </a:schemeClr>
                </a:solidFill>
              </a:rPr>
              <a:t>More Savings </a:t>
            </a:r>
            <a:endParaRPr lang="en-US" sz="2800" dirty="0">
              <a:solidFill>
                <a:schemeClr val="accent6">
                  <a:lumMod val="50000"/>
                </a:schemeClr>
              </a:solidFill>
            </a:endParaRPr>
          </a:p>
        </p:txBody>
      </p:sp>
      <p:sp>
        <p:nvSpPr>
          <p:cNvPr id="7172" name="Slide Number Placeholder 3"/>
          <p:cNvSpPr>
            <a:spLocks noGrp="1"/>
          </p:cNvSpPr>
          <p:nvPr>
            <p:ph type="sldNum" sz="quarter" idx="4294967295"/>
          </p:nvPr>
        </p:nvSpPr>
        <p:spPr>
          <a:xfrm>
            <a:off x="8270531" y="7164387"/>
            <a:ext cx="2099722" cy="358775"/>
          </a:xfrm>
          <a:prstGeom prst="rect">
            <a:avLst/>
          </a:prstGeom>
          <a:noFill/>
        </p:spPr>
        <p:txBody>
          <a:bodyPr/>
          <a:lstStyle>
            <a:lvl1pPr defTabSz="961311">
              <a:spcBef>
                <a:spcPct val="20000"/>
              </a:spcBef>
              <a:buClr>
                <a:srgbClr val="FF6600"/>
              </a:buClr>
              <a:buChar char="•"/>
              <a:defRPr sz="2315" b="1">
                <a:solidFill>
                  <a:schemeClr val="tx1"/>
                </a:solidFill>
                <a:latin typeface="Arial" pitchFamily="34" charset="0"/>
              </a:defRPr>
            </a:lvl1pPr>
            <a:lvl2pPr marL="717534" indent="-275974" defTabSz="961311">
              <a:spcBef>
                <a:spcPct val="20000"/>
              </a:spcBef>
              <a:buClr>
                <a:srgbClr val="FF6600"/>
              </a:buClr>
              <a:buChar char="•"/>
              <a:defRPr sz="1984" b="1">
                <a:solidFill>
                  <a:schemeClr val="tx1"/>
                </a:solidFill>
                <a:latin typeface="Arial" pitchFamily="34" charset="0"/>
              </a:defRPr>
            </a:lvl2pPr>
            <a:lvl3pPr marL="1103896" indent="-220780" defTabSz="961311">
              <a:spcBef>
                <a:spcPct val="20000"/>
              </a:spcBef>
              <a:buClr>
                <a:srgbClr val="FF6600"/>
              </a:buClr>
              <a:buChar char="•"/>
              <a:defRPr sz="1984" b="1">
                <a:solidFill>
                  <a:schemeClr val="tx1"/>
                </a:solidFill>
                <a:latin typeface="Arial" pitchFamily="34" charset="0"/>
              </a:defRPr>
            </a:lvl3pPr>
            <a:lvl4pPr marL="1545455" indent="-220780" defTabSz="961311">
              <a:spcBef>
                <a:spcPct val="20000"/>
              </a:spcBef>
              <a:buClr>
                <a:srgbClr val="FF6600"/>
              </a:buClr>
              <a:buChar char="•"/>
              <a:defRPr sz="1984" b="1">
                <a:solidFill>
                  <a:schemeClr val="tx1"/>
                </a:solidFill>
                <a:latin typeface="Arial" pitchFamily="34" charset="0"/>
              </a:defRPr>
            </a:lvl4pPr>
            <a:lvl5pPr marL="1987015" indent="-220780" defTabSz="961311">
              <a:spcBef>
                <a:spcPct val="20000"/>
              </a:spcBef>
              <a:buClr>
                <a:srgbClr val="FF6600"/>
              </a:buClr>
              <a:buChar char="•"/>
              <a:defRPr sz="1984" b="1">
                <a:solidFill>
                  <a:schemeClr val="tx1"/>
                </a:solidFill>
                <a:latin typeface="Arial" pitchFamily="34" charset="0"/>
              </a:defRPr>
            </a:lvl5pPr>
            <a:lvl6pPr marL="2428573" indent="-220780" defTabSz="961311" eaLnBrk="0" fontAlgn="base" hangingPunct="0">
              <a:spcBef>
                <a:spcPct val="20000"/>
              </a:spcBef>
              <a:spcAft>
                <a:spcPct val="0"/>
              </a:spcAft>
              <a:buClr>
                <a:srgbClr val="FF6600"/>
              </a:buClr>
              <a:buChar char="•"/>
              <a:defRPr sz="1984" b="1">
                <a:solidFill>
                  <a:schemeClr val="tx1"/>
                </a:solidFill>
                <a:latin typeface="Arial" pitchFamily="34" charset="0"/>
              </a:defRPr>
            </a:lvl6pPr>
            <a:lvl7pPr marL="2870131" indent="-220780" defTabSz="961311" eaLnBrk="0" fontAlgn="base" hangingPunct="0">
              <a:spcBef>
                <a:spcPct val="20000"/>
              </a:spcBef>
              <a:spcAft>
                <a:spcPct val="0"/>
              </a:spcAft>
              <a:buClr>
                <a:srgbClr val="FF6600"/>
              </a:buClr>
              <a:buChar char="•"/>
              <a:defRPr sz="1984" b="1">
                <a:solidFill>
                  <a:schemeClr val="tx1"/>
                </a:solidFill>
                <a:latin typeface="Arial" pitchFamily="34" charset="0"/>
              </a:defRPr>
            </a:lvl7pPr>
            <a:lvl8pPr marL="3311692" indent="-220780" defTabSz="961311" eaLnBrk="0" fontAlgn="base" hangingPunct="0">
              <a:spcBef>
                <a:spcPct val="20000"/>
              </a:spcBef>
              <a:spcAft>
                <a:spcPct val="0"/>
              </a:spcAft>
              <a:buClr>
                <a:srgbClr val="FF6600"/>
              </a:buClr>
              <a:buChar char="•"/>
              <a:defRPr sz="1984" b="1">
                <a:solidFill>
                  <a:schemeClr val="tx1"/>
                </a:solidFill>
                <a:latin typeface="Arial" pitchFamily="34" charset="0"/>
              </a:defRPr>
            </a:lvl8pPr>
            <a:lvl9pPr marL="3753251" indent="-220780" defTabSz="961311" eaLnBrk="0" fontAlgn="base" hangingPunct="0">
              <a:spcBef>
                <a:spcPct val="20000"/>
              </a:spcBef>
              <a:spcAft>
                <a:spcPct val="0"/>
              </a:spcAft>
              <a:buClr>
                <a:srgbClr val="FF6600"/>
              </a:buClr>
              <a:buChar char="•"/>
              <a:defRPr sz="1984" b="1">
                <a:solidFill>
                  <a:schemeClr val="tx1"/>
                </a:solidFill>
                <a:latin typeface="Arial" pitchFamily="34" charset="0"/>
              </a:defRPr>
            </a:lvl9pPr>
          </a:lstStyle>
          <a:p>
            <a:pPr>
              <a:spcBef>
                <a:spcPct val="0"/>
              </a:spcBef>
              <a:buClrTx/>
              <a:buFontTx/>
              <a:buNone/>
            </a:pPr>
            <a:fld id="{33F0E6C6-B277-4D3F-AD86-6D106BCBC42D}" type="slidenum">
              <a:rPr lang="de-CH" altLang="en-US" sz="900">
                <a:solidFill>
                  <a:schemeClr val="bg1"/>
                </a:solidFill>
              </a:rPr>
              <a:pPr>
                <a:spcBef>
                  <a:spcPct val="0"/>
                </a:spcBef>
                <a:buClrTx/>
                <a:buFontTx/>
                <a:buNone/>
              </a:pPr>
              <a:t>11</a:t>
            </a:fld>
            <a:endParaRPr lang="de-CH" altLang="en-US" sz="900" dirty="0">
              <a:solidFill>
                <a:schemeClr val="bg1"/>
              </a:solidFill>
            </a:endParaRPr>
          </a:p>
        </p:txBody>
      </p:sp>
      <p:grpSp>
        <p:nvGrpSpPr>
          <p:cNvPr id="33" name="Group 32"/>
          <p:cNvGrpSpPr/>
          <p:nvPr/>
        </p:nvGrpSpPr>
        <p:grpSpPr>
          <a:xfrm>
            <a:off x="8802290" y="0"/>
            <a:ext cx="1408494" cy="1043533"/>
            <a:chOff x="8874298" y="0"/>
            <a:chExt cx="1408494" cy="1043533"/>
          </a:xfrm>
        </p:grpSpPr>
        <p:sp>
          <p:nvSpPr>
            <p:cNvPr id="34" name="Rectangle 33"/>
            <p:cNvSpPr/>
            <p:nvPr/>
          </p:nvSpPr>
          <p:spPr bwMode="auto">
            <a:xfrm>
              <a:off x="8874298" y="0"/>
              <a:ext cx="1408494" cy="82750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35" name="Pentagon 34"/>
            <p:cNvSpPr/>
            <p:nvPr/>
          </p:nvSpPr>
          <p:spPr bwMode="auto">
            <a:xfrm rot="5400000">
              <a:off x="9056779" y="-182480"/>
              <a:ext cx="1043532" cy="1408494"/>
            </a:xfrm>
            <a:prstGeom prst="homePlate">
              <a:avLst>
                <a:gd name="adj" fmla="val 19578"/>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36" name="Picture 35">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75050" y="251445"/>
              <a:ext cx="1006990" cy="394090"/>
            </a:xfrm>
            <a:prstGeom prst="rect">
              <a:avLst/>
            </a:prstGeom>
          </p:spPr>
        </p:pic>
      </p:grpSp>
      <p:sp>
        <p:nvSpPr>
          <p:cNvPr id="38" name="Rectangle 37"/>
          <p:cNvSpPr/>
          <p:nvPr/>
        </p:nvSpPr>
        <p:spPr>
          <a:xfrm>
            <a:off x="7969860" y="2339677"/>
            <a:ext cx="2272590" cy="3724096"/>
          </a:xfrm>
          <a:prstGeom prst="rect">
            <a:avLst/>
          </a:prstGeom>
        </p:spPr>
        <p:txBody>
          <a:bodyPr wrap="square">
            <a:spAutoFit/>
          </a:bodyPr>
          <a:lstStyle/>
          <a:p>
            <a:pPr>
              <a:defRPr/>
            </a:pPr>
            <a:r>
              <a:rPr lang="en-US" altLang="en-US" sz="1800" b="1" dirty="0" smtClean="0"/>
              <a:t>Coil Optimization</a:t>
            </a:r>
            <a:br>
              <a:rPr lang="en-US" altLang="en-US" sz="1800" b="1" dirty="0" smtClean="0"/>
            </a:br>
            <a:r>
              <a:rPr lang="en-US" altLang="en-US" sz="1100" b="1" dirty="0" smtClean="0"/>
              <a:t/>
            </a:r>
            <a:br>
              <a:rPr lang="en-US" altLang="en-US" sz="1100" b="1" dirty="0" smtClean="0"/>
            </a:br>
            <a:endParaRPr lang="en-US" altLang="en-US" sz="1100" b="1" dirty="0" smtClean="0"/>
          </a:p>
          <a:p>
            <a:pPr>
              <a:defRPr/>
            </a:pPr>
            <a:r>
              <a:rPr lang="en-US" altLang="en-US" sz="1400" b="1" dirty="0" smtClean="0"/>
              <a:t>Expanded Delta T range</a:t>
            </a:r>
            <a:br>
              <a:rPr lang="en-US" altLang="en-US" sz="1400" b="1" dirty="0" smtClean="0"/>
            </a:br>
            <a:r>
              <a:rPr lang="en-US" altLang="en-US" sz="1400" b="1" dirty="0" smtClean="0"/>
              <a:t>2°F </a:t>
            </a:r>
            <a:r>
              <a:rPr lang="en-US" altLang="en-US" sz="1400" b="1" dirty="0"/>
              <a:t>to 100°F </a:t>
            </a:r>
            <a:br>
              <a:rPr lang="en-US" altLang="en-US" sz="1400" b="1" dirty="0"/>
            </a:br>
            <a:r>
              <a:rPr lang="en-US" altLang="en-US" sz="1400" b="1" dirty="0" smtClean="0"/>
              <a:t>[</a:t>
            </a:r>
            <a:r>
              <a:rPr lang="en-US" altLang="en-US" sz="1400" b="1" dirty="0"/>
              <a:t>1.1°C  to </a:t>
            </a:r>
            <a:r>
              <a:rPr lang="en-US" altLang="en-US" sz="1400" b="1" dirty="0" smtClean="0"/>
              <a:t>55.5°C]</a:t>
            </a:r>
          </a:p>
          <a:p>
            <a:pPr>
              <a:defRPr/>
            </a:pPr>
            <a:endParaRPr lang="en-US" altLang="en-US" sz="1400" b="1" dirty="0" smtClean="0"/>
          </a:p>
          <a:p>
            <a:pPr>
              <a:defRPr/>
            </a:pPr>
            <a:endParaRPr lang="en-US" altLang="en-US" sz="1400" b="1" dirty="0" smtClean="0"/>
          </a:p>
          <a:p>
            <a:pPr>
              <a:defRPr/>
            </a:pPr>
            <a:r>
              <a:rPr lang="en-US" sz="1400" b="1" dirty="0"/>
              <a:t>Dynamic coil performance provides transparency of changes in load and usage patterns</a:t>
            </a:r>
          </a:p>
          <a:p>
            <a:pPr>
              <a:defRPr/>
            </a:pPr>
            <a:endParaRPr lang="en-US" sz="1400" b="1" dirty="0" smtClean="0"/>
          </a:p>
          <a:p>
            <a:pPr>
              <a:defRPr/>
            </a:pPr>
            <a:endParaRPr lang="en-US" sz="1400" b="1" dirty="0" smtClean="0"/>
          </a:p>
          <a:p>
            <a:pPr>
              <a:defRPr/>
            </a:pPr>
            <a:r>
              <a:rPr lang="en-US" altLang="en-US" sz="1400" b="1" dirty="0"/>
              <a:t>Integrated Delta T </a:t>
            </a:r>
            <a:r>
              <a:rPr lang="en-US" altLang="en-US" sz="1400" b="1" dirty="0" err="1" smtClean="0"/>
              <a:t>setpoint</a:t>
            </a:r>
            <a:endParaRPr lang="en-US" sz="1400" b="1" dirty="0"/>
          </a:p>
        </p:txBody>
      </p:sp>
      <p:pic>
        <p:nvPicPr>
          <p:cNvPr id="13" name="Picture 12"/>
          <p:cNvPicPr>
            <a:picLocks noChangeAspect="1"/>
          </p:cNvPicPr>
          <p:nvPr/>
        </p:nvPicPr>
        <p:blipFill rotWithShape="1">
          <a:blip r:embed="rId7"/>
          <a:srcRect l="324" r="948"/>
          <a:stretch/>
        </p:blipFill>
        <p:spPr>
          <a:xfrm>
            <a:off x="89322" y="6830882"/>
            <a:ext cx="10320557" cy="405339"/>
          </a:xfrm>
          <a:prstGeom prst="rect">
            <a:avLst/>
          </a:prstGeom>
        </p:spPr>
      </p:pic>
      <p:pic>
        <p:nvPicPr>
          <p:cNvPr id="14" name="Picture 13"/>
          <p:cNvPicPr>
            <a:picLocks noChangeAspect="1"/>
          </p:cNvPicPr>
          <p:nvPr/>
        </p:nvPicPr>
        <p:blipFill rotWithShape="1">
          <a:blip r:embed="rId7"/>
          <a:srcRect l="324" r="948"/>
          <a:stretch/>
        </p:blipFill>
        <p:spPr>
          <a:xfrm rot="10800000">
            <a:off x="204168" y="1475578"/>
            <a:ext cx="10248548" cy="405339"/>
          </a:xfrm>
          <a:prstGeom prst="rect">
            <a:avLst/>
          </a:prstGeom>
        </p:spPr>
      </p:pic>
    </p:spTree>
    <p:extLst>
      <p:ext uri="{BB962C8B-B14F-4D97-AF65-F5344CB8AC3E}">
        <p14:creationId xmlns:p14="http://schemas.microsoft.com/office/powerpoint/2010/main" val="556908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691813" cy="7559675"/>
          </a:xfrm>
          <a:prstGeom prst="rect">
            <a:avLst/>
          </a:prstGeom>
        </p:spPr>
      </p:pic>
      <p:sp>
        <p:nvSpPr>
          <p:cNvPr id="60" name="Slide Number Placeholder 3"/>
          <p:cNvSpPr>
            <a:spLocks noGrp="1"/>
          </p:cNvSpPr>
          <p:nvPr>
            <p:ph type="sldNum" sz="quarter" idx="12"/>
          </p:nvPr>
        </p:nvSpPr>
        <p:spPr>
          <a:xfrm>
            <a:off x="8370242" y="7344642"/>
            <a:ext cx="2227262" cy="251619"/>
          </a:xfrm>
        </p:spPr>
        <p:txBody>
          <a:bodyPr/>
          <a:lstStyle/>
          <a:p>
            <a:r>
              <a:rPr lang="de-CH" altLang="de-DE" dirty="0" smtClean="0"/>
              <a:t>15</a:t>
            </a:r>
            <a:endParaRPr lang="de-CH" altLang="de-DE" dirty="0"/>
          </a:p>
        </p:txBody>
      </p:sp>
      <p:sp>
        <p:nvSpPr>
          <p:cNvPr id="20" name="Inhaltsplatzhalter 2"/>
          <p:cNvSpPr txBox="1">
            <a:spLocks/>
          </p:cNvSpPr>
          <p:nvPr/>
        </p:nvSpPr>
        <p:spPr bwMode="auto">
          <a:xfrm>
            <a:off x="2105546" y="5147989"/>
            <a:ext cx="2407137"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t" anchorCtr="0" compatLnSpc="1">
            <a:prstTxWarp prst="textNoShape">
              <a:avLst/>
            </a:prstTxWarp>
          </a:bodyPr>
          <a:lstStyle>
            <a:lvl1pPr marL="373063" indent="-373063" algn="l" defTabSz="995363" rtl="0" eaLnBrk="1" fontAlgn="base" hangingPunct="1">
              <a:spcBef>
                <a:spcPct val="20000"/>
              </a:spcBef>
              <a:spcAft>
                <a:spcPct val="0"/>
              </a:spcAft>
              <a:buClr>
                <a:srgbClr val="FF6600"/>
              </a:buClr>
              <a:buChar char="•"/>
              <a:defRPr sz="2000" b="1">
                <a:solidFill>
                  <a:schemeClr val="tx1"/>
                </a:solidFill>
                <a:latin typeface="+mn-lt"/>
                <a:ea typeface="+mn-ea"/>
                <a:cs typeface="+mn-cs"/>
              </a:defRPr>
            </a:lvl1pPr>
            <a:lvl2pPr marL="809625" indent="-311150" algn="l" defTabSz="995363" rtl="0" eaLnBrk="1" fontAlgn="base" hangingPunct="1">
              <a:spcBef>
                <a:spcPct val="20000"/>
              </a:spcBef>
              <a:spcAft>
                <a:spcPct val="0"/>
              </a:spcAft>
              <a:buClr>
                <a:srgbClr val="FF6600"/>
              </a:buClr>
              <a:buChar char="•"/>
              <a:defRPr sz="2000">
                <a:solidFill>
                  <a:srgbClr val="787878"/>
                </a:solidFill>
                <a:latin typeface="+mn-lt"/>
              </a:defRPr>
            </a:lvl2pPr>
            <a:lvl3pPr marL="1244600" indent="-249238" algn="l" defTabSz="995363" rtl="0" eaLnBrk="1" fontAlgn="base" hangingPunct="1">
              <a:spcBef>
                <a:spcPct val="20000"/>
              </a:spcBef>
              <a:spcAft>
                <a:spcPct val="0"/>
              </a:spcAft>
              <a:buClr>
                <a:srgbClr val="FF6600"/>
              </a:buClr>
              <a:buChar char="•"/>
              <a:defRPr sz="2000">
                <a:solidFill>
                  <a:srgbClr val="787878"/>
                </a:solidFill>
                <a:latin typeface="+mn-lt"/>
              </a:defRPr>
            </a:lvl3pPr>
            <a:lvl4pPr marL="1741488" indent="-247650" algn="l" defTabSz="995363" rtl="0" eaLnBrk="1" fontAlgn="base" hangingPunct="1">
              <a:spcBef>
                <a:spcPct val="20000"/>
              </a:spcBef>
              <a:spcAft>
                <a:spcPct val="0"/>
              </a:spcAft>
              <a:buClr>
                <a:srgbClr val="FF6600"/>
              </a:buClr>
              <a:buChar char="•"/>
              <a:defRPr sz="2000">
                <a:solidFill>
                  <a:srgbClr val="787878"/>
                </a:solidFill>
                <a:latin typeface="+mn-lt"/>
              </a:defRPr>
            </a:lvl4pPr>
            <a:lvl5pPr marL="2239963" indent="-249238" algn="l" defTabSz="995363" rtl="0" eaLnBrk="1" fontAlgn="base" hangingPunct="1">
              <a:spcBef>
                <a:spcPct val="20000"/>
              </a:spcBef>
              <a:spcAft>
                <a:spcPct val="0"/>
              </a:spcAft>
              <a:buClr>
                <a:srgbClr val="FF6600"/>
              </a:buClr>
              <a:buChar char="•"/>
              <a:defRPr sz="2000" b="1">
                <a:solidFill>
                  <a:schemeClr val="tx1"/>
                </a:solidFill>
                <a:latin typeface="+mn-lt"/>
              </a:defRPr>
            </a:lvl5pPr>
            <a:lvl6pPr marL="2697163" indent="-249238" algn="l" defTabSz="995363" rtl="0" eaLnBrk="1" fontAlgn="base" hangingPunct="1">
              <a:spcBef>
                <a:spcPct val="20000"/>
              </a:spcBef>
              <a:spcAft>
                <a:spcPct val="0"/>
              </a:spcAft>
              <a:buClr>
                <a:srgbClr val="FF6600"/>
              </a:buClr>
              <a:buChar char="•"/>
              <a:defRPr sz="2000" b="1">
                <a:solidFill>
                  <a:schemeClr val="tx1"/>
                </a:solidFill>
                <a:latin typeface="+mn-lt"/>
              </a:defRPr>
            </a:lvl6pPr>
            <a:lvl7pPr marL="3154363" indent="-249238" algn="l" defTabSz="995363" rtl="0" eaLnBrk="1" fontAlgn="base" hangingPunct="1">
              <a:spcBef>
                <a:spcPct val="20000"/>
              </a:spcBef>
              <a:spcAft>
                <a:spcPct val="0"/>
              </a:spcAft>
              <a:buClr>
                <a:srgbClr val="FF6600"/>
              </a:buClr>
              <a:buChar char="•"/>
              <a:defRPr sz="2000" b="1">
                <a:solidFill>
                  <a:schemeClr val="tx1"/>
                </a:solidFill>
                <a:latin typeface="+mn-lt"/>
              </a:defRPr>
            </a:lvl7pPr>
            <a:lvl8pPr marL="3611563" indent="-249238" algn="l" defTabSz="995363" rtl="0" eaLnBrk="1" fontAlgn="base" hangingPunct="1">
              <a:spcBef>
                <a:spcPct val="20000"/>
              </a:spcBef>
              <a:spcAft>
                <a:spcPct val="0"/>
              </a:spcAft>
              <a:buClr>
                <a:srgbClr val="FF6600"/>
              </a:buClr>
              <a:buChar char="•"/>
              <a:defRPr sz="2000" b="1">
                <a:solidFill>
                  <a:schemeClr val="tx1"/>
                </a:solidFill>
                <a:latin typeface="+mn-lt"/>
              </a:defRPr>
            </a:lvl8pPr>
            <a:lvl9pPr marL="4068763" indent="-249238" algn="l" defTabSz="995363" rtl="0" eaLnBrk="1" fontAlgn="base" hangingPunct="1">
              <a:spcBef>
                <a:spcPct val="20000"/>
              </a:spcBef>
              <a:spcAft>
                <a:spcPct val="0"/>
              </a:spcAft>
              <a:buClr>
                <a:srgbClr val="FF6600"/>
              </a:buClr>
              <a:buChar char="•"/>
              <a:defRPr sz="2000" b="1">
                <a:solidFill>
                  <a:schemeClr val="tx1"/>
                </a:solidFill>
                <a:latin typeface="+mn-lt"/>
              </a:defRPr>
            </a:lvl9pPr>
          </a:lstStyle>
          <a:p>
            <a:pPr marL="0" indent="0" algn="ctr">
              <a:buNone/>
            </a:pPr>
            <a:r>
              <a:rPr lang="en-US" sz="1600" kern="0" dirty="0" smtClean="0">
                <a:solidFill>
                  <a:schemeClr val="bg1"/>
                </a:solidFill>
              </a:rPr>
              <a:t>Ultrasonic Flow Meter</a:t>
            </a:r>
            <a:endParaRPr lang="en-US" sz="1200" b="0" dirty="0">
              <a:solidFill>
                <a:schemeClr val="bg1"/>
              </a:solidFill>
              <a:latin typeface="Arial" charset="0"/>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9183" r="53747"/>
          <a:stretch/>
        </p:blipFill>
        <p:spPr>
          <a:xfrm>
            <a:off x="2156986" y="3461609"/>
            <a:ext cx="2304256" cy="1525099"/>
          </a:xfrm>
          <a:prstGeom prst="rect">
            <a:avLst/>
          </a:prstGeom>
        </p:spPr>
      </p:pic>
      <p:grpSp>
        <p:nvGrpSpPr>
          <p:cNvPr id="12" name="Group 11"/>
          <p:cNvGrpSpPr/>
          <p:nvPr/>
        </p:nvGrpSpPr>
        <p:grpSpPr>
          <a:xfrm>
            <a:off x="8558975" y="0"/>
            <a:ext cx="1408494" cy="1043533"/>
            <a:chOff x="8874298" y="0"/>
            <a:chExt cx="1408494" cy="1043533"/>
          </a:xfrm>
        </p:grpSpPr>
        <p:sp>
          <p:nvSpPr>
            <p:cNvPr id="15" name="Rectangle 14"/>
            <p:cNvSpPr/>
            <p:nvPr/>
          </p:nvSpPr>
          <p:spPr bwMode="auto">
            <a:xfrm>
              <a:off x="8874298" y="0"/>
              <a:ext cx="1408494" cy="82750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16" name="Pentagon 15"/>
            <p:cNvSpPr/>
            <p:nvPr/>
          </p:nvSpPr>
          <p:spPr bwMode="auto">
            <a:xfrm rot="5400000">
              <a:off x="9056779" y="-182480"/>
              <a:ext cx="1043532" cy="1408494"/>
            </a:xfrm>
            <a:prstGeom prst="homePlate">
              <a:avLst>
                <a:gd name="adj" fmla="val 19578"/>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5050" y="251445"/>
              <a:ext cx="1006990" cy="394090"/>
            </a:xfrm>
            <a:prstGeom prst="rect">
              <a:avLst/>
            </a:prstGeom>
          </p:spPr>
        </p:pic>
      </p:grpSp>
    </p:spTree>
    <p:extLst>
      <p:ext uri="{BB962C8B-B14F-4D97-AF65-F5344CB8AC3E}">
        <p14:creationId xmlns:p14="http://schemas.microsoft.com/office/powerpoint/2010/main" val="5540842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3">
            <a:extLst>
              <a:ext uri="{28A0092B-C50C-407E-A947-70E740481C1C}">
                <a14:useLocalDpi xmlns:a14="http://schemas.microsoft.com/office/drawing/2010/main" val="0"/>
              </a:ext>
            </a:extLst>
          </a:blip>
          <a:srcRect l="57113"/>
          <a:stretch/>
        </p:blipFill>
        <p:spPr>
          <a:xfrm flipH="1">
            <a:off x="2801" y="-1"/>
            <a:ext cx="5313264" cy="7559675"/>
          </a:xfrm>
          <a:prstGeom prst="rect">
            <a:avLst/>
          </a:prstGeom>
        </p:spPr>
      </p:pic>
      <p:pic>
        <p:nvPicPr>
          <p:cNvPr id="66" name="Picture 65"/>
          <p:cNvPicPr>
            <a:picLocks noChangeAspect="1"/>
          </p:cNvPicPr>
          <p:nvPr/>
        </p:nvPicPr>
        <p:blipFill rotWithShape="1">
          <a:blip r:embed="rId4" cstate="print">
            <a:extLst>
              <a:ext uri="{28A0092B-C50C-407E-A947-70E740481C1C}">
                <a14:useLocalDpi xmlns:a14="http://schemas.microsoft.com/office/drawing/2010/main" val="0"/>
              </a:ext>
            </a:extLst>
          </a:blip>
          <a:srcRect t="76444" r="47850" b="7670"/>
          <a:stretch/>
        </p:blipFill>
        <p:spPr>
          <a:xfrm>
            <a:off x="9989702" y="3290385"/>
            <a:ext cx="702112" cy="832064"/>
          </a:xfrm>
          <a:prstGeom prst="rect">
            <a:avLst/>
          </a:prstGeom>
        </p:spPr>
      </p:pic>
      <p:sp>
        <p:nvSpPr>
          <p:cNvPr id="13" name="Rectangle 6"/>
          <p:cNvSpPr>
            <a:spLocks noGrp="1" noChangeArrowheads="1"/>
          </p:cNvSpPr>
          <p:nvPr>
            <p:ph type="sldNum" sz="quarter" idx="10"/>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549" tIns="49773" rIns="99549" bIns="49773" numCol="1" anchor="t" anchorCtr="0" compatLnSpc="1">
            <a:prstTxWarp prst="textNoShape">
              <a:avLst/>
            </a:prstTxWarp>
          </a:bodyPr>
          <a:lstStyle>
            <a:lvl1pPr algn="r" defTabSz="995363">
              <a:defRPr sz="800">
                <a:latin typeface="Arial" charset="0"/>
              </a:defRPr>
            </a:lvl1pPr>
          </a:lstStyle>
          <a:p>
            <a:pPr>
              <a:defRPr/>
            </a:pPr>
            <a:fld id="{69F923B8-AE60-42C5-90B4-5BDE4F0E4522}" type="slidenum">
              <a:rPr lang="de-CH">
                <a:solidFill>
                  <a:srgbClr val="FFFFFF"/>
                </a:solidFill>
              </a:rPr>
              <a:pPr>
                <a:defRPr/>
              </a:pPr>
              <a:t>13</a:t>
            </a:fld>
            <a:endParaRPr lang="de-CH" dirty="0">
              <a:solidFill>
                <a:srgbClr val="FFFFFF"/>
              </a:solidFill>
            </a:endParaRPr>
          </a:p>
        </p:txBody>
      </p:sp>
      <p:grpSp>
        <p:nvGrpSpPr>
          <p:cNvPr id="45" name="Group 44"/>
          <p:cNvGrpSpPr/>
          <p:nvPr/>
        </p:nvGrpSpPr>
        <p:grpSpPr>
          <a:xfrm>
            <a:off x="8874298" y="0"/>
            <a:ext cx="1408494" cy="818695"/>
            <a:chOff x="377354" y="1"/>
            <a:chExt cx="1656186" cy="1043533"/>
          </a:xfrm>
        </p:grpSpPr>
        <p:sp>
          <p:nvSpPr>
            <p:cNvPr id="46" name="Pentagon 45"/>
            <p:cNvSpPr/>
            <p:nvPr/>
          </p:nvSpPr>
          <p:spPr bwMode="auto">
            <a:xfrm rot="5400000">
              <a:off x="683680" y="-306325"/>
              <a:ext cx="1043533" cy="1656186"/>
            </a:xfrm>
            <a:prstGeom prst="homePlate">
              <a:avLst>
                <a:gd name="adj" fmla="val 32520"/>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409" y="174081"/>
              <a:ext cx="1184075" cy="502319"/>
            </a:xfrm>
            <a:prstGeom prst="rect">
              <a:avLst/>
            </a:prstGeom>
          </p:spPr>
        </p:pic>
      </p:grpSp>
      <p:pic>
        <p:nvPicPr>
          <p:cNvPr id="64" name="Picture 63"/>
          <p:cNvPicPr>
            <a:picLocks noChangeAspect="1"/>
          </p:cNvPicPr>
          <p:nvPr/>
        </p:nvPicPr>
        <p:blipFill rotWithShape="1">
          <a:blip r:embed="rId6" cstate="print">
            <a:extLst>
              <a:ext uri="{28A0092B-C50C-407E-A947-70E740481C1C}">
                <a14:useLocalDpi xmlns:a14="http://schemas.microsoft.com/office/drawing/2010/main" val="0"/>
              </a:ext>
            </a:extLst>
          </a:blip>
          <a:srcRect t="76444" r="47850" b="7670"/>
          <a:stretch/>
        </p:blipFill>
        <p:spPr>
          <a:xfrm>
            <a:off x="5316065" y="3336157"/>
            <a:ext cx="821928" cy="832064"/>
          </a:xfrm>
          <a:prstGeom prst="rect">
            <a:avLst/>
          </a:prstGeom>
        </p:spPr>
      </p:pic>
      <p:pic>
        <p:nvPicPr>
          <p:cNvPr id="36" name="Picture 35"/>
          <p:cNvPicPr>
            <a:picLocks noChangeAspect="1"/>
          </p:cNvPicPr>
          <p:nvPr/>
        </p:nvPicPr>
        <p:blipFill>
          <a:blip r:embed="rId7" cstate="print">
            <a:extLst>
              <a:ext uri="{BEBA8EAE-BF5A-486C-A8C5-ECC9F3942E4B}">
                <a14:imgProps xmlns:a14="http://schemas.microsoft.com/office/drawing/2010/main">
                  <a14:imgLayer r:embed="rId8">
                    <a14:imgEffect>
                      <a14:backgroundRemoval t="3792" b="89996" l="2789" r="92890">
                        <a14:foregroundMark x1="43825" y1="51876" x2="43825" y2="51876"/>
                        <a14:foregroundMark x1="43641" y1="59298" x2="44315" y2="69827"/>
                        <a14:foregroundMark x1="38891" y1="65026" x2="41741" y2="68415"/>
                        <a14:foregroundMark x1="41250" y1="50988" x2="39381" y2="53207"/>
                        <a14:foregroundMark x1="79988" y1="14522" x2="79988" y2="14522"/>
                        <a14:foregroundMark x1="79988" y1="14522" x2="83972" y2="19524"/>
                        <a14:foregroundMark x1="85749" y1="28157" x2="90162" y2="46632"/>
                        <a14:backgroundMark x1="20901" y1="39129" x2="20901" y2="39129"/>
                        <a14:backgroundMark x1="85841" y1="31101" x2="87864" y2="48205"/>
                        <a14:backgroundMark x1="79896" y1="16458" x2="79896" y2="16458"/>
                      </a14:backgroundRemoval>
                    </a14:imgEffect>
                  </a14:imgLayer>
                </a14:imgProps>
              </a:ext>
              <a:ext uri="{28A0092B-C50C-407E-A947-70E740481C1C}">
                <a14:useLocalDpi xmlns:a14="http://schemas.microsoft.com/office/drawing/2010/main" val="0"/>
              </a:ext>
            </a:extLst>
          </a:blip>
          <a:stretch>
            <a:fillRect/>
          </a:stretch>
        </p:blipFill>
        <p:spPr>
          <a:xfrm>
            <a:off x="5382038" y="1488498"/>
            <a:ext cx="5404645" cy="4106029"/>
          </a:xfrm>
          <a:prstGeom prst="rect">
            <a:avLst/>
          </a:prstGeom>
        </p:spPr>
      </p:pic>
      <p:pic>
        <p:nvPicPr>
          <p:cNvPr id="71" name="Picture 70"/>
          <p:cNvPicPr>
            <a:picLocks noChangeAspect="1"/>
          </p:cNvPicPr>
          <p:nvPr/>
        </p:nvPicPr>
        <p:blipFill rotWithShape="1">
          <a:blip r:embed="rId9" cstate="print">
            <a:extLst>
              <a:ext uri="{28A0092B-C50C-407E-A947-70E740481C1C}">
                <a14:useLocalDpi xmlns:a14="http://schemas.microsoft.com/office/drawing/2010/main" val="0"/>
              </a:ext>
            </a:extLst>
          </a:blip>
          <a:srcRect t="76444" r="47850" b="7670"/>
          <a:stretch/>
        </p:blipFill>
        <p:spPr>
          <a:xfrm>
            <a:off x="5316066" y="4942176"/>
            <a:ext cx="5375748" cy="862474"/>
          </a:xfrm>
          <a:prstGeom prst="rect">
            <a:avLst/>
          </a:prstGeom>
        </p:spPr>
      </p:pic>
      <p:sp>
        <p:nvSpPr>
          <p:cNvPr id="94" name="Oval 93"/>
          <p:cNvSpPr/>
          <p:nvPr/>
        </p:nvSpPr>
        <p:spPr bwMode="auto">
          <a:xfrm>
            <a:off x="8946306" y="1979637"/>
            <a:ext cx="310749" cy="297064"/>
          </a:xfrm>
          <a:prstGeom prst="ellipse">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n-GB" sz="1000" b="1" dirty="0" smtClean="0">
                <a:solidFill>
                  <a:srgbClr val="FFFFFF"/>
                </a:solidFill>
              </a:rPr>
              <a:t>1</a:t>
            </a:r>
          </a:p>
        </p:txBody>
      </p:sp>
      <p:sp>
        <p:nvSpPr>
          <p:cNvPr id="95" name="Oval 94"/>
          <p:cNvSpPr/>
          <p:nvPr/>
        </p:nvSpPr>
        <p:spPr bwMode="auto">
          <a:xfrm>
            <a:off x="6194040" y="2163272"/>
            <a:ext cx="310749" cy="297064"/>
          </a:xfrm>
          <a:prstGeom prst="ellipse">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n-GB" sz="1000" b="1" dirty="0" smtClean="0">
                <a:solidFill>
                  <a:srgbClr val="FFFFFF"/>
                </a:solidFill>
              </a:rPr>
              <a:t>4</a:t>
            </a:r>
          </a:p>
        </p:txBody>
      </p:sp>
      <p:sp>
        <p:nvSpPr>
          <p:cNvPr id="96" name="Oval 95"/>
          <p:cNvSpPr/>
          <p:nvPr/>
        </p:nvSpPr>
        <p:spPr bwMode="auto">
          <a:xfrm>
            <a:off x="8563548" y="2969936"/>
            <a:ext cx="310749" cy="297064"/>
          </a:xfrm>
          <a:prstGeom prst="ellipse">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n-GB" sz="1000" b="1" dirty="0">
                <a:solidFill>
                  <a:srgbClr val="FFFFFF"/>
                </a:solidFill>
              </a:rPr>
              <a:t>3</a:t>
            </a:r>
            <a:endParaRPr lang="en-GB" sz="1000" b="1" dirty="0" smtClean="0">
              <a:solidFill>
                <a:srgbClr val="FFFFFF"/>
              </a:solidFill>
            </a:endParaRPr>
          </a:p>
        </p:txBody>
      </p:sp>
      <p:sp>
        <p:nvSpPr>
          <p:cNvPr id="97" name="Oval 96"/>
          <p:cNvSpPr/>
          <p:nvPr/>
        </p:nvSpPr>
        <p:spPr bwMode="auto">
          <a:xfrm>
            <a:off x="8923893" y="3541512"/>
            <a:ext cx="310749" cy="297064"/>
          </a:xfrm>
          <a:prstGeom prst="ellipse">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n-GB" sz="1000" b="1" dirty="0">
                <a:solidFill>
                  <a:srgbClr val="FFFFFF"/>
                </a:solidFill>
              </a:rPr>
              <a:t>2</a:t>
            </a:r>
            <a:endParaRPr lang="en-GB" sz="1000" b="1" dirty="0" smtClean="0">
              <a:solidFill>
                <a:srgbClr val="FFFFFF"/>
              </a:solidFill>
            </a:endParaRPr>
          </a:p>
        </p:txBody>
      </p:sp>
      <p:sp>
        <p:nvSpPr>
          <p:cNvPr id="2" name="Title 1"/>
          <p:cNvSpPr>
            <a:spLocks noGrp="1"/>
          </p:cNvSpPr>
          <p:nvPr>
            <p:ph type="title"/>
          </p:nvPr>
        </p:nvSpPr>
        <p:spPr>
          <a:xfrm>
            <a:off x="768079" y="323453"/>
            <a:ext cx="4505819" cy="1249323"/>
          </a:xfrm>
        </p:spPr>
        <p:txBody>
          <a:bodyPr/>
          <a:lstStyle/>
          <a:p>
            <a:pPr marL="0" indent="0">
              <a:buNone/>
            </a:pPr>
            <a:r>
              <a:rPr lang="en-US" sz="2800" dirty="0" smtClean="0">
                <a:solidFill>
                  <a:schemeClr val="accent6">
                    <a:lumMod val="50000"/>
                  </a:schemeClr>
                </a:solidFill>
              </a:rPr>
              <a:t>Advanced Ultrasonic Sensor Technology</a:t>
            </a:r>
            <a:endParaRPr lang="en-US" sz="2800" dirty="0">
              <a:solidFill>
                <a:schemeClr val="accent6">
                  <a:lumMod val="50000"/>
                </a:schemeClr>
              </a:solidFill>
            </a:endParaRPr>
          </a:p>
        </p:txBody>
      </p:sp>
      <p:grpSp>
        <p:nvGrpSpPr>
          <p:cNvPr id="127" name="Group 126"/>
          <p:cNvGrpSpPr/>
          <p:nvPr/>
        </p:nvGrpSpPr>
        <p:grpSpPr>
          <a:xfrm>
            <a:off x="581775" y="2060496"/>
            <a:ext cx="4188066" cy="845467"/>
            <a:chOff x="581775" y="2096938"/>
            <a:chExt cx="4188066" cy="845467"/>
          </a:xfrm>
          <a:solidFill>
            <a:schemeClr val="accent5"/>
          </a:solidFill>
        </p:grpSpPr>
        <p:sp>
          <p:nvSpPr>
            <p:cNvPr id="110" name="Pentagon 109"/>
            <p:cNvSpPr/>
            <p:nvPr/>
          </p:nvSpPr>
          <p:spPr bwMode="auto">
            <a:xfrm>
              <a:off x="581775" y="2096938"/>
              <a:ext cx="483192" cy="845465"/>
            </a:xfrm>
            <a:prstGeom prst="homePlate">
              <a:avLst>
                <a:gd name="adj" fmla="val 0"/>
              </a:avLst>
            </a:prstGeom>
            <a:grp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n-US" b="1" dirty="0" smtClean="0">
                  <a:solidFill>
                    <a:srgbClr val="FF6600"/>
                  </a:solidFill>
                </a:rPr>
                <a:t>1</a:t>
              </a:r>
            </a:p>
          </p:txBody>
        </p:sp>
        <p:sp>
          <p:nvSpPr>
            <p:cNvPr id="101" name="Pentagon 100"/>
            <p:cNvSpPr/>
            <p:nvPr/>
          </p:nvSpPr>
          <p:spPr bwMode="auto">
            <a:xfrm rot="10800000">
              <a:off x="1174726" y="2096940"/>
              <a:ext cx="3595115" cy="845465"/>
            </a:xfrm>
            <a:prstGeom prst="homePlate">
              <a:avLst>
                <a:gd name="adj" fmla="val 0"/>
              </a:avLst>
            </a:prstGeom>
            <a:gr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109" name="Text Box 4"/>
            <p:cNvSpPr txBox="1">
              <a:spLocks noChangeArrowheads="1"/>
            </p:cNvSpPr>
            <p:nvPr/>
          </p:nvSpPr>
          <p:spPr bwMode="auto">
            <a:xfrm>
              <a:off x="1174727" y="2160095"/>
              <a:ext cx="3595114" cy="738642"/>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09" rIns="91418" bIns="45709">
              <a:spAutoFit/>
            </a:bodyPr>
            <a:lstStyle>
              <a:lvl1pPr defTabSz="995363" eaLnBrk="0" hangingPunct="0">
                <a:defRPr sz="2100">
                  <a:solidFill>
                    <a:schemeClr val="tx1"/>
                  </a:solidFill>
                  <a:latin typeface="Arial" charset="0"/>
                </a:defRPr>
              </a:lvl1pPr>
              <a:lvl2pPr marL="742950" indent="-285750" defTabSz="995363" eaLnBrk="0" hangingPunct="0">
                <a:defRPr sz="2100">
                  <a:solidFill>
                    <a:schemeClr val="tx1"/>
                  </a:solidFill>
                  <a:latin typeface="Arial" charset="0"/>
                </a:defRPr>
              </a:lvl2pPr>
              <a:lvl3pPr marL="1143000" indent="-228600" defTabSz="995363" eaLnBrk="0" hangingPunct="0">
                <a:defRPr sz="2100">
                  <a:solidFill>
                    <a:schemeClr val="tx1"/>
                  </a:solidFill>
                  <a:latin typeface="Arial" charset="0"/>
                </a:defRPr>
              </a:lvl3pPr>
              <a:lvl4pPr marL="1600200" indent="-228600" defTabSz="995363" eaLnBrk="0" hangingPunct="0">
                <a:defRPr sz="2100">
                  <a:solidFill>
                    <a:schemeClr val="tx1"/>
                  </a:solidFill>
                  <a:latin typeface="Arial" charset="0"/>
                </a:defRPr>
              </a:lvl4pPr>
              <a:lvl5pPr marL="2057400" indent="-228600" defTabSz="995363" eaLnBrk="0" hangingPunct="0">
                <a:defRPr sz="2100">
                  <a:solidFill>
                    <a:schemeClr val="tx1"/>
                  </a:solidFill>
                  <a:latin typeface="Arial" charset="0"/>
                </a:defRPr>
              </a:lvl5pPr>
              <a:lvl6pPr marL="2514600" indent="-228600" defTabSz="995363" eaLnBrk="0" fontAlgn="base" hangingPunct="0">
                <a:spcBef>
                  <a:spcPct val="0"/>
                </a:spcBef>
                <a:spcAft>
                  <a:spcPct val="0"/>
                </a:spcAft>
                <a:defRPr sz="2100">
                  <a:solidFill>
                    <a:schemeClr val="tx1"/>
                  </a:solidFill>
                  <a:latin typeface="Arial" charset="0"/>
                </a:defRPr>
              </a:lvl6pPr>
              <a:lvl7pPr marL="2971800" indent="-228600" defTabSz="995363" eaLnBrk="0" fontAlgn="base" hangingPunct="0">
                <a:spcBef>
                  <a:spcPct val="0"/>
                </a:spcBef>
                <a:spcAft>
                  <a:spcPct val="0"/>
                </a:spcAft>
                <a:defRPr sz="2100">
                  <a:solidFill>
                    <a:schemeClr val="tx1"/>
                  </a:solidFill>
                  <a:latin typeface="Arial" charset="0"/>
                </a:defRPr>
              </a:lvl7pPr>
              <a:lvl8pPr marL="3429000" indent="-228600" defTabSz="995363" eaLnBrk="0" fontAlgn="base" hangingPunct="0">
                <a:spcBef>
                  <a:spcPct val="0"/>
                </a:spcBef>
                <a:spcAft>
                  <a:spcPct val="0"/>
                </a:spcAft>
                <a:defRPr sz="2100">
                  <a:solidFill>
                    <a:schemeClr val="tx1"/>
                  </a:solidFill>
                  <a:latin typeface="Arial" charset="0"/>
                </a:defRPr>
              </a:lvl8pPr>
              <a:lvl9pPr marL="3886200" indent="-228600" defTabSz="995363" eaLnBrk="0" fontAlgn="base" hangingPunct="0">
                <a:spcBef>
                  <a:spcPct val="0"/>
                </a:spcBef>
                <a:spcAft>
                  <a:spcPct val="0"/>
                </a:spcAft>
                <a:defRPr sz="2100">
                  <a:solidFill>
                    <a:schemeClr val="tx1"/>
                  </a:solidFill>
                  <a:latin typeface="Arial" charset="0"/>
                </a:defRPr>
              </a:lvl9pPr>
            </a:lstStyle>
            <a:p>
              <a:pPr eaLnBrk="1" hangingPunct="1">
                <a:spcBef>
                  <a:spcPct val="50000"/>
                </a:spcBef>
              </a:pPr>
              <a:r>
                <a:rPr lang="en-US" sz="1400" b="1" dirty="0" smtClean="0">
                  <a:solidFill>
                    <a:schemeClr val="accent6">
                      <a:lumMod val="50000"/>
                    </a:schemeClr>
                  </a:solidFill>
                </a:rPr>
                <a:t>True Flow</a:t>
              </a:r>
              <a:br>
                <a:rPr lang="en-US" sz="1400" b="1" dirty="0" smtClean="0">
                  <a:solidFill>
                    <a:schemeClr val="accent6">
                      <a:lumMod val="50000"/>
                    </a:schemeClr>
                  </a:solidFill>
                </a:rPr>
              </a:br>
              <a:r>
                <a:rPr lang="en-US" sz="1400" dirty="0" smtClean="0">
                  <a:solidFill>
                    <a:schemeClr val="accent6">
                      <a:lumMod val="50000"/>
                    </a:schemeClr>
                  </a:solidFill>
                </a:rPr>
                <a:t>Actual flow measurement as opposed to calculation like mechanical PI valve</a:t>
              </a:r>
              <a:endParaRPr lang="en-US" sz="1400" dirty="0">
                <a:solidFill>
                  <a:schemeClr val="accent6">
                    <a:lumMod val="50000"/>
                  </a:schemeClr>
                </a:solidFill>
              </a:endParaRPr>
            </a:p>
          </p:txBody>
        </p:sp>
      </p:grpSp>
      <p:grpSp>
        <p:nvGrpSpPr>
          <p:cNvPr id="126" name="Group 125"/>
          <p:cNvGrpSpPr/>
          <p:nvPr/>
        </p:nvGrpSpPr>
        <p:grpSpPr>
          <a:xfrm>
            <a:off x="581775" y="2969936"/>
            <a:ext cx="4188066" cy="845467"/>
            <a:chOff x="581775" y="3070154"/>
            <a:chExt cx="4188066" cy="845467"/>
          </a:xfrm>
          <a:solidFill>
            <a:schemeClr val="accent5"/>
          </a:solidFill>
        </p:grpSpPr>
        <p:sp>
          <p:nvSpPr>
            <p:cNvPr id="113" name="Pentagon 112"/>
            <p:cNvSpPr/>
            <p:nvPr/>
          </p:nvSpPr>
          <p:spPr bwMode="auto">
            <a:xfrm>
              <a:off x="581775" y="3070154"/>
              <a:ext cx="483192" cy="845465"/>
            </a:xfrm>
            <a:prstGeom prst="homePlate">
              <a:avLst>
                <a:gd name="adj" fmla="val 0"/>
              </a:avLst>
            </a:prstGeom>
            <a:grp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n-US" b="1" dirty="0">
                  <a:solidFill>
                    <a:srgbClr val="FF6600"/>
                  </a:solidFill>
                </a:rPr>
                <a:t>2</a:t>
              </a:r>
              <a:endParaRPr lang="en-US" b="1" dirty="0" smtClean="0">
                <a:solidFill>
                  <a:srgbClr val="FF6600"/>
                </a:solidFill>
              </a:endParaRPr>
            </a:p>
          </p:txBody>
        </p:sp>
        <p:sp>
          <p:nvSpPr>
            <p:cNvPr id="114" name="Pentagon 113"/>
            <p:cNvSpPr/>
            <p:nvPr/>
          </p:nvSpPr>
          <p:spPr bwMode="auto">
            <a:xfrm rot="10800000">
              <a:off x="1174726" y="3070156"/>
              <a:ext cx="3595115" cy="845465"/>
            </a:xfrm>
            <a:prstGeom prst="homePlate">
              <a:avLst>
                <a:gd name="adj" fmla="val 0"/>
              </a:avLst>
            </a:prstGeom>
            <a:gr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115" name="Text Box 4"/>
            <p:cNvSpPr txBox="1">
              <a:spLocks noChangeArrowheads="1"/>
            </p:cNvSpPr>
            <p:nvPr/>
          </p:nvSpPr>
          <p:spPr bwMode="auto">
            <a:xfrm>
              <a:off x="1174727" y="3152064"/>
              <a:ext cx="3595114" cy="738642"/>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09" rIns="91418" bIns="45709">
              <a:spAutoFit/>
            </a:bodyPr>
            <a:lstStyle>
              <a:lvl1pPr defTabSz="995363" eaLnBrk="0" hangingPunct="0">
                <a:defRPr sz="2100">
                  <a:solidFill>
                    <a:schemeClr val="tx1"/>
                  </a:solidFill>
                  <a:latin typeface="Arial" charset="0"/>
                </a:defRPr>
              </a:lvl1pPr>
              <a:lvl2pPr marL="742950" indent="-285750" defTabSz="995363" eaLnBrk="0" hangingPunct="0">
                <a:defRPr sz="2100">
                  <a:solidFill>
                    <a:schemeClr val="tx1"/>
                  </a:solidFill>
                  <a:latin typeface="Arial" charset="0"/>
                </a:defRPr>
              </a:lvl2pPr>
              <a:lvl3pPr marL="1143000" indent="-228600" defTabSz="995363" eaLnBrk="0" hangingPunct="0">
                <a:defRPr sz="2100">
                  <a:solidFill>
                    <a:schemeClr val="tx1"/>
                  </a:solidFill>
                  <a:latin typeface="Arial" charset="0"/>
                </a:defRPr>
              </a:lvl3pPr>
              <a:lvl4pPr marL="1600200" indent="-228600" defTabSz="995363" eaLnBrk="0" hangingPunct="0">
                <a:defRPr sz="2100">
                  <a:solidFill>
                    <a:schemeClr val="tx1"/>
                  </a:solidFill>
                  <a:latin typeface="Arial" charset="0"/>
                </a:defRPr>
              </a:lvl4pPr>
              <a:lvl5pPr marL="2057400" indent="-228600" defTabSz="995363" eaLnBrk="0" hangingPunct="0">
                <a:defRPr sz="2100">
                  <a:solidFill>
                    <a:schemeClr val="tx1"/>
                  </a:solidFill>
                  <a:latin typeface="Arial" charset="0"/>
                </a:defRPr>
              </a:lvl5pPr>
              <a:lvl6pPr marL="2514600" indent="-228600" defTabSz="995363" eaLnBrk="0" fontAlgn="base" hangingPunct="0">
                <a:spcBef>
                  <a:spcPct val="0"/>
                </a:spcBef>
                <a:spcAft>
                  <a:spcPct val="0"/>
                </a:spcAft>
                <a:defRPr sz="2100">
                  <a:solidFill>
                    <a:schemeClr val="tx1"/>
                  </a:solidFill>
                  <a:latin typeface="Arial" charset="0"/>
                </a:defRPr>
              </a:lvl6pPr>
              <a:lvl7pPr marL="2971800" indent="-228600" defTabSz="995363" eaLnBrk="0" fontAlgn="base" hangingPunct="0">
                <a:spcBef>
                  <a:spcPct val="0"/>
                </a:spcBef>
                <a:spcAft>
                  <a:spcPct val="0"/>
                </a:spcAft>
                <a:defRPr sz="2100">
                  <a:solidFill>
                    <a:schemeClr val="tx1"/>
                  </a:solidFill>
                  <a:latin typeface="Arial" charset="0"/>
                </a:defRPr>
              </a:lvl7pPr>
              <a:lvl8pPr marL="3429000" indent="-228600" defTabSz="995363" eaLnBrk="0" fontAlgn="base" hangingPunct="0">
                <a:spcBef>
                  <a:spcPct val="0"/>
                </a:spcBef>
                <a:spcAft>
                  <a:spcPct val="0"/>
                </a:spcAft>
                <a:defRPr sz="2100">
                  <a:solidFill>
                    <a:schemeClr val="tx1"/>
                  </a:solidFill>
                  <a:latin typeface="Arial" charset="0"/>
                </a:defRPr>
              </a:lvl8pPr>
              <a:lvl9pPr marL="3886200" indent="-228600" defTabSz="995363" eaLnBrk="0" fontAlgn="base" hangingPunct="0">
                <a:spcBef>
                  <a:spcPct val="0"/>
                </a:spcBef>
                <a:spcAft>
                  <a:spcPct val="0"/>
                </a:spcAft>
                <a:defRPr sz="2100">
                  <a:solidFill>
                    <a:schemeClr val="tx1"/>
                  </a:solidFill>
                  <a:latin typeface="Arial" charset="0"/>
                </a:defRPr>
              </a:lvl9pPr>
            </a:lstStyle>
            <a:p>
              <a:pPr eaLnBrk="1" hangingPunct="1">
                <a:spcBef>
                  <a:spcPct val="50000"/>
                </a:spcBef>
              </a:pPr>
              <a:r>
                <a:rPr lang="en-US" sz="1400" b="1" dirty="0">
                  <a:solidFill>
                    <a:schemeClr val="accent6">
                      <a:lumMod val="50000"/>
                    </a:schemeClr>
                  </a:solidFill>
                </a:rPr>
                <a:t>Wet Calibrated</a:t>
              </a:r>
              <a:br>
                <a:rPr lang="en-US" sz="1400" b="1" dirty="0">
                  <a:solidFill>
                    <a:schemeClr val="accent6">
                      <a:lumMod val="50000"/>
                    </a:schemeClr>
                  </a:solidFill>
                </a:rPr>
              </a:br>
              <a:r>
                <a:rPr lang="en-US" sz="1400" dirty="0">
                  <a:solidFill>
                    <a:schemeClr val="accent6">
                      <a:lumMod val="50000"/>
                    </a:schemeClr>
                  </a:solidFill>
                </a:rPr>
                <a:t>Individually calibrated to ensure accuracy and repeatability</a:t>
              </a:r>
            </a:p>
          </p:txBody>
        </p:sp>
      </p:grpSp>
      <p:grpSp>
        <p:nvGrpSpPr>
          <p:cNvPr id="125" name="Group 124"/>
          <p:cNvGrpSpPr/>
          <p:nvPr/>
        </p:nvGrpSpPr>
        <p:grpSpPr>
          <a:xfrm>
            <a:off x="581775" y="3866084"/>
            <a:ext cx="4188066" cy="845467"/>
            <a:chOff x="581775" y="4043367"/>
            <a:chExt cx="4188066" cy="845467"/>
          </a:xfrm>
          <a:solidFill>
            <a:schemeClr val="accent5"/>
          </a:solidFill>
        </p:grpSpPr>
        <p:sp>
          <p:nvSpPr>
            <p:cNvPr id="116" name="Pentagon 115"/>
            <p:cNvSpPr/>
            <p:nvPr/>
          </p:nvSpPr>
          <p:spPr bwMode="auto">
            <a:xfrm>
              <a:off x="581775" y="4043367"/>
              <a:ext cx="483192" cy="845465"/>
            </a:xfrm>
            <a:prstGeom prst="homePlate">
              <a:avLst>
                <a:gd name="adj" fmla="val 0"/>
              </a:avLst>
            </a:prstGeom>
            <a:grp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n-US" b="1" dirty="0">
                  <a:solidFill>
                    <a:srgbClr val="FF6600"/>
                  </a:solidFill>
                </a:rPr>
                <a:t>3</a:t>
              </a:r>
              <a:endParaRPr lang="en-US" b="1" dirty="0" smtClean="0">
                <a:solidFill>
                  <a:srgbClr val="FF6600"/>
                </a:solidFill>
              </a:endParaRPr>
            </a:p>
          </p:txBody>
        </p:sp>
        <p:sp>
          <p:nvSpPr>
            <p:cNvPr id="117" name="Pentagon 116"/>
            <p:cNvSpPr/>
            <p:nvPr/>
          </p:nvSpPr>
          <p:spPr bwMode="auto">
            <a:xfrm rot="10800000">
              <a:off x="1174726" y="4043369"/>
              <a:ext cx="3595115" cy="845465"/>
            </a:xfrm>
            <a:prstGeom prst="homePlate">
              <a:avLst>
                <a:gd name="adj" fmla="val 0"/>
              </a:avLst>
            </a:prstGeom>
            <a:gr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118" name="Text Box 4"/>
            <p:cNvSpPr txBox="1">
              <a:spLocks noChangeArrowheads="1"/>
            </p:cNvSpPr>
            <p:nvPr/>
          </p:nvSpPr>
          <p:spPr bwMode="auto">
            <a:xfrm>
              <a:off x="1174727" y="4087184"/>
              <a:ext cx="3595114" cy="738642"/>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09" rIns="91418" bIns="45709">
              <a:spAutoFit/>
            </a:bodyPr>
            <a:lstStyle>
              <a:lvl1pPr defTabSz="995363" eaLnBrk="0" hangingPunct="0">
                <a:defRPr sz="2100">
                  <a:solidFill>
                    <a:schemeClr val="tx1"/>
                  </a:solidFill>
                  <a:latin typeface="Arial" charset="0"/>
                </a:defRPr>
              </a:lvl1pPr>
              <a:lvl2pPr marL="742950" indent="-285750" defTabSz="995363" eaLnBrk="0" hangingPunct="0">
                <a:defRPr sz="2100">
                  <a:solidFill>
                    <a:schemeClr val="tx1"/>
                  </a:solidFill>
                  <a:latin typeface="Arial" charset="0"/>
                </a:defRPr>
              </a:lvl2pPr>
              <a:lvl3pPr marL="1143000" indent="-228600" defTabSz="995363" eaLnBrk="0" hangingPunct="0">
                <a:defRPr sz="2100">
                  <a:solidFill>
                    <a:schemeClr val="tx1"/>
                  </a:solidFill>
                  <a:latin typeface="Arial" charset="0"/>
                </a:defRPr>
              </a:lvl3pPr>
              <a:lvl4pPr marL="1600200" indent="-228600" defTabSz="995363" eaLnBrk="0" hangingPunct="0">
                <a:defRPr sz="2100">
                  <a:solidFill>
                    <a:schemeClr val="tx1"/>
                  </a:solidFill>
                  <a:latin typeface="Arial" charset="0"/>
                </a:defRPr>
              </a:lvl4pPr>
              <a:lvl5pPr marL="2057400" indent="-228600" defTabSz="995363" eaLnBrk="0" hangingPunct="0">
                <a:defRPr sz="2100">
                  <a:solidFill>
                    <a:schemeClr val="tx1"/>
                  </a:solidFill>
                  <a:latin typeface="Arial" charset="0"/>
                </a:defRPr>
              </a:lvl5pPr>
              <a:lvl6pPr marL="2514600" indent="-228600" defTabSz="995363" eaLnBrk="0" fontAlgn="base" hangingPunct="0">
                <a:spcBef>
                  <a:spcPct val="0"/>
                </a:spcBef>
                <a:spcAft>
                  <a:spcPct val="0"/>
                </a:spcAft>
                <a:defRPr sz="2100">
                  <a:solidFill>
                    <a:schemeClr val="tx1"/>
                  </a:solidFill>
                  <a:latin typeface="Arial" charset="0"/>
                </a:defRPr>
              </a:lvl6pPr>
              <a:lvl7pPr marL="2971800" indent="-228600" defTabSz="995363" eaLnBrk="0" fontAlgn="base" hangingPunct="0">
                <a:spcBef>
                  <a:spcPct val="0"/>
                </a:spcBef>
                <a:spcAft>
                  <a:spcPct val="0"/>
                </a:spcAft>
                <a:defRPr sz="2100">
                  <a:solidFill>
                    <a:schemeClr val="tx1"/>
                  </a:solidFill>
                  <a:latin typeface="Arial" charset="0"/>
                </a:defRPr>
              </a:lvl7pPr>
              <a:lvl8pPr marL="3429000" indent="-228600" defTabSz="995363" eaLnBrk="0" fontAlgn="base" hangingPunct="0">
                <a:spcBef>
                  <a:spcPct val="0"/>
                </a:spcBef>
                <a:spcAft>
                  <a:spcPct val="0"/>
                </a:spcAft>
                <a:defRPr sz="2100">
                  <a:solidFill>
                    <a:schemeClr val="tx1"/>
                  </a:solidFill>
                  <a:latin typeface="Arial" charset="0"/>
                </a:defRPr>
              </a:lvl8pPr>
              <a:lvl9pPr marL="3886200" indent="-228600" defTabSz="995363" eaLnBrk="0" fontAlgn="base" hangingPunct="0">
                <a:spcBef>
                  <a:spcPct val="0"/>
                </a:spcBef>
                <a:spcAft>
                  <a:spcPct val="0"/>
                </a:spcAft>
                <a:defRPr sz="2100">
                  <a:solidFill>
                    <a:schemeClr val="tx1"/>
                  </a:solidFill>
                  <a:latin typeface="Arial" charset="0"/>
                </a:defRPr>
              </a:lvl9pPr>
            </a:lstStyle>
            <a:p>
              <a:pPr eaLnBrk="1" hangingPunct="1"/>
              <a:r>
                <a:rPr lang="en-US" sz="1400" b="1" dirty="0">
                  <a:solidFill>
                    <a:schemeClr val="accent6">
                      <a:lumMod val="50000"/>
                    </a:schemeClr>
                  </a:solidFill>
                </a:rPr>
                <a:t>Temperature and Glycol Compensation</a:t>
              </a:r>
            </a:p>
            <a:p>
              <a:pPr eaLnBrk="1" hangingPunct="1"/>
              <a:r>
                <a:rPr lang="en-US" sz="1400" dirty="0">
                  <a:solidFill>
                    <a:schemeClr val="accent6">
                      <a:lumMod val="50000"/>
                    </a:schemeClr>
                  </a:solidFill>
                </a:rPr>
                <a:t>Ensures accuracy over entire temperature range and varying glycol concentration</a:t>
              </a:r>
            </a:p>
          </p:txBody>
        </p:sp>
      </p:grpSp>
      <p:grpSp>
        <p:nvGrpSpPr>
          <p:cNvPr id="124" name="Group 123"/>
          <p:cNvGrpSpPr/>
          <p:nvPr/>
        </p:nvGrpSpPr>
        <p:grpSpPr>
          <a:xfrm>
            <a:off x="581775" y="4797945"/>
            <a:ext cx="4188066" cy="845467"/>
            <a:chOff x="581775" y="5019885"/>
            <a:chExt cx="4188066" cy="845467"/>
          </a:xfrm>
          <a:solidFill>
            <a:schemeClr val="accent5"/>
          </a:solidFill>
        </p:grpSpPr>
        <p:sp>
          <p:nvSpPr>
            <p:cNvPr id="119" name="Pentagon 118"/>
            <p:cNvSpPr/>
            <p:nvPr/>
          </p:nvSpPr>
          <p:spPr bwMode="auto">
            <a:xfrm>
              <a:off x="581775" y="5019885"/>
              <a:ext cx="483192" cy="845465"/>
            </a:xfrm>
            <a:prstGeom prst="homePlate">
              <a:avLst>
                <a:gd name="adj" fmla="val 0"/>
              </a:avLst>
            </a:prstGeom>
            <a:grp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n-US" b="1" dirty="0" smtClean="0">
                  <a:solidFill>
                    <a:srgbClr val="FF6600"/>
                  </a:solidFill>
                </a:rPr>
                <a:t>4</a:t>
              </a:r>
            </a:p>
          </p:txBody>
        </p:sp>
        <p:sp>
          <p:nvSpPr>
            <p:cNvPr id="120" name="Pentagon 119"/>
            <p:cNvSpPr/>
            <p:nvPr/>
          </p:nvSpPr>
          <p:spPr bwMode="auto">
            <a:xfrm rot="10800000">
              <a:off x="1174726" y="5019887"/>
              <a:ext cx="3595115" cy="845465"/>
            </a:xfrm>
            <a:prstGeom prst="homePlate">
              <a:avLst>
                <a:gd name="adj" fmla="val 0"/>
              </a:avLst>
            </a:prstGeom>
            <a:gr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121" name="Text Box 4"/>
            <p:cNvSpPr txBox="1">
              <a:spLocks noChangeArrowheads="1"/>
            </p:cNvSpPr>
            <p:nvPr/>
          </p:nvSpPr>
          <p:spPr bwMode="auto">
            <a:xfrm>
              <a:off x="1174727" y="5081897"/>
              <a:ext cx="3595114" cy="738642"/>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09" rIns="91418" bIns="45709">
              <a:spAutoFit/>
            </a:bodyPr>
            <a:lstStyle>
              <a:lvl1pPr defTabSz="995363" eaLnBrk="0" hangingPunct="0">
                <a:defRPr sz="2100">
                  <a:solidFill>
                    <a:schemeClr val="tx1"/>
                  </a:solidFill>
                  <a:latin typeface="Arial" charset="0"/>
                </a:defRPr>
              </a:lvl1pPr>
              <a:lvl2pPr marL="742950" indent="-285750" defTabSz="995363" eaLnBrk="0" hangingPunct="0">
                <a:defRPr sz="2100">
                  <a:solidFill>
                    <a:schemeClr val="tx1"/>
                  </a:solidFill>
                  <a:latin typeface="Arial" charset="0"/>
                </a:defRPr>
              </a:lvl2pPr>
              <a:lvl3pPr marL="1143000" indent="-228600" defTabSz="995363" eaLnBrk="0" hangingPunct="0">
                <a:defRPr sz="2100">
                  <a:solidFill>
                    <a:schemeClr val="tx1"/>
                  </a:solidFill>
                  <a:latin typeface="Arial" charset="0"/>
                </a:defRPr>
              </a:lvl3pPr>
              <a:lvl4pPr marL="1600200" indent="-228600" defTabSz="995363" eaLnBrk="0" hangingPunct="0">
                <a:defRPr sz="2100">
                  <a:solidFill>
                    <a:schemeClr val="tx1"/>
                  </a:solidFill>
                  <a:latin typeface="Arial" charset="0"/>
                </a:defRPr>
              </a:lvl4pPr>
              <a:lvl5pPr marL="2057400" indent="-228600" defTabSz="995363" eaLnBrk="0" hangingPunct="0">
                <a:defRPr sz="2100">
                  <a:solidFill>
                    <a:schemeClr val="tx1"/>
                  </a:solidFill>
                  <a:latin typeface="Arial" charset="0"/>
                </a:defRPr>
              </a:lvl5pPr>
              <a:lvl6pPr marL="2514600" indent="-228600" defTabSz="995363" eaLnBrk="0" fontAlgn="base" hangingPunct="0">
                <a:spcBef>
                  <a:spcPct val="0"/>
                </a:spcBef>
                <a:spcAft>
                  <a:spcPct val="0"/>
                </a:spcAft>
                <a:defRPr sz="2100">
                  <a:solidFill>
                    <a:schemeClr val="tx1"/>
                  </a:solidFill>
                  <a:latin typeface="Arial" charset="0"/>
                </a:defRPr>
              </a:lvl6pPr>
              <a:lvl7pPr marL="2971800" indent="-228600" defTabSz="995363" eaLnBrk="0" fontAlgn="base" hangingPunct="0">
                <a:spcBef>
                  <a:spcPct val="0"/>
                </a:spcBef>
                <a:spcAft>
                  <a:spcPct val="0"/>
                </a:spcAft>
                <a:defRPr sz="2100">
                  <a:solidFill>
                    <a:schemeClr val="tx1"/>
                  </a:solidFill>
                  <a:latin typeface="Arial" charset="0"/>
                </a:defRPr>
              </a:lvl7pPr>
              <a:lvl8pPr marL="3429000" indent="-228600" defTabSz="995363" eaLnBrk="0" fontAlgn="base" hangingPunct="0">
                <a:spcBef>
                  <a:spcPct val="0"/>
                </a:spcBef>
                <a:spcAft>
                  <a:spcPct val="0"/>
                </a:spcAft>
                <a:defRPr sz="2100">
                  <a:solidFill>
                    <a:schemeClr val="tx1"/>
                  </a:solidFill>
                  <a:latin typeface="Arial" charset="0"/>
                </a:defRPr>
              </a:lvl8pPr>
              <a:lvl9pPr marL="3886200" indent="-228600" defTabSz="995363" eaLnBrk="0" fontAlgn="base" hangingPunct="0">
                <a:spcBef>
                  <a:spcPct val="0"/>
                </a:spcBef>
                <a:spcAft>
                  <a:spcPct val="0"/>
                </a:spcAft>
                <a:defRPr sz="2100">
                  <a:solidFill>
                    <a:schemeClr val="tx1"/>
                  </a:solidFill>
                  <a:latin typeface="Arial" charset="0"/>
                </a:defRPr>
              </a:lvl9pPr>
            </a:lstStyle>
            <a:p>
              <a:pPr eaLnBrk="1" hangingPunct="1"/>
              <a:r>
                <a:rPr lang="en-US" sz="1400" b="1" dirty="0">
                  <a:solidFill>
                    <a:schemeClr val="accent6">
                      <a:lumMod val="50000"/>
                    </a:schemeClr>
                  </a:solidFill>
                </a:rPr>
                <a:t>Glycol Monitoring</a:t>
              </a:r>
            </a:p>
            <a:p>
              <a:pPr eaLnBrk="1" hangingPunct="1"/>
              <a:r>
                <a:rPr lang="en-US" sz="1400" dirty="0">
                  <a:solidFill>
                    <a:schemeClr val="accent6">
                      <a:lumMod val="50000"/>
                    </a:schemeClr>
                  </a:solidFill>
                </a:rPr>
                <a:t>Provides actual glycol % for safe operation and optimized heat exchange</a:t>
              </a:r>
            </a:p>
          </p:txBody>
        </p:sp>
      </p:grpSp>
      <p:pic>
        <p:nvPicPr>
          <p:cNvPr id="139" name="Image 66" descr="shadow-v2.png"/>
          <p:cNvPicPr>
            <a:picLocks/>
          </p:cNvPicPr>
          <p:nvPr/>
        </p:nvPicPr>
        <p:blipFill>
          <a:blip r:embed="rId10">
            <a:extLst>
              <a:ext uri="{28A0092B-C50C-407E-A947-70E740481C1C}">
                <a14:useLocalDpi xmlns:a14="http://schemas.microsoft.com/office/drawing/2010/main"/>
              </a:ext>
            </a:extLst>
          </a:blip>
          <a:srcRect/>
          <a:stretch>
            <a:fillRect/>
          </a:stretch>
        </p:blipFill>
        <p:spPr bwMode="auto">
          <a:xfrm rot="5400000" flipV="1">
            <a:off x="3430649" y="4169868"/>
            <a:ext cx="4506400" cy="73556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rotWithShape="1">
          <a:blip r:embed="rId11">
            <a:extLst>
              <a:ext uri="{28A0092B-C50C-407E-A947-70E740481C1C}">
                <a14:useLocalDpi xmlns:a14="http://schemas.microsoft.com/office/drawing/2010/main" val="0"/>
              </a:ext>
            </a:extLst>
          </a:blip>
          <a:srcRect l="9343" t="5145" r="8839" b="4922"/>
          <a:stretch/>
        </p:blipFill>
        <p:spPr>
          <a:xfrm>
            <a:off x="9778326" y="6367217"/>
            <a:ext cx="541219" cy="895350"/>
          </a:xfrm>
          <a:prstGeom prst="rect">
            <a:avLst/>
          </a:prstGeom>
        </p:spPr>
      </p:pic>
    </p:spTree>
    <p:extLst>
      <p:ext uri="{BB962C8B-B14F-4D97-AF65-F5344CB8AC3E}">
        <p14:creationId xmlns:p14="http://schemas.microsoft.com/office/powerpoint/2010/main" val="1908170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4"/>
                                        </p:tgtEl>
                                        <p:attrNameLst>
                                          <p:attrName>style.visibility</p:attrName>
                                        </p:attrNameLst>
                                      </p:cBhvr>
                                      <p:to>
                                        <p:strVal val="visible"/>
                                      </p:to>
                                    </p:set>
                                  </p:childTnLst>
                                </p:cTn>
                              </p:par>
                            </p:childTnLst>
                          </p:cTn>
                        </p:par>
                        <p:par>
                          <p:cTn id="9" fill="hold">
                            <p:stCondLst>
                              <p:cond delay="0"/>
                            </p:stCondLst>
                            <p:childTnLst>
                              <p:par>
                                <p:cTn id="10" presetID="26" presetClass="emph" presetSubtype="0" repeatCount="2000" fill="hold" grpId="1" nodeType="afterEffect">
                                  <p:stCondLst>
                                    <p:cond delay="0"/>
                                  </p:stCondLst>
                                  <p:childTnLst>
                                    <p:animEffect transition="out" filter="fade">
                                      <p:cBhvr>
                                        <p:cTn id="11" dur="500" tmFilter="0, 0; .2, .5; .8, .5; 1, 0"/>
                                        <p:tgtEl>
                                          <p:spTgt spid="94"/>
                                        </p:tgtEl>
                                      </p:cBhvr>
                                    </p:animEffect>
                                    <p:animScale>
                                      <p:cBhvr>
                                        <p:cTn id="12" dur="250" autoRev="1" fill="hold"/>
                                        <p:tgtEl>
                                          <p:spTgt spid="94"/>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7"/>
                                        </p:tgtEl>
                                        <p:attrNameLst>
                                          <p:attrName>style.visibility</p:attrName>
                                        </p:attrNameLst>
                                      </p:cBhvr>
                                      <p:to>
                                        <p:strVal val="visible"/>
                                      </p:to>
                                    </p:set>
                                  </p:childTnLst>
                                </p:cTn>
                              </p:par>
                            </p:childTnLst>
                          </p:cTn>
                        </p:par>
                        <p:par>
                          <p:cTn id="19" fill="hold">
                            <p:stCondLst>
                              <p:cond delay="0"/>
                            </p:stCondLst>
                            <p:childTnLst>
                              <p:par>
                                <p:cTn id="20" presetID="26" presetClass="emph" presetSubtype="0" repeatCount="2000" fill="hold" grpId="1" nodeType="afterEffect">
                                  <p:stCondLst>
                                    <p:cond delay="0"/>
                                  </p:stCondLst>
                                  <p:childTnLst>
                                    <p:animEffect transition="out" filter="fade">
                                      <p:cBhvr>
                                        <p:cTn id="21" dur="500" tmFilter="0, 0; .2, .5; .8, .5; 1, 0"/>
                                        <p:tgtEl>
                                          <p:spTgt spid="97"/>
                                        </p:tgtEl>
                                      </p:cBhvr>
                                    </p:animEffect>
                                    <p:animScale>
                                      <p:cBhvr>
                                        <p:cTn id="22" dur="250" autoRev="1" fill="hold"/>
                                        <p:tgtEl>
                                          <p:spTgt spid="97"/>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6"/>
                                        </p:tgtEl>
                                        <p:attrNameLst>
                                          <p:attrName>style.visibility</p:attrName>
                                        </p:attrNameLst>
                                      </p:cBhvr>
                                      <p:to>
                                        <p:strVal val="visible"/>
                                      </p:to>
                                    </p:set>
                                  </p:childTnLst>
                                </p:cTn>
                              </p:par>
                            </p:childTnLst>
                          </p:cTn>
                        </p:par>
                        <p:par>
                          <p:cTn id="29" fill="hold">
                            <p:stCondLst>
                              <p:cond delay="0"/>
                            </p:stCondLst>
                            <p:childTnLst>
                              <p:par>
                                <p:cTn id="30" presetID="26" presetClass="emph" presetSubtype="0" repeatCount="2000" fill="hold" grpId="1" nodeType="afterEffect">
                                  <p:stCondLst>
                                    <p:cond delay="0"/>
                                  </p:stCondLst>
                                  <p:childTnLst>
                                    <p:animEffect transition="out" filter="fade">
                                      <p:cBhvr>
                                        <p:cTn id="31" dur="500" tmFilter="0, 0; .2, .5; .8, .5; 1, 0"/>
                                        <p:tgtEl>
                                          <p:spTgt spid="96"/>
                                        </p:tgtEl>
                                      </p:cBhvr>
                                    </p:animEffect>
                                    <p:animScale>
                                      <p:cBhvr>
                                        <p:cTn id="32" dur="250" autoRev="1" fill="hold"/>
                                        <p:tgtEl>
                                          <p:spTgt spid="96"/>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5"/>
                                        </p:tgtEl>
                                        <p:attrNameLst>
                                          <p:attrName>style.visibility</p:attrName>
                                        </p:attrNameLst>
                                      </p:cBhvr>
                                      <p:to>
                                        <p:strVal val="visible"/>
                                      </p:to>
                                    </p:set>
                                  </p:childTnLst>
                                </p:cTn>
                              </p:par>
                            </p:childTnLst>
                          </p:cTn>
                        </p:par>
                        <p:par>
                          <p:cTn id="39" fill="hold">
                            <p:stCondLst>
                              <p:cond delay="0"/>
                            </p:stCondLst>
                            <p:childTnLst>
                              <p:par>
                                <p:cTn id="40" presetID="26" presetClass="emph" presetSubtype="0" repeatCount="2000" fill="hold" grpId="1" nodeType="afterEffect">
                                  <p:stCondLst>
                                    <p:cond delay="0"/>
                                  </p:stCondLst>
                                  <p:childTnLst>
                                    <p:animEffect transition="out" filter="fade">
                                      <p:cBhvr>
                                        <p:cTn id="41" dur="500" tmFilter="0, 0; .2, .5; .8, .5; 1, 0"/>
                                        <p:tgtEl>
                                          <p:spTgt spid="95"/>
                                        </p:tgtEl>
                                      </p:cBhvr>
                                    </p:animEffect>
                                    <p:animScale>
                                      <p:cBhvr>
                                        <p:cTn id="42" dur="250" autoRev="1" fill="hold"/>
                                        <p:tgtEl>
                                          <p:spTgt spid="9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4" grpId="1" animBg="1"/>
      <p:bldP spid="95" grpId="0" animBg="1"/>
      <p:bldP spid="95" grpId="1" animBg="1"/>
      <p:bldP spid="96" grpId="0" animBg="1"/>
      <p:bldP spid="96" grpId="1" animBg="1"/>
      <p:bldP spid="97" grpId="0" animBg="1"/>
      <p:bldP spid="9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691813" cy="7559675"/>
          </a:xfrm>
          <a:prstGeom prst="rect">
            <a:avLst/>
          </a:prstGeom>
        </p:spPr>
      </p:pic>
      <p:sp>
        <p:nvSpPr>
          <p:cNvPr id="60" name="Slide Number Placeholder 3"/>
          <p:cNvSpPr>
            <a:spLocks noGrp="1"/>
          </p:cNvSpPr>
          <p:nvPr>
            <p:ph type="sldNum" sz="quarter" idx="12"/>
          </p:nvPr>
        </p:nvSpPr>
        <p:spPr>
          <a:xfrm>
            <a:off x="8370242" y="7344642"/>
            <a:ext cx="2227262" cy="251619"/>
          </a:xfrm>
        </p:spPr>
        <p:txBody>
          <a:bodyPr/>
          <a:lstStyle/>
          <a:p>
            <a:r>
              <a:rPr lang="de-CH" altLang="de-DE" dirty="0" smtClean="0"/>
              <a:t>15</a:t>
            </a:r>
            <a:endParaRPr lang="de-CH" altLang="de-DE" dirty="0"/>
          </a:p>
        </p:txBody>
      </p:sp>
      <p:sp>
        <p:nvSpPr>
          <p:cNvPr id="20" name="Inhaltsplatzhalter 2"/>
          <p:cNvSpPr txBox="1">
            <a:spLocks/>
          </p:cNvSpPr>
          <p:nvPr/>
        </p:nvSpPr>
        <p:spPr bwMode="auto">
          <a:xfrm>
            <a:off x="2148123" y="5147989"/>
            <a:ext cx="2407137"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t" anchorCtr="0" compatLnSpc="1">
            <a:prstTxWarp prst="textNoShape">
              <a:avLst/>
            </a:prstTxWarp>
          </a:bodyPr>
          <a:lstStyle>
            <a:lvl1pPr marL="373063" indent="-373063" algn="l" defTabSz="995363" rtl="0" eaLnBrk="1" fontAlgn="base" hangingPunct="1">
              <a:spcBef>
                <a:spcPct val="20000"/>
              </a:spcBef>
              <a:spcAft>
                <a:spcPct val="0"/>
              </a:spcAft>
              <a:buClr>
                <a:srgbClr val="FF6600"/>
              </a:buClr>
              <a:buChar char="•"/>
              <a:defRPr sz="2000" b="1">
                <a:solidFill>
                  <a:schemeClr val="tx1"/>
                </a:solidFill>
                <a:latin typeface="+mn-lt"/>
                <a:ea typeface="+mn-ea"/>
                <a:cs typeface="+mn-cs"/>
              </a:defRPr>
            </a:lvl1pPr>
            <a:lvl2pPr marL="809625" indent="-311150" algn="l" defTabSz="995363" rtl="0" eaLnBrk="1" fontAlgn="base" hangingPunct="1">
              <a:spcBef>
                <a:spcPct val="20000"/>
              </a:spcBef>
              <a:spcAft>
                <a:spcPct val="0"/>
              </a:spcAft>
              <a:buClr>
                <a:srgbClr val="FF6600"/>
              </a:buClr>
              <a:buChar char="•"/>
              <a:defRPr sz="2000">
                <a:solidFill>
                  <a:srgbClr val="787878"/>
                </a:solidFill>
                <a:latin typeface="+mn-lt"/>
              </a:defRPr>
            </a:lvl2pPr>
            <a:lvl3pPr marL="1244600" indent="-249238" algn="l" defTabSz="995363" rtl="0" eaLnBrk="1" fontAlgn="base" hangingPunct="1">
              <a:spcBef>
                <a:spcPct val="20000"/>
              </a:spcBef>
              <a:spcAft>
                <a:spcPct val="0"/>
              </a:spcAft>
              <a:buClr>
                <a:srgbClr val="FF6600"/>
              </a:buClr>
              <a:buChar char="•"/>
              <a:defRPr sz="2000">
                <a:solidFill>
                  <a:srgbClr val="787878"/>
                </a:solidFill>
                <a:latin typeface="+mn-lt"/>
              </a:defRPr>
            </a:lvl3pPr>
            <a:lvl4pPr marL="1741488" indent="-247650" algn="l" defTabSz="995363" rtl="0" eaLnBrk="1" fontAlgn="base" hangingPunct="1">
              <a:spcBef>
                <a:spcPct val="20000"/>
              </a:spcBef>
              <a:spcAft>
                <a:spcPct val="0"/>
              </a:spcAft>
              <a:buClr>
                <a:srgbClr val="FF6600"/>
              </a:buClr>
              <a:buChar char="•"/>
              <a:defRPr sz="2000">
                <a:solidFill>
                  <a:srgbClr val="787878"/>
                </a:solidFill>
                <a:latin typeface="+mn-lt"/>
              </a:defRPr>
            </a:lvl4pPr>
            <a:lvl5pPr marL="2239963" indent="-249238" algn="l" defTabSz="995363" rtl="0" eaLnBrk="1" fontAlgn="base" hangingPunct="1">
              <a:spcBef>
                <a:spcPct val="20000"/>
              </a:spcBef>
              <a:spcAft>
                <a:spcPct val="0"/>
              </a:spcAft>
              <a:buClr>
                <a:srgbClr val="FF6600"/>
              </a:buClr>
              <a:buChar char="•"/>
              <a:defRPr sz="2000" b="1">
                <a:solidFill>
                  <a:schemeClr val="tx1"/>
                </a:solidFill>
                <a:latin typeface="+mn-lt"/>
              </a:defRPr>
            </a:lvl5pPr>
            <a:lvl6pPr marL="2697163" indent="-249238" algn="l" defTabSz="995363" rtl="0" eaLnBrk="1" fontAlgn="base" hangingPunct="1">
              <a:spcBef>
                <a:spcPct val="20000"/>
              </a:spcBef>
              <a:spcAft>
                <a:spcPct val="0"/>
              </a:spcAft>
              <a:buClr>
                <a:srgbClr val="FF6600"/>
              </a:buClr>
              <a:buChar char="•"/>
              <a:defRPr sz="2000" b="1">
                <a:solidFill>
                  <a:schemeClr val="tx1"/>
                </a:solidFill>
                <a:latin typeface="+mn-lt"/>
              </a:defRPr>
            </a:lvl6pPr>
            <a:lvl7pPr marL="3154363" indent="-249238" algn="l" defTabSz="995363" rtl="0" eaLnBrk="1" fontAlgn="base" hangingPunct="1">
              <a:spcBef>
                <a:spcPct val="20000"/>
              </a:spcBef>
              <a:spcAft>
                <a:spcPct val="0"/>
              </a:spcAft>
              <a:buClr>
                <a:srgbClr val="FF6600"/>
              </a:buClr>
              <a:buChar char="•"/>
              <a:defRPr sz="2000" b="1">
                <a:solidFill>
                  <a:schemeClr val="tx1"/>
                </a:solidFill>
                <a:latin typeface="+mn-lt"/>
              </a:defRPr>
            </a:lvl7pPr>
            <a:lvl8pPr marL="3611563" indent="-249238" algn="l" defTabSz="995363" rtl="0" eaLnBrk="1" fontAlgn="base" hangingPunct="1">
              <a:spcBef>
                <a:spcPct val="20000"/>
              </a:spcBef>
              <a:spcAft>
                <a:spcPct val="0"/>
              </a:spcAft>
              <a:buClr>
                <a:srgbClr val="FF6600"/>
              </a:buClr>
              <a:buChar char="•"/>
              <a:defRPr sz="2000" b="1">
                <a:solidFill>
                  <a:schemeClr val="tx1"/>
                </a:solidFill>
                <a:latin typeface="+mn-lt"/>
              </a:defRPr>
            </a:lvl8pPr>
            <a:lvl9pPr marL="4068763" indent="-249238" algn="l" defTabSz="995363" rtl="0" eaLnBrk="1" fontAlgn="base" hangingPunct="1">
              <a:spcBef>
                <a:spcPct val="20000"/>
              </a:spcBef>
              <a:spcAft>
                <a:spcPct val="0"/>
              </a:spcAft>
              <a:buClr>
                <a:srgbClr val="FF6600"/>
              </a:buClr>
              <a:buChar char="•"/>
              <a:defRPr sz="2000" b="1">
                <a:solidFill>
                  <a:schemeClr val="tx1"/>
                </a:solidFill>
                <a:latin typeface="+mn-lt"/>
              </a:defRPr>
            </a:lvl9pPr>
          </a:lstStyle>
          <a:p>
            <a:pPr marL="0" indent="0" algn="ctr">
              <a:buNone/>
            </a:pPr>
            <a:r>
              <a:rPr lang="en-US" sz="1600" kern="0" dirty="0">
                <a:solidFill>
                  <a:schemeClr val="bg1"/>
                </a:solidFill>
              </a:rPr>
              <a:t>Glycol </a:t>
            </a:r>
            <a:r>
              <a:rPr lang="en-US" sz="1600" kern="0" dirty="0" smtClean="0">
                <a:solidFill>
                  <a:schemeClr val="bg1"/>
                </a:solidFill>
              </a:rPr>
              <a:t>Monitoring</a:t>
            </a:r>
            <a:endParaRPr lang="en-US" sz="1200" b="0" dirty="0">
              <a:solidFill>
                <a:schemeClr val="bg1"/>
              </a:solidFill>
              <a:latin typeface="Arial" charset="0"/>
            </a:endParaRP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67544"/>
          <a:stretch/>
        </p:blipFill>
        <p:spPr>
          <a:xfrm>
            <a:off x="2044633" y="3648594"/>
            <a:ext cx="2614116" cy="1443059"/>
          </a:xfrm>
          <a:prstGeom prst="rect">
            <a:avLst/>
          </a:prstGeom>
        </p:spPr>
      </p:pic>
      <p:grpSp>
        <p:nvGrpSpPr>
          <p:cNvPr id="12" name="Group 11"/>
          <p:cNvGrpSpPr/>
          <p:nvPr/>
        </p:nvGrpSpPr>
        <p:grpSpPr>
          <a:xfrm>
            <a:off x="8558975" y="0"/>
            <a:ext cx="1408494" cy="1043533"/>
            <a:chOff x="8874298" y="0"/>
            <a:chExt cx="1408494" cy="1043533"/>
          </a:xfrm>
        </p:grpSpPr>
        <p:sp>
          <p:nvSpPr>
            <p:cNvPr id="15" name="Rectangle 14"/>
            <p:cNvSpPr/>
            <p:nvPr/>
          </p:nvSpPr>
          <p:spPr bwMode="auto">
            <a:xfrm>
              <a:off x="8874298" y="0"/>
              <a:ext cx="1408494" cy="82750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16" name="Pentagon 15"/>
            <p:cNvSpPr/>
            <p:nvPr/>
          </p:nvSpPr>
          <p:spPr bwMode="auto">
            <a:xfrm rot="5400000">
              <a:off x="9056779" y="-182480"/>
              <a:ext cx="1043532" cy="1408494"/>
            </a:xfrm>
            <a:prstGeom prst="homePlate">
              <a:avLst>
                <a:gd name="adj" fmla="val 19578"/>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5050" y="251445"/>
              <a:ext cx="1006990" cy="394090"/>
            </a:xfrm>
            <a:prstGeom prst="rect">
              <a:avLst/>
            </a:prstGeom>
          </p:spPr>
        </p:pic>
      </p:grpSp>
    </p:spTree>
    <p:extLst>
      <p:ext uri="{BB962C8B-B14F-4D97-AF65-F5344CB8AC3E}">
        <p14:creationId xmlns:p14="http://schemas.microsoft.com/office/powerpoint/2010/main" val="283471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rotWithShape="1">
          <a:blip r:embed="rId3">
            <a:extLst>
              <a:ext uri="{28A0092B-C50C-407E-A947-70E740481C1C}">
                <a14:useLocalDpi xmlns:a14="http://schemas.microsoft.com/office/drawing/2010/main" val="0"/>
              </a:ext>
            </a:extLst>
          </a:blip>
          <a:srcRect l="13722"/>
          <a:stretch/>
        </p:blipFill>
        <p:spPr>
          <a:xfrm flipH="1">
            <a:off x="2801" y="-1"/>
            <a:ext cx="10689012" cy="7559675"/>
          </a:xfrm>
          <a:prstGeom prst="rect">
            <a:avLst/>
          </a:prstGeom>
        </p:spPr>
      </p:pic>
      <p:pic>
        <p:nvPicPr>
          <p:cNvPr id="53" name="Image 66" descr="shadow-v2.png"/>
          <p:cNvPicPr>
            <a:picLocks/>
          </p:cNvPicPr>
          <p:nvPr/>
        </p:nvPicPr>
        <p:blipFill>
          <a:blip r:embed="rId4">
            <a:extLst>
              <a:ext uri="{28A0092B-C50C-407E-A947-70E740481C1C}">
                <a14:useLocalDpi xmlns:a14="http://schemas.microsoft.com/office/drawing/2010/main"/>
              </a:ext>
            </a:extLst>
          </a:blip>
          <a:srcRect/>
          <a:stretch>
            <a:fillRect/>
          </a:stretch>
        </p:blipFill>
        <p:spPr bwMode="auto">
          <a:xfrm rot="10800000" flipV="1">
            <a:off x="3545707" y="4067869"/>
            <a:ext cx="4032448" cy="242678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fld id="{EFBA33BC-AD93-4A16-8E28-BF41964069E8}" type="slidenum">
              <a:rPr lang="de-CH" altLang="de-DE" smtClean="0">
                <a:solidFill>
                  <a:srgbClr val="FFFFFF"/>
                </a:solidFill>
              </a:rPr>
              <a:pPr/>
              <a:t>15</a:t>
            </a:fld>
            <a:endParaRPr lang="de-CH" altLang="de-DE" dirty="0">
              <a:solidFill>
                <a:srgbClr val="FFFFFF"/>
              </a:solidFill>
            </a:endParaRPr>
          </a:p>
        </p:txBody>
      </p:sp>
      <p:grpSp>
        <p:nvGrpSpPr>
          <p:cNvPr id="14" name="Group 13"/>
          <p:cNvGrpSpPr/>
          <p:nvPr/>
        </p:nvGrpSpPr>
        <p:grpSpPr>
          <a:xfrm>
            <a:off x="8558975" y="0"/>
            <a:ext cx="1408494" cy="1043533"/>
            <a:chOff x="8874298" y="0"/>
            <a:chExt cx="1408494" cy="1043533"/>
          </a:xfrm>
        </p:grpSpPr>
        <p:sp>
          <p:nvSpPr>
            <p:cNvPr id="15" name="Rectangle 14"/>
            <p:cNvSpPr/>
            <p:nvPr/>
          </p:nvSpPr>
          <p:spPr bwMode="auto">
            <a:xfrm>
              <a:off x="8874298" y="0"/>
              <a:ext cx="1408494" cy="82750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da-DK" smtClean="0">
                <a:solidFill>
                  <a:srgbClr val="000000"/>
                </a:solidFill>
              </a:endParaRPr>
            </a:p>
          </p:txBody>
        </p:sp>
        <p:sp>
          <p:nvSpPr>
            <p:cNvPr id="19" name="Pentagon 18"/>
            <p:cNvSpPr/>
            <p:nvPr/>
          </p:nvSpPr>
          <p:spPr bwMode="auto">
            <a:xfrm rot="5400000">
              <a:off x="9056779" y="-182480"/>
              <a:ext cx="1043532" cy="1408494"/>
            </a:xfrm>
            <a:prstGeom prst="homePlate">
              <a:avLst>
                <a:gd name="adj" fmla="val 19578"/>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pic>
          <p:nvPicPr>
            <p:cNvPr id="20" name="Picture 19">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75050" y="251445"/>
              <a:ext cx="1006990" cy="394090"/>
            </a:xfrm>
            <a:prstGeom prst="rect">
              <a:avLst/>
            </a:prstGeom>
          </p:spPr>
        </p:pic>
      </p:grpSp>
      <p:pic>
        <p:nvPicPr>
          <p:cNvPr id="29" name="Picture 28"/>
          <p:cNvPicPr>
            <a:picLocks noChangeAspect="1"/>
          </p:cNvPicPr>
          <p:nvPr/>
        </p:nvPicPr>
        <p:blipFill rotWithShape="1">
          <a:blip r:embed="rId7">
            <a:extLst>
              <a:ext uri="{28A0092B-C50C-407E-A947-70E740481C1C}">
                <a14:useLocalDpi xmlns:a14="http://schemas.microsoft.com/office/drawing/2010/main" val="0"/>
              </a:ext>
            </a:extLst>
          </a:blip>
          <a:srcRect l="21958" t="70025" r="12248"/>
          <a:stretch/>
        </p:blipFill>
        <p:spPr>
          <a:xfrm rot="565950">
            <a:off x="-14167" y="2208857"/>
            <a:ext cx="5250513" cy="3272322"/>
          </a:xfrm>
          <a:prstGeom prst="rect">
            <a:avLst/>
          </a:prstGeom>
        </p:spPr>
      </p:pic>
      <p:pic>
        <p:nvPicPr>
          <p:cNvPr id="22" name="Picture 21"/>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538" b="89964" l="9994" r="84949"/>
                    </a14:imgEffect>
                  </a14:imgLayer>
                </a14:imgProps>
              </a:ext>
              <a:ext uri="{28A0092B-C50C-407E-A947-70E740481C1C}">
                <a14:useLocalDpi xmlns:a14="http://schemas.microsoft.com/office/drawing/2010/main" val="0"/>
              </a:ext>
            </a:extLst>
          </a:blip>
          <a:srcRect l="63812" r="12737" b="12225"/>
          <a:stretch/>
        </p:blipFill>
        <p:spPr>
          <a:xfrm>
            <a:off x="0" y="1393864"/>
            <a:ext cx="2013154" cy="5638850"/>
          </a:xfrm>
          <a:prstGeom prst="rect">
            <a:avLst/>
          </a:prstGeom>
        </p:spPr>
      </p:pic>
      <p:pic>
        <p:nvPicPr>
          <p:cNvPr id="4" name="Picture 3"/>
          <p:cNvPicPr>
            <a:picLocks noChangeAspect="1"/>
          </p:cNvPicPr>
          <p:nvPr/>
        </p:nvPicPr>
        <p:blipFill rotWithShape="1">
          <a:blip r:embed="rId10" cstate="print">
            <a:extLst>
              <a:ext uri="{28A0092B-C50C-407E-A947-70E740481C1C}">
                <a14:useLocalDpi xmlns:a14="http://schemas.microsoft.com/office/drawing/2010/main" val="0"/>
              </a:ext>
            </a:extLst>
          </a:blip>
          <a:srcRect l="6223" r="64143"/>
          <a:stretch/>
        </p:blipFill>
        <p:spPr>
          <a:xfrm>
            <a:off x="3545706" y="3131765"/>
            <a:ext cx="3559507" cy="2152068"/>
          </a:xfrm>
          <a:prstGeom prst="rect">
            <a:avLst/>
          </a:prstGeom>
        </p:spPr>
      </p:pic>
      <p:sp>
        <p:nvSpPr>
          <p:cNvPr id="2" name="Title 1"/>
          <p:cNvSpPr>
            <a:spLocks noGrp="1"/>
          </p:cNvSpPr>
          <p:nvPr>
            <p:ph type="title"/>
          </p:nvPr>
        </p:nvSpPr>
        <p:spPr>
          <a:xfrm>
            <a:off x="764282" y="375890"/>
            <a:ext cx="6741864" cy="955675"/>
          </a:xfrm>
        </p:spPr>
        <p:txBody>
          <a:bodyPr/>
          <a:lstStyle/>
          <a:p>
            <a:r>
              <a:rPr lang="en-US" dirty="0" smtClean="0">
                <a:solidFill>
                  <a:schemeClr val="accent6">
                    <a:lumMod val="50000"/>
                  </a:schemeClr>
                </a:solidFill>
              </a:rPr>
              <a:t>Glycol Monitoring </a:t>
            </a:r>
            <a:br>
              <a:rPr lang="en-US" dirty="0" smtClean="0">
                <a:solidFill>
                  <a:schemeClr val="accent6">
                    <a:lumMod val="50000"/>
                  </a:schemeClr>
                </a:solidFill>
              </a:rPr>
            </a:br>
            <a:r>
              <a:rPr lang="en-US" dirty="0" smtClean="0">
                <a:solidFill>
                  <a:schemeClr val="accent2"/>
                </a:solidFill>
              </a:rPr>
              <a:t>Ensures concentrations meets design needs</a:t>
            </a:r>
            <a:endParaRPr lang="en-US" dirty="0">
              <a:solidFill>
                <a:schemeClr val="accent2"/>
              </a:solidFill>
            </a:endParaRPr>
          </a:p>
        </p:txBody>
      </p:sp>
      <p:sp>
        <p:nvSpPr>
          <p:cNvPr id="35" name="Rectangle 34"/>
          <p:cNvSpPr/>
          <p:nvPr/>
        </p:nvSpPr>
        <p:spPr>
          <a:xfrm rot="16200000">
            <a:off x="3632607" y="3748366"/>
            <a:ext cx="397631" cy="9374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56" name="Rectangle 55"/>
          <p:cNvSpPr/>
          <p:nvPr/>
        </p:nvSpPr>
        <p:spPr>
          <a:xfrm rot="16200000">
            <a:off x="3772077" y="3749040"/>
            <a:ext cx="397631" cy="9374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57" name="Rectangle 56"/>
          <p:cNvSpPr/>
          <p:nvPr/>
        </p:nvSpPr>
        <p:spPr>
          <a:xfrm rot="16200000">
            <a:off x="3950773" y="3747693"/>
            <a:ext cx="397631" cy="9374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58" name="Rectangle 57"/>
          <p:cNvSpPr/>
          <p:nvPr/>
        </p:nvSpPr>
        <p:spPr>
          <a:xfrm rot="16200000">
            <a:off x="4090243" y="3748367"/>
            <a:ext cx="397631" cy="9374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59" name="Rectangle 58"/>
          <p:cNvSpPr/>
          <p:nvPr/>
        </p:nvSpPr>
        <p:spPr>
          <a:xfrm rot="16200000">
            <a:off x="4266190" y="3747692"/>
            <a:ext cx="397631" cy="9374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60" name="Rectangle 59"/>
          <p:cNvSpPr/>
          <p:nvPr/>
        </p:nvSpPr>
        <p:spPr>
          <a:xfrm rot="16200000">
            <a:off x="4405660" y="3748366"/>
            <a:ext cx="397631" cy="9374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61" name="Rectangle 60"/>
          <p:cNvSpPr/>
          <p:nvPr/>
        </p:nvSpPr>
        <p:spPr>
          <a:xfrm rot="16200000">
            <a:off x="4587098" y="3747019"/>
            <a:ext cx="397631" cy="9374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62" name="Rectangle 61"/>
          <p:cNvSpPr/>
          <p:nvPr/>
        </p:nvSpPr>
        <p:spPr>
          <a:xfrm rot="16200000">
            <a:off x="4726568" y="3747693"/>
            <a:ext cx="397631" cy="9374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63" name="Rectangle 62"/>
          <p:cNvSpPr/>
          <p:nvPr/>
        </p:nvSpPr>
        <p:spPr>
          <a:xfrm rot="16200000">
            <a:off x="4908006" y="3747545"/>
            <a:ext cx="397631" cy="9374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64" name="Rectangle 63"/>
          <p:cNvSpPr/>
          <p:nvPr/>
        </p:nvSpPr>
        <p:spPr>
          <a:xfrm rot="16200000">
            <a:off x="5047476" y="3748219"/>
            <a:ext cx="397631" cy="9374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65" name="Rectangle 64"/>
          <p:cNvSpPr/>
          <p:nvPr/>
        </p:nvSpPr>
        <p:spPr>
          <a:xfrm rot="16200000">
            <a:off x="5218814" y="3746345"/>
            <a:ext cx="397631" cy="9374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66" name="Rectangle 65"/>
          <p:cNvSpPr/>
          <p:nvPr/>
        </p:nvSpPr>
        <p:spPr>
          <a:xfrm rot="16200000">
            <a:off x="5358284" y="3747019"/>
            <a:ext cx="397631" cy="9374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67" name="Rectangle 66"/>
          <p:cNvSpPr/>
          <p:nvPr/>
        </p:nvSpPr>
        <p:spPr>
          <a:xfrm rot="16200000">
            <a:off x="5544844" y="3746345"/>
            <a:ext cx="397631" cy="9374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68" name="Rectangle 67"/>
          <p:cNvSpPr/>
          <p:nvPr/>
        </p:nvSpPr>
        <p:spPr>
          <a:xfrm rot="16200000">
            <a:off x="5684314" y="3747019"/>
            <a:ext cx="397631" cy="9374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69" name="Rectangle 68"/>
          <p:cNvSpPr/>
          <p:nvPr/>
        </p:nvSpPr>
        <p:spPr>
          <a:xfrm rot="16200000">
            <a:off x="5864802" y="3745671"/>
            <a:ext cx="397631" cy="9374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70" name="Rectangle 69"/>
          <p:cNvSpPr/>
          <p:nvPr/>
        </p:nvSpPr>
        <p:spPr>
          <a:xfrm rot="16200000">
            <a:off x="6004272" y="3746345"/>
            <a:ext cx="397631" cy="9374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71" name="Rectangle 70"/>
          <p:cNvSpPr/>
          <p:nvPr/>
        </p:nvSpPr>
        <p:spPr>
          <a:xfrm rot="16200000">
            <a:off x="6188540" y="3745671"/>
            <a:ext cx="397631" cy="9374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72" name="Rectangle 71"/>
          <p:cNvSpPr/>
          <p:nvPr/>
        </p:nvSpPr>
        <p:spPr>
          <a:xfrm rot="16200000">
            <a:off x="6328010" y="3746345"/>
            <a:ext cx="397631" cy="9374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73" name="Rectangle 72"/>
          <p:cNvSpPr/>
          <p:nvPr/>
        </p:nvSpPr>
        <p:spPr>
          <a:xfrm rot="16200000">
            <a:off x="6503455" y="3744996"/>
            <a:ext cx="397631" cy="9374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sp>
        <p:nvSpPr>
          <p:cNvPr id="75" name="Rectangle 74"/>
          <p:cNvSpPr/>
          <p:nvPr/>
        </p:nvSpPr>
        <p:spPr>
          <a:xfrm rot="16200000">
            <a:off x="6642380" y="3744995"/>
            <a:ext cx="397631" cy="9374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endParaRPr>
          </a:p>
        </p:txBody>
      </p:sp>
      <p:pic>
        <p:nvPicPr>
          <p:cNvPr id="78" name="Image 66" descr="shadow-v2.png"/>
          <p:cNvPicPr>
            <a:picLocks/>
          </p:cNvPicPr>
          <p:nvPr/>
        </p:nvPicPr>
        <p:blipFill>
          <a:blip r:embed="rId4">
            <a:extLst>
              <a:ext uri="{28A0092B-C50C-407E-A947-70E740481C1C}">
                <a14:useLocalDpi xmlns:a14="http://schemas.microsoft.com/office/drawing/2010/main"/>
              </a:ext>
            </a:extLst>
          </a:blip>
          <a:srcRect/>
          <a:stretch>
            <a:fillRect/>
          </a:stretch>
        </p:blipFill>
        <p:spPr bwMode="auto">
          <a:xfrm rot="5400000" flipV="1">
            <a:off x="5199654" y="3658478"/>
            <a:ext cx="4215450" cy="32892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7480758" y="5296935"/>
            <a:ext cx="2927449" cy="1505798"/>
            <a:chOff x="7480757" y="1371814"/>
            <a:chExt cx="2927449" cy="1505798"/>
          </a:xfrm>
        </p:grpSpPr>
        <p:sp>
          <p:nvSpPr>
            <p:cNvPr id="38" name="Rectangle 37"/>
            <p:cNvSpPr/>
            <p:nvPr/>
          </p:nvSpPr>
          <p:spPr bwMode="auto">
            <a:xfrm>
              <a:off x="7491219" y="1996116"/>
              <a:ext cx="2916987" cy="881496"/>
            </a:xfrm>
            <a:prstGeom prst="rect">
              <a:avLst/>
            </a:prstGeom>
            <a:solidFill>
              <a:schemeClr val="bg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da-DK" smtClean="0">
                <a:solidFill>
                  <a:srgbClr val="000000"/>
                </a:solidFill>
              </a:endParaRPr>
            </a:p>
          </p:txBody>
        </p:sp>
        <p:grpSp>
          <p:nvGrpSpPr>
            <p:cNvPr id="9" name="Group 8"/>
            <p:cNvGrpSpPr/>
            <p:nvPr/>
          </p:nvGrpSpPr>
          <p:grpSpPr>
            <a:xfrm>
              <a:off x="7491219" y="1371814"/>
              <a:ext cx="2916506" cy="585839"/>
              <a:chOff x="7491219" y="1357708"/>
              <a:chExt cx="2916506" cy="585839"/>
            </a:xfrm>
          </p:grpSpPr>
          <p:sp>
            <p:nvSpPr>
              <p:cNvPr id="5" name="Rectangle 4"/>
              <p:cNvSpPr/>
              <p:nvPr/>
            </p:nvSpPr>
            <p:spPr bwMode="auto">
              <a:xfrm>
                <a:off x="7491219" y="1357708"/>
                <a:ext cx="2916506" cy="585839"/>
              </a:xfrm>
              <a:prstGeom prst="rect">
                <a:avLst/>
              </a:prstGeom>
              <a:solidFill>
                <a:schemeClr val="tx1">
                  <a:lumMod val="65000"/>
                  <a:lumOff val="3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da-DK" smtClean="0">
                  <a:solidFill>
                    <a:srgbClr val="000000"/>
                  </a:solidFill>
                </a:endParaRPr>
              </a:p>
            </p:txBody>
          </p:sp>
          <p:sp>
            <p:nvSpPr>
              <p:cNvPr id="7" name="TextBox 6"/>
              <p:cNvSpPr txBox="1"/>
              <p:nvPr/>
            </p:nvSpPr>
            <p:spPr>
              <a:xfrm>
                <a:off x="7491220" y="1393798"/>
                <a:ext cx="2669690" cy="523220"/>
              </a:xfrm>
              <a:prstGeom prst="rect">
                <a:avLst/>
              </a:prstGeom>
              <a:noFill/>
            </p:spPr>
            <p:txBody>
              <a:bodyPr wrap="square" rtlCol="0">
                <a:spAutoFit/>
              </a:bodyPr>
              <a:lstStyle/>
              <a:p>
                <a:r>
                  <a:rPr lang="en-GB" sz="1400" b="1" dirty="0" smtClean="0">
                    <a:solidFill>
                      <a:srgbClr val="FFFFFF"/>
                    </a:solidFill>
                  </a:rPr>
                  <a:t>Glycol content below the design concentration:</a:t>
                </a:r>
              </a:p>
            </p:txBody>
          </p:sp>
        </p:grpSp>
        <p:sp>
          <p:nvSpPr>
            <p:cNvPr id="39" name="TextBox 38"/>
            <p:cNvSpPr txBox="1"/>
            <p:nvPr/>
          </p:nvSpPr>
          <p:spPr>
            <a:xfrm>
              <a:off x="7480757" y="2114988"/>
              <a:ext cx="2833701" cy="646331"/>
            </a:xfrm>
            <a:prstGeom prst="rect">
              <a:avLst/>
            </a:prstGeom>
            <a:noFill/>
          </p:spPr>
          <p:txBody>
            <a:bodyPr wrap="square" rtlCol="0">
              <a:spAutoFit/>
            </a:bodyPr>
            <a:lstStyle/>
            <a:p>
              <a:pPr marL="228600" indent="-228600">
                <a:buFont typeface="Wingdings" panose="05000000000000000000" pitchFamily="2" charset="2"/>
                <a:buChar char="§"/>
              </a:pPr>
              <a:r>
                <a:rPr lang="en-GB" sz="1200" dirty="0" smtClean="0">
                  <a:solidFill>
                    <a:srgbClr val="000000"/>
                  </a:solidFill>
                </a:rPr>
                <a:t>System at risk of freezing</a:t>
              </a:r>
            </a:p>
            <a:p>
              <a:pPr marL="228600" indent="-228600">
                <a:buFont typeface="Wingdings" panose="05000000000000000000" pitchFamily="2" charset="2"/>
                <a:buChar char="§"/>
              </a:pPr>
              <a:r>
                <a:rPr lang="en-GB" sz="1200" dirty="0" smtClean="0">
                  <a:solidFill>
                    <a:srgbClr val="000000"/>
                  </a:solidFill>
                </a:rPr>
                <a:t>Imposing costly repairs </a:t>
              </a:r>
            </a:p>
            <a:p>
              <a:pPr marL="228600" indent="-228600">
                <a:buFont typeface="Wingdings" panose="05000000000000000000" pitchFamily="2" charset="2"/>
                <a:buChar char="§"/>
              </a:pPr>
              <a:r>
                <a:rPr lang="en-GB" sz="1200" dirty="0" smtClean="0">
                  <a:solidFill>
                    <a:srgbClr val="000000"/>
                  </a:solidFill>
                </a:rPr>
                <a:t>Risk of damaging the building</a:t>
              </a:r>
              <a:endParaRPr lang="en-GB" sz="1200" dirty="0">
                <a:solidFill>
                  <a:srgbClr val="000000"/>
                </a:solidFill>
              </a:endParaRPr>
            </a:p>
          </p:txBody>
        </p:sp>
      </p:grpSp>
      <p:grpSp>
        <p:nvGrpSpPr>
          <p:cNvPr id="12" name="Group 11"/>
          <p:cNvGrpSpPr/>
          <p:nvPr/>
        </p:nvGrpSpPr>
        <p:grpSpPr>
          <a:xfrm>
            <a:off x="7478442" y="3551904"/>
            <a:ext cx="3073918" cy="1498492"/>
            <a:chOff x="7478441" y="3001425"/>
            <a:chExt cx="3073918" cy="1498492"/>
          </a:xfrm>
        </p:grpSpPr>
        <p:grpSp>
          <p:nvGrpSpPr>
            <p:cNvPr id="8" name="Group 7"/>
            <p:cNvGrpSpPr/>
            <p:nvPr/>
          </p:nvGrpSpPr>
          <p:grpSpPr>
            <a:xfrm>
              <a:off x="7480757" y="3001425"/>
              <a:ext cx="2926968" cy="585839"/>
              <a:chOff x="7480757" y="2980283"/>
              <a:chExt cx="2926968" cy="585839"/>
            </a:xfrm>
          </p:grpSpPr>
          <p:sp>
            <p:nvSpPr>
              <p:cNvPr id="40" name="Rectangle 39"/>
              <p:cNvSpPr/>
              <p:nvPr/>
            </p:nvSpPr>
            <p:spPr bwMode="auto">
              <a:xfrm>
                <a:off x="7491219" y="2980283"/>
                <a:ext cx="2916506" cy="585839"/>
              </a:xfrm>
              <a:prstGeom prst="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da-DK" smtClean="0">
                  <a:solidFill>
                    <a:srgbClr val="000000"/>
                  </a:solidFill>
                </a:endParaRPr>
              </a:p>
            </p:txBody>
          </p:sp>
          <p:sp>
            <p:nvSpPr>
              <p:cNvPr id="86" name="TextBox 85"/>
              <p:cNvSpPr txBox="1"/>
              <p:nvPr/>
            </p:nvSpPr>
            <p:spPr>
              <a:xfrm>
                <a:off x="7480757" y="3112020"/>
                <a:ext cx="2833701" cy="307777"/>
              </a:xfrm>
              <a:prstGeom prst="rect">
                <a:avLst/>
              </a:prstGeom>
              <a:noFill/>
            </p:spPr>
            <p:txBody>
              <a:bodyPr wrap="square" rtlCol="0">
                <a:spAutoFit/>
              </a:bodyPr>
              <a:lstStyle/>
              <a:p>
                <a:r>
                  <a:rPr lang="en-GB" sz="1400" b="1" dirty="0" smtClean="0">
                    <a:solidFill>
                      <a:srgbClr val="FFFFFF"/>
                    </a:solidFill>
                  </a:rPr>
                  <a:t>Glycol content at ideal level:</a:t>
                </a:r>
              </a:p>
            </p:txBody>
          </p:sp>
        </p:grpSp>
        <p:sp>
          <p:nvSpPr>
            <p:cNvPr id="41" name="Rectangle 40"/>
            <p:cNvSpPr/>
            <p:nvPr/>
          </p:nvSpPr>
          <p:spPr bwMode="auto">
            <a:xfrm>
              <a:off x="7478441" y="3618421"/>
              <a:ext cx="2929283" cy="881496"/>
            </a:xfrm>
            <a:prstGeom prst="rect">
              <a:avLst/>
            </a:prstGeom>
            <a:solidFill>
              <a:schemeClr val="bg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da-DK" smtClean="0">
                <a:solidFill>
                  <a:srgbClr val="000000"/>
                </a:solidFill>
              </a:endParaRPr>
            </a:p>
          </p:txBody>
        </p:sp>
        <p:sp>
          <p:nvSpPr>
            <p:cNvPr id="43" name="TextBox 42"/>
            <p:cNvSpPr txBox="1"/>
            <p:nvPr/>
          </p:nvSpPr>
          <p:spPr>
            <a:xfrm>
              <a:off x="7478443" y="3733414"/>
              <a:ext cx="3073916" cy="646331"/>
            </a:xfrm>
            <a:prstGeom prst="rect">
              <a:avLst/>
            </a:prstGeom>
            <a:noFill/>
          </p:spPr>
          <p:txBody>
            <a:bodyPr wrap="square" rtlCol="0">
              <a:spAutoFit/>
            </a:bodyPr>
            <a:lstStyle/>
            <a:p>
              <a:pPr marL="228600" indent="-228600">
                <a:buFont typeface="Wingdings" panose="05000000000000000000" pitchFamily="2" charset="2"/>
                <a:buChar char="§"/>
              </a:pPr>
              <a:r>
                <a:rPr lang="en-GB" sz="1200" dirty="0" smtClean="0">
                  <a:solidFill>
                    <a:srgbClr val="000000"/>
                  </a:solidFill>
                </a:rPr>
                <a:t>Increases overall heat transfer</a:t>
              </a:r>
            </a:p>
            <a:p>
              <a:pPr marL="228600" indent="-228600">
                <a:buFont typeface="Wingdings" panose="05000000000000000000" pitchFamily="2" charset="2"/>
                <a:buChar char="§"/>
              </a:pPr>
              <a:r>
                <a:rPr lang="en-GB" sz="1200" dirty="0" smtClean="0">
                  <a:solidFill>
                    <a:srgbClr val="000000"/>
                  </a:solidFill>
                </a:rPr>
                <a:t>Increases pumping efficiency</a:t>
              </a:r>
            </a:p>
            <a:p>
              <a:pPr marL="228600" indent="-228600">
                <a:buFont typeface="Wingdings" panose="05000000000000000000" pitchFamily="2" charset="2"/>
                <a:buChar char="§"/>
              </a:pPr>
              <a:r>
                <a:rPr lang="en-GB" sz="1200" dirty="0" smtClean="0">
                  <a:solidFill>
                    <a:srgbClr val="000000"/>
                  </a:solidFill>
                </a:rPr>
                <a:t>Reduces operating costs </a:t>
              </a:r>
              <a:endParaRPr lang="en-GB" sz="1200" dirty="0">
                <a:solidFill>
                  <a:srgbClr val="000000"/>
                </a:solidFill>
              </a:endParaRPr>
            </a:p>
          </p:txBody>
        </p:sp>
      </p:grpSp>
      <p:grpSp>
        <p:nvGrpSpPr>
          <p:cNvPr id="11" name="Group 10"/>
          <p:cNvGrpSpPr/>
          <p:nvPr/>
        </p:nvGrpSpPr>
        <p:grpSpPr>
          <a:xfrm>
            <a:off x="7478442" y="1228025"/>
            <a:ext cx="2931263" cy="2067533"/>
            <a:chOff x="7476944" y="4824223"/>
            <a:chExt cx="2931263" cy="2067533"/>
          </a:xfrm>
        </p:grpSpPr>
        <p:grpSp>
          <p:nvGrpSpPr>
            <p:cNvPr id="10" name="Group 9"/>
            <p:cNvGrpSpPr/>
            <p:nvPr/>
          </p:nvGrpSpPr>
          <p:grpSpPr>
            <a:xfrm>
              <a:off x="7476944" y="4824223"/>
              <a:ext cx="2929943" cy="2067533"/>
              <a:chOff x="7484170" y="4824223"/>
              <a:chExt cx="2929943" cy="2067533"/>
            </a:xfrm>
          </p:grpSpPr>
          <p:sp>
            <p:nvSpPr>
              <p:cNvPr id="46" name="Rectangle 45"/>
              <p:cNvSpPr/>
              <p:nvPr/>
            </p:nvSpPr>
            <p:spPr bwMode="auto">
              <a:xfrm>
                <a:off x="7484830" y="5441421"/>
                <a:ext cx="2929283" cy="1450335"/>
              </a:xfrm>
              <a:prstGeom prst="rect">
                <a:avLst/>
              </a:prstGeom>
              <a:solidFill>
                <a:schemeClr val="bg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da-DK" smtClean="0">
                  <a:solidFill>
                    <a:srgbClr val="000000"/>
                  </a:solidFill>
                </a:endParaRPr>
              </a:p>
            </p:txBody>
          </p:sp>
          <p:sp>
            <p:nvSpPr>
              <p:cNvPr id="47" name="Rectangle 46"/>
              <p:cNvSpPr/>
              <p:nvPr/>
            </p:nvSpPr>
            <p:spPr bwMode="auto">
              <a:xfrm>
                <a:off x="7484170" y="4824223"/>
                <a:ext cx="2916506" cy="585839"/>
              </a:xfrm>
              <a:prstGeom prst="rect">
                <a:avLst/>
              </a:prstGeom>
              <a:solidFill>
                <a:schemeClr val="tx1">
                  <a:lumMod val="65000"/>
                  <a:lumOff val="3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da-DK" smtClean="0">
                  <a:solidFill>
                    <a:srgbClr val="000000"/>
                  </a:solidFill>
                </a:endParaRPr>
              </a:p>
            </p:txBody>
          </p:sp>
        </p:grpSp>
        <p:sp>
          <p:nvSpPr>
            <p:cNvPr id="83" name="TextBox 82"/>
            <p:cNvSpPr txBox="1"/>
            <p:nvPr/>
          </p:nvSpPr>
          <p:spPr>
            <a:xfrm>
              <a:off x="7574506" y="4846016"/>
              <a:ext cx="2833701" cy="523220"/>
            </a:xfrm>
            <a:prstGeom prst="rect">
              <a:avLst/>
            </a:prstGeom>
            <a:noFill/>
          </p:spPr>
          <p:txBody>
            <a:bodyPr wrap="square" rtlCol="0">
              <a:spAutoFit/>
            </a:bodyPr>
            <a:lstStyle/>
            <a:p>
              <a:r>
                <a:rPr lang="en-GB" sz="1400" b="1" dirty="0" smtClean="0">
                  <a:solidFill>
                    <a:srgbClr val="FFFFFF"/>
                  </a:solidFill>
                </a:rPr>
                <a:t>Glycol content above the design concentration:</a:t>
              </a:r>
            </a:p>
          </p:txBody>
        </p:sp>
        <p:sp>
          <p:nvSpPr>
            <p:cNvPr id="49" name="TextBox 48"/>
            <p:cNvSpPr txBox="1"/>
            <p:nvPr/>
          </p:nvSpPr>
          <p:spPr>
            <a:xfrm>
              <a:off x="7532621" y="5469757"/>
              <a:ext cx="2833701" cy="1200329"/>
            </a:xfrm>
            <a:prstGeom prst="rect">
              <a:avLst/>
            </a:prstGeom>
            <a:noFill/>
          </p:spPr>
          <p:txBody>
            <a:bodyPr wrap="square" rtlCol="0">
              <a:spAutoFit/>
            </a:bodyPr>
            <a:lstStyle/>
            <a:p>
              <a:pPr marL="171450" indent="-171450">
                <a:buFont typeface="Wingdings" panose="05000000000000000000" pitchFamily="2" charset="2"/>
                <a:buChar char="§"/>
              </a:pPr>
              <a:r>
                <a:rPr lang="en-GB" sz="1200" dirty="0" smtClean="0">
                  <a:solidFill>
                    <a:srgbClr val="000000"/>
                  </a:solidFill>
                </a:rPr>
                <a:t>Increases fluid viscosity which reduces pumping efficiency </a:t>
              </a:r>
            </a:p>
            <a:p>
              <a:pPr marL="171450" indent="-171450">
                <a:buFont typeface="Wingdings" panose="05000000000000000000" pitchFamily="2" charset="2"/>
                <a:buChar char="§"/>
              </a:pPr>
              <a:r>
                <a:rPr lang="en-GB" sz="1200" dirty="0" smtClean="0">
                  <a:solidFill>
                    <a:srgbClr val="000000"/>
                  </a:solidFill>
                </a:rPr>
                <a:t>Heat transfer effectiveness of the coil degrades </a:t>
              </a:r>
            </a:p>
            <a:p>
              <a:pPr marL="171450" indent="-171450">
                <a:buFont typeface="Wingdings" panose="05000000000000000000" pitchFamily="2" charset="2"/>
                <a:buChar char="§"/>
              </a:pPr>
              <a:r>
                <a:rPr lang="en-GB" sz="1200" dirty="0" smtClean="0">
                  <a:solidFill>
                    <a:srgbClr val="000000"/>
                  </a:solidFill>
                </a:rPr>
                <a:t>Critical zones may be starved </a:t>
              </a:r>
            </a:p>
            <a:p>
              <a:pPr marL="171450" indent="-171450">
                <a:buFont typeface="Wingdings" panose="05000000000000000000" pitchFamily="2" charset="2"/>
                <a:buChar char="§"/>
              </a:pPr>
              <a:r>
                <a:rPr lang="en-GB" sz="1200" dirty="0" smtClean="0">
                  <a:solidFill>
                    <a:srgbClr val="000000"/>
                  </a:solidFill>
                </a:rPr>
                <a:t>Results in loss of comfort </a:t>
              </a:r>
              <a:endParaRPr lang="en-GB" sz="1200" dirty="0">
                <a:solidFill>
                  <a:srgbClr val="000000"/>
                </a:solidFill>
              </a:endParaRPr>
            </a:p>
          </p:txBody>
        </p:sp>
      </p:grpSp>
    </p:spTree>
    <p:extLst>
      <p:ext uri="{BB962C8B-B14F-4D97-AF65-F5344CB8AC3E}">
        <p14:creationId xmlns:p14="http://schemas.microsoft.com/office/powerpoint/2010/main" val="420309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58"/>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60"/>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62"/>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64"/>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0" nodeType="afterEffect">
                                  <p:stCondLst>
                                    <p:cond delay="0"/>
                                  </p:stCondLst>
                                  <p:childTnLst>
                                    <p:set>
                                      <p:cBhvr>
                                        <p:cTn id="43" dur="1" fill="hold">
                                          <p:stCondLst>
                                            <p:cond delay="0"/>
                                          </p:stCondLst>
                                        </p:cTn>
                                        <p:tgtEl>
                                          <p:spTgt spid="66"/>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grpId="0" nodeType="after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68"/>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69"/>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70"/>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grpId="0" nodeType="after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par>
                          <p:cTn id="59" fill="hold">
                            <p:stCondLst>
                              <p:cond delay="0"/>
                            </p:stCondLst>
                            <p:childTnLst>
                              <p:par>
                                <p:cTn id="60" presetID="1" presetClass="entr" presetSubtype="0" fill="hold" grpId="0" nodeType="afterEffect">
                                  <p:stCondLst>
                                    <p:cond delay="0"/>
                                  </p:stCondLst>
                                  <p:childTnLst>
                                    <p:set>
                                      <p:cBhvr>
                                        <p:cTn id="61" dur="1" fill="hold">
                                          <p:stCondLst>
                                            <p:cond delay="0"/>
                                          </p:stCondLst>
                                        </p:cTn>
                                        <p:tgtEl>
                                          <p:spTgt spid="72"/>
                                        </p:tgtEl>
                                        <p:attrNameLst>
                                          <p:attrName>style.visibility</p:attrName>
                                        </p:attrNameLst>
                                      </p:cBhvr>
                                      <p:to>
                                        <p:strVal val="visible"/>
                                      </p:to>
                                    </p:set>
                                  </p:childTnLst>
                                </p:cTn>
                              </p:par>
                            </p:childTnLst>
                          </p:cTn>
                        </p:par>
                        <p:par>
                          <p:cTn id="62" fill="hold">
                            <p:stCondLst>
                              <p:cond delay="0"/>
                            </p:stCondLst>
                            <p:childTnLst>
                              <p:par>
                                <p:cTn id="63" presetID="1" presetClass="entr" presetSubtype="0" fill="hold" grpId="0" nodeType="afterEffect">
                                  <p:stCondLst>
                                    <p:cond delay="0"/>
                                  </p:stCondLst>
                                  <p:childTnLst>
                                    <p:set>
                                      <p:cBhvr>
                                        <p:cTn id="64" dur="1" fill="hold">
                                          <p:stCondLst>
                                            <p:cond delay="0"/>
                                          </p:stCondLst>
                                        </p:cTn>
                                        <p:tgtEl>
                                          <p:spTgt spid="73"/>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grpId="0" nodeType="afterEffect">
                                  <p:stCondLst>
                                    <p:cond delay="0"/>
                                  </p:stCondLst>
                                  <p:childTnLst>
                                    <p:set>
                                      <p:cBhvr>
                                        <p:cTn id="67" dur="1" fill="hold">
                                          <p:stCondLst>
                                            <p:cond delay="0"/>
                                          </p:stCondLst>
                                        </p:cTn>
                                        <p:tgtEl>
                                          <p:spTgt spid="75"/>
                                        </p:tgtEl>
                                        <p:attrNameLst>
                                          <p:attrName>style.visibility</p:attrName>
                                        </p:attrNameLst>
                                      </p:cBhvr>
                                      <p:to>
                                        <p:strVal val="visible"/>
                                      </p:to>
                                    </p:set>
                                  </p:childTnLst>
                                </p:cTn>
                              </p:par>
                            </p:childTnLst>
                          </p:cTn>
                        </p:par>
                        <p:par>
                          <p:cTn id="68" fill="hold">
                            <p:stCondLst>
                              <p:cond delay="0"/>
                            </p:stCondLst>
                            <p:childTnLst>
                              <p:par>
                                <p:cTn id="69" presetID="1" presetClass="entr" presetSubtype="0" fill="hold" nodeType="after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xit" presetSubtype="2" fill="hold" grpId="1" nodeType="clickEffect">
                                  <p:stCondLst>
                                    <p:cond delay="0"/>
                                  </p:stCondLst>
                                  <p:childTnLst>
                                    <p:animEffect transition="out" filter="wipe(right)">
                                      <p:cBhvr>
                                        <p:cTn id="74" dur="200"/>
                                        <p:tgtEl>
                                          <p:spTgt spid="75"/>
                                        </p:tgtEl>
                                      </p:cBhvr>
                                    </p:animEffect>
                                    <p:set>
                                      <p:cBhvr>
                                        <p:cTn id="75" dur="1" fill="hold">
                                          <p:stCondLst>
                                            <p:cond delay="199"/>
                                          </p:stCondLst>
                                        </p:cTn>
                                        <p:tgtEl>
                                          <p:spTgt spid="75"/>
                                        </p:tgtEl>
                                        <p:attrNameLst>
                                          <p:attrName>style.visibility</p:attrName>
                                        </p:attrNameLst>
                                      </p:cBhvr>
                                      <p:to>
                                        <p:strVal val="hidden"/>
                                      </p:to>
                                    </p:set>
                                  </p:childTnLst>
                                </p:cTn>
                              </p:par>
                            </p:childTnLst>
                          </p:cTn>
                        </p:par>
                        <p:par>
                          <p:cTn id="76" fill="hold">
                            <p:stCondLst>
                              <p:cond delay="200"/>
                            </p:stCondLst>
                            <p:childTnLst>
                              <p:par>
                                <p:cTn id="77" presetID="22" presetClass="exit" presetSubtype="2" fill="hold" grpId="1" nodeType="afterEffect">
                                  <p:stCondLst>
                                    <p:cond delay="0"/>
                                  </p:stCondLst>
                                  <p:childTnLst>
                                    <p:animEffect transition="out" filter="wipe(right)">
                                      <p:cBhvr>
                                        <p:cTn id="78" dur="200"/>
                                        <p:tgtEl>
                                          <p:spTgt spid="73"/>
                                        </p:tgtEl>
                                      </p:cBhvr>
                                    </p:animEffect>
                                    <p:set>
                                      <p:cBhvr>
                                        <p:cTn id="79" dur="1" fill="hold">
                                          <p:stCondLst>
                                            <p:cond delay="199"/>
                                          </p:stCondLst>
                                        </p:cTn>
                                        <p:tgtEl>
                                          <p:spTgt spid="73"/>
                                        </p:tgtEl>
                                        <p:attrNameLst>
                                          <p:attrName>style.visibility</p:attrName>
                                        </p:attrNameLst>
                                      </p:cBhvr>
                                      <p:to>
                                        <p:strVal val="hidden"/>
                                      </p:to>
                                    </p:set>
                                  </p:childTnLst>
                                </p:cTn>
                              </p:par>
                            </p:childTnLst>
                          </p:cTn>
                        </p:par>
                        <p:par>
                          <p:cTn id="80" fill="hold">
                            <p:stCondLst>
                              <p:cond delay="400"/>
                            </p:stCondLst>
                            <p:childTnLst>
                              <p:par>
                                <p:cTn id="81" presetID="22" presetClass="exit" presetSubtype="2" fill="hold" grpId="1" nodeType="afterEffect">
                                  <p:stCondLst>
                                    <p:cond delay="0"/>
                                  </p:stCondLst>
                                  <p:childTnLst>
                                    <p:animEffect transition="out" filter="wipe(right)">
                                      <p:cBhvr>
                                        <p:cTn id="82" dur="200"/>
                                        <p:tgtEl>
                                          <p:spTgt spid="72"/>
                                        </p:tgtEl>
                                      </p:cBhvr>
                                    </p:animEffect>
                                    <p:set>
                                      <p:cBhvr>
                                        <p:cTn id="83" dur="1" fill="hold">
                                          <p:stCondLst>
                                            <p:cond delay="199"/>
                                          </p:stCondLst>
                                        </p:cTn>
                                        <p:tgtEl>
                                          <p:spTgt spid="72"/>
                                        </p:tgtEl>
                                        <p:attrNameLst>
                                          <p:attrName>style.visibility</p:attrName>
                                        </p:attrNameLst>
                                      </p:cBhvr>
                                      <p:to>
                                        <p:strVal val="hidden"/>
                                      </p:to>
                                    </p:set>
                                  </p:childTnLst>
                                </p:cTn>
                              </p:par>
                            </p:childTnLst>
                          </p:cTn>
                        </p:par>
                        <p:par>
                          <p:cTn id="84" fill="hold">
                            <p:stCondLst>
                              <p:cond delay="600"/>
                            </p:stCondLst>
                            <p:childTnLst>
                              <p:par>
                                <p:cTn id="85" presetID="22" presetClass="exit" presetSubtype="2" fill="hold" grpId="1" nodeType="afterEffect">
                                  <p:stCondLst>
                                    <p:cond delay="0"/>
                                  </p:stCondLst>
                                  <p:childTnLst>
                                    <p:animEffect transition="out" filter="wipe(right)">
                                      <p:cBhvr>
                                        <p:cTn id="86" dur="200"/>
                                        <p:tgtEl>
                                          <p:spTgt spid="71"/>
                                        </p:tgtEl>
                                      </p:cBhvr>
                                    </p:animEffect>
                                    <p:set>
                                      <p:cBhvr>
                                        <p:cTn id="87" dur="1" fill="hold">
                                          <p:stCondLst>
                                            <p:cond delay="199"/>
                                          </p:stCondLst>
                                        </p:cTn>
                                        <p:tgtEl>
                                          <p:spTgt spid="71"/>
                                        </p:tgtEl>
                                        <p:attrNameLst>
                                          <p:attrName>style.visibility</p:attrName>
                                        </p:attrNameLst>
                                      </p:cBhvr>
                                      <p:to>
                                        <p:strVal val="hidden"/>
                                      </p:to>
                                    </p:set>
                                  </p:childTnLst>
                                </p:cTn>
                              </p:par>
                            </p:childTnLst>
                          </p:cTn>
                        </p:par>
                        <p:par>
                          <p:cTn id="88" fill="hold">
                            <p:stCondLst>
                              <p:cond delay="800"/>
                            </p:stCondLst>
                            <p:childTnLst>
                              <p:par>
                                <p:cTn id="89" presetID="22" presetClass="exit" presetSubtype="2" fill="hold" grpId="1" nodeType="afterEffect">
                                  <p:stCondLst>
                                    <p:cond delay="0"/>
                                  </p:stCondLst>
                                  <p:childTnLst>
                                    <p:animEffect transition="out" filter="wipe(right)">
                                      <p:cBhvr>
                                        <p:cTn id="90" dur="200"/>
                                        <p:tgtEl>
                                          <p:spTgt spid="70"/>
                                        </p:tgtEl>
                                      </p:cBhvr>
                                    </p:animEffect>
                                    <p:set>
                                      <p:cBhvr>
                                        <p:cTn id="91" dur="1" fill="hold">
                                          <p:stCondLst>
                                            <p:cond delay="199"/>
                                          </p:stCondLst>
                                        </p:cTn>
                                        <p:tgtEl>
                                          <p:spTgt spid="70"/>
                                        </p:tgtEl>
                                        <p:attrNameLst>
                                          <p:attrName>style.visibility</p:attrName>
                                        </p:attrNameLst>
                                      </p:cBhvr>
                                      <p:to>
                                        <p:strVal val="hidden"/>
                                      </p:to>
                                    </p:set>
                                  </p:childTnLst>
                                </p:cTn>
                              </p:par>
                            </p:childTnLst>
                          </p:cTn>
                        </p:par>
                        <p:par>
                          <p:cTn id="92" fill="hold">
                            <p:stCondLst>
                              <p:cond delay="1000"/>
                            </p:stCondLst>
                            <p:childTnLst>
                              <p:par>
                                <p:cTn id="93" presetID="22" presetClass="exit" presetSubtype="2" fill="hold" grpId="1" nodeType="afterEffect">
                                  <p:stCondLst>
                                    <p:cond delay="0"/>
                                  </p:stCondLst>
                                  <p:childTnLst>
                                    <p:animEffect transition="out" filter="wipe(right)">
                                      <p:cBhvr>
                                        <p:cTn id="94" dur="200"/>
                                        <p:tgtEl>
                                          <p:spTgt spid="69"/>
                                        </p:tgtEl>
                                      </p:cBhvr>
                                    </p:animEffect>
                                    <p:set>
                                      <p:cBhvr>
                                        <p:cTn id="95" dur="1" fill="hold">
                                          <p:stCondLst>
                                            <p:cond delay="199"/>
                                          </p:stCondLst>
                                        </p:cTn>
                                        <p:tgtEl>
                                          <p:spTgt spid="69"/>
                                        </p:tgtEl>
                                        <p:attrNameLst>
                                          <p:attrName>style.visibility</p:attrName>
                                        </p:attrNameLst>
                                      </p:cBhvr>
                                      <p:to>
                                        <p:strVal val="hidden"/>
                                      </p:to>
                                    </p:set>
                                  </p:childTnLst>
                                </p:cTn>
                              </p:par>
                            </p:childTnLst>
                          </p:cTn>
                        </p:par>
                        <p:par>
                          <p:cTn id="96" fill="hold">
                            <p:stCondLst>
                              <p:cond delay="1200"/>
                            </p:stCondLst>
                            <p:childTnLst>
                              <p:par>
                                <p:cTn id="97" presetID="22" presetClass="exit" presetSubtype="2" fill="hold" grpId="1" nodeType="afterEffect">
                                  <p:stCondLst>
                                    <p:cond delay="0"/>
                                  </p:stCondLst>
                                  <p:childTnLst>
                                    <p:animEffect transition="out" filter="wipe(right)">
                                      <p:cBhvr>
                                        <p:cTn id="98" dur="200"/>
                                        <p:tgtEl>
                                          <p:spTgt spid="68"/>
                                        </p:tgtEl>
                                      </p:cBhvr>
                                    </p:animEffect>
                                    <p:set>
                                      <p:cBhvr>
                                        <p:cTn id="99" dur="1" fill="hold">
                                          <p:stCondLst>
                                            <p:cond delay="199"/>
                                          </p:stCondLst>
                                        </p:cTn>
                                        <p:tgtEl>
                                          <p:spTgt spid="68"/>
                                        </p:tgtEl>
                                        <p:attrNameLst>
                                          <p:attrName>style.visibility</p:attrName>
                                        </p:attrNameLst>
                                      </p:cBhvr>
                                      <p:to>
                                        <p:strVal val="hidden"/>
                                      </p:to>
                                    </p:set>
                                  </p:childTnLst>
                                </p:cTn>
                              </p:par>
                            </p:childTnLst>
                          </p:cTn>
                        </p:par>
                        <p:par>
                          <p:cTn id="100" fill="hold">
                            <p:stCondLst>
                              <p:cond delay="1400"/>
                            </p:stCondLst>
                            <p:childTnLst>
                              <p:par>
                                <p:cTn id="101" presetID="22" presetClass="exit" presetSubtype="2" fill="hold" grpId="1" nodeType="afterEffect">
                                  <p:stCondLst>
                                    <p:cond delay="0"/>
                                  </p:stCondLst>
                                  <p:childTnLst>
                                    <p:animEffect transition="out" filter="wipe(right)">
                                      <p:cBhvr>
                                        <p:cTn id="102" dur="200"/>
                                        <p:tgtEl>
                                          <p:spTgt spid="67"/>
                                        </p:tgtEl>
                                      </p:cBhvr>
                                    </p:animEffect>
                                    <p:set>
                                      <p:cBhvr>
                                        <p:cTn id="103" dur="1" fill="hold">
                                          <p:stCondLst>
                                            <p:cond delay="199"/>
                                          </p:stCondLst>
                                        </p:cTn>
                                        <p:tgtEl>
                                          <p:spTgt spid="67"/>
                                        </p:tgtEl>
                                        <p:attrNameLst>
                                          <p:attrName>style.visibility</p:attrName>
                                        </p:attrNameLst>
                                      </p:cBhvr>
                                      <p:to>
                                        <p:strVal val="hidden"/>
                                      </p:to>
                                    </p:set>
                                  </p:childTnLst>
                                </p:cTn>
                              </p:par>
                            </p:childTnLst>
                          </p:cTn>
                        </p:par>
                        <p:par>
                          <p:cTn id="104" fill="hold">
                            <p:stCondLst>
                              <p:cond delay="1600"/>
                            </p:stCondLst>
                            <p:childTnLst>
                              <p:par>
                                <p:cTn id="105" presetID="22" presetClass="exit" presetSubtype="2" fill="hold" grpId="1" nodeType="afterEffect">
                                  <p:stCondLst>
                                    <p:cond delay="0"/>
                                  </p:stCondLst>
                                  <p:childTnLst>
                                    <p:animEffect transition="out" filter="wipe(right)">
                                      <p:cBhvr>
                                        <p:cTn id="106" dur="200"/>
                                        <p:tgtEl>
                                          <p:spTgt spid="66"/>
                                        </p:tgtEl>
                                      </p:cBhvr>
                                    </p:animEffect>
                                    <p:set>
                                      <p:cBhvr>
                                        <p:cTn id="107" dur="1" fill="hold">
                                          <p:stCondLst>
                                            <p:cond delay="199"/>
                                          </p:stCondLst>
                                        </p:cTn>
                                        <p:tgtEl>
                                          <p:spTgt spid="66"/>
                                        </p:tgtEl>
                                        <p:attrNameLst>
                                          <p:attrName>style.visibility</p:attrName>
                                        </p:attrNameLst>
                                      </p:cBhvr>
                                      <p:to>
                                        <p:strVal val="hidden"/>
                                      </p:to>
                                    </p:set>
                                  </p:childTnLst>
                                </p:cTn>
                              </p:par>
                            </p:childTnLst>
                          </p:cTn>
                        </p:par>
                        <p:par>
                          <p:cTn id="108" fill="hold">
                            <p:stCondLst>
                              <p:cond delay="1800"/>
                            </p:stCondLst>
                            <p:childTnLst>
                              <p:par>
                                <p:cTn id="109" presetID="22" presetClass="exit" presetSubtype="2" fill="hold" grpId="1" nodeType="afterEffect">
                                  <p:stCondLst>
                                    <p:cond delay="0"/>
                                  </p:stCondLst>
                                  <p:childTnLst>
                                    <p:animEffect transition="out" filter="wipe(right)">
                                      <p:cBhvr>
                                        <p:cTn id="110" dur="200"/>
                                        <p:tgtEl>
                                          <p:spTgt spid="65"/>
                                        </p:tgtEl>
                                      </p:cBhvr>
                                    </p:animEffect>
                                    <p:set>
                                      <p:cBhvr>
                                        <p:cTn id="111" dur="1" fill="hold">
                                          <p:stCondLst>
                                            <p:cond delay="199"/>
                                          </p:stCondLst>
                                        </p:cTn>
                                        <p:tgtEl>
                                          <p:spTgt spid="65"/>
                                        </p:tgtEl>
                                        <p:attrNameLst>
                                          <p:attrName>style.visibility</p:attrName>
                                        </p:attrNameLst>
                                      </p:cBhvr>
                                      <p:to>
                                        <p:strVal val="hidden"/>
                                      </p:to>
                                    </p:set>
                                  </p:childTnLst>
                                </p:cTn>
                              </p:par>
                            </p:childTnLst>
                          </p:cTn>
                        </p:par>
                        <p:par>
                          <p:cTn id="112" fill="hold">
                            <p:stCondLst>
                              <p:cond delay="2000"/>
                            </p:stCondLst>
                            <p:childTnLst>
                              <p:par>
                                <p:cTn id="113" presetID="1" presetClass="entr" presetSubtype="0" fill="hold" nodeType="afterEffect">
                                  <p:stCondLst>
                                    <p:cond delay="0"/>
                                  </p:stCondLst>
                                  <p:childTnLst>
                                    <p:set>
                                      <p:cBhvr>
                                        <p:cTn id="1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5" grpId="0" animBg="1"/>
      <p:bldP spid="7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691813" cy="7559675"/>
          </a:xfrm>
          <a:prstGeom prst="rect">
            <a:avLst/>
          </a:prstGeom>
        </p:spPr>
      </p:pic>
      <p:sp>
        <p:nvSpPr>
          <p:cNvPr id="60" name="Slide Number Placeholder 3"/>
          <p:cNvSpPr>
            <a:spLocks noGrp="1"/>
          </p:cNvSpPr>
          <p:nvPr>
            <p:ph type="sldNum" sz="quarter" idx="12"/>
          </p:nvPr>
        </p:nvSpPr>
        <p:spPr>
          <a:xfrm>
            <a:off x="8370242" y="7344642"/>
            <a:ext cx="2227262" cy="251619"/>
          </a:xfrm>
        </p:spPr>
        <p:txBody>
          <a:bodyPr/>
          <a:lstStyle/>
          <a:p>
            <a:r>
              <a:rPr lang="de-CH" altLang="de-DE" dirty="0" smtClean="0"/>
              <a:t>15</a:t>
            </a:r>
            <a:endParaRPr lang="de-CH" altLang="de-DE" dirty="0"/>
          </a:p>
        </p:txBody>
      </p:sp>
      <p:sp>
        <p:nvSpPr>
          <p:cNvPr id="20" name="Inhaltsplatzhalter 2"/>
          <p:cNvSpPr txBox="1">
            <a:spLocks/>
          </p:cNvSpPr>
          <p:nvPr/>
        </p:nvSpPr>
        <p:spPr bwMode="auto">
          <a:xfrm>
            <a:off x="1608783" y="5219997"/>
            <a:ext cx="3485815"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t" anchorCtr="0" compatLnSpc="1">
            <a:prstTxWarp prst="textNoShape">
              <a:avLst/>
            </a:prstTxWarp>
          </a:bodyPr>
          <a:lstStyle>
            <a:lvl1pPr marL="373063" indent="-373063" algn="l" defTabSz="995363" rtl="0" eaLnBrk="1" fontAlgn="base" hangingPunct="1">
              <a:spcBef>
                <a:spcPct val="20000"/>
              </a:spcBef>
              <a:spcAft>
                <a:spcPct val="0"/>
              </a:spcAft>
              <a:buClr>
                <a:srgbClr val="FF6600"/>
              </a:buClr>
              <a:buChar char="•"/>
              <a:defRPr sz="2000" b="1">
                <a:solidFill>
                  <a:schemeClr val="tx1"/>
                </a:solidFill>
                <a:latin typeface="+mn-lt"/>
                <a:ea typeface="+mn-ea"/>
                <a:cs typeface="+mn-cs"/>
              </a:defRPr>
            </a:lvl1pPr>
            <a:lvl2pPr marL="809625" indent="-311150" algn="l" defTabSz="995363" rtl="0" eaLnBrk="1" fontAlgn="base" hangingPunct="1">
              <a:spcBef>
                <a:spcPct val="20000"/>
              </a:spcBef>
              <a:spcAft>
                <a:spcPct val="0"/>
              </a:spcAft>
              <a:buClr>
                <a:srgbClr val="FF6600"/>
              </a:buClr>
              <a:buChar char="•"/>
              <a:defRPr sz="2000">
                <a:solidFill>
                  <a:srgbClr val="787878"/>
                </a:solidFill>
                <a:latin typeface="+mn-lt"/>
              </a:defRPr>
            </a:lvl2pPr>
            <a:lvl3pPr marL="1244600" indent="-249238" algn="l" defTabSz="995363" rtl="0" eaLnBrk="1" fontAlgn="base" hangingPunct="1">
              <a:spcBef>
                <a:spcPct val="20000"/>
              </a:spcBef>
              <a:spcAft>
                <a:spcPct val="0"/>
              </a:spcAft>
              <a:buClr>
                <a:srgbClr val="FF6600"/>
              </a:buClr>
              <a:buChar char="•"/>
              <a:defRPr sz="2000">
                <a:solidFill>
                  <a:srgbClr val="787878"/>
                </a:solidFill>
                <a:latin typeface="+mn-lt"/>
              </a:defRPr>
            </a:lvl3pPr>
            <a:lvl4pPr marL="1741488" indent="-247650" algn="l" defTabSz="995363" rtl="0" eaLnBrk="1" fontAlgn="base" hangingPunct="1">
              <a:spcBef>
                <a:spcPct val="20000"/>
              </a:spcBef>
              <a:spcAft>
                <a:spcPct val="0"/>
              </a:spcAft>
              <a:buClr>
                <a:srgbClr val="FF6600"/>
              </a:buClr>
              <a:buChar char="•"/>
              <a:defRPr sz="2000">
                <a:solidFill>
                  <a:srgbClr val="787878"/>
                </a:solidFill>
                <a:latin typeface="+mn-lt"/>
              </a:defRPr>
            </a:lvl4pPr>
            <a:lvl5pPr marL="2239963" indent="-249238" algn="l" defTabSz="995363" rtl="0" eaLnBrk="1" fontAlgn="base" hangingPunct="1">
              <a:spcBef>
                <a:spcPct val="20000"/>
              </a:spcBef>
              <a:spcAft>
                <a:spcPct val="0"/>
              </a:spcAft>
              <a:buClr>
                <a:srgbClr val="FF6600"/>
              </a:buClr>
              <a:buChar char="•"/>
              <a:defRPr sz="2000" b="1">
                <a:solidFill>
                  <a:schemeClr val="tx1"/>
                </a:solidFill>
                <a:latin typeface="+mn-lt"/>
              </a:defRPr>
            </a:lvl5pPr>
            <a:lvl6pPr marL="2697163" indent="-249238" algn="l" defTabSz="995363" rtl="0" eaLnBrk="1" fontAlgn="base" hangingPunct="1">
              <a:spcBef>
                <a:spcPct val="20000"/>
              </a:spcBef>
              <a:spcAft>
                <a:spcPct val="0"/>
              </a:spcAft>
              <a:buClr>
                <a:srgbClr val="FF6600"/>
              </a:buClr>
              <a:buChar char="•"/>
              <a:defRPr sz="2000" b="1">
                <a:solidFill>
                  <a:schemeClr val="tx1"/>
                </a:solidFill>
                <a:latin typeface="+mn-lt"/>
              </a:defRPr>
            </a:lvl6pPr>
            <a:lvl7pPr marL="3154363" indent="-249238" algn="l" defTabSz="995363" rtl="0" eaLnBrk="1" fontAlgn="base" hangingPunct="1">
              <a:spcBef>
                <a:spcPct val="20000"/>
              </a:spcBef>
              <a:spcAft>
                <a:spcPct val="0"/>
              </a:spcAft>
              <a:buClr>
                <a:srgbClr val="FF6600"/>
              </a:buClr>
              <a:buChar char="•"/>
              <a:defRPr sz="2000" b="1">
                <a:solidFill>
                  <a:schemeClr val="tx1"/>
                </a:solidFill>
                <a:latin typeface="+mn-lt"/>
              </a:defRPr>
            </a:lvl7pPr>
            <a:lvl8pPr marL="3611563" indent="-249238" algn="l" defTabSz="995363" rtl="0" eaLnBrk="1" fontAlgn="base" hangingPunct="1">
              <a:spcBef>
                <a:spcPct val="20000"/>
              </a:spcBef>
              <a:spcAft>
                <a:spcPct val="0"/>
              </a:spcAft>
              <a:buClr>
                <a:srgbClr val="FF6600"/>
              </a:buClr>
              <a:buChar char="•"/>
              <a:defRPr sz="2000" b="1">
                <a:solidFill>
                  <a:schemeClr val="tx1"/>
                </a:solidFill>
                <a:latin typeface="+mn-lt"/>
              </a:defRPr>
            </a:lvl8pPr>
            <a:lvl9pPr marL="4068763" indent="-249238" algn="l" defTabSz="995363" rtl="0" eaLnBrk="1" fontAlgn="base" hangingPunct="1">
              <a:spcBef>
                <a:spcPct val="20000"/>
              </a:spcBef>
              <a:spcAft>
                <a:spcPct val="0"/>
              </a:spcAft>
              <a:buClr>
                <a:srgbClr val="FF6600"/>
              </a:buClr>
              <a:buChar char="•"/>
              <a:defRPr sz="2000" b="1">
                <a:solidFill>
                  <a:schemeClr val="tx1"/>
                </a:solidFill>
                <a:latin typeface="+mn-lt"/>
              </a:defRPr>
            </a:lvl9pPr>
          </a:lstStyle>
          <a:p>
            <a:pPr marL="0" indent="0" algn="ctr">
              <a:buNone/>
            </a:pPr>
            <a:r>
              <a:rPr lang="en-US" sz="1600" kern="0" dirty="0" smtClean="0">
                <a:solidFill>
                  <a:schemeClr val="bg1"/>
                </a:solidFill>
              </a:rPr>
              <a:t>Enhanced User Interface</a:t>
            </a:r>
            <a:endParaRPr lang="en-US" sz="1200" b="0" dirty="0">
              <a:solidFill>
                <a:schemeClr val="bg1"/>
              </a:solidFill>
              <a:latin typeface="Arial" charset="0"/>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r="79431"/>
          <a:stretch/>
        </p:blipFill>
        <p:spPr>
          <a:xfrm>
            <a:off x="2486874" y="3548321"/>
            <a:ext cx="1729634" cy="1506566"/>
          </a:xfrm>
          <a:prstGeom prst="rect">
            <a:avLst/>
          </a:prstGeom>
        </p:spPr>
      </p:pic>
      <p:grpSp>
        <p:nvGrpSpPr>
          <p:cNvPr id="10" name="Group 9"/>
          <p:cNvGrpSpPr/>
          <p:nvPr/>
        </p:nvGrpSpPr>
        <p:grpSpPr>
          <a:xfrm>
            <a:off x="8558975" y="0"/>
            <a:ext cx="1408494" cy="1043533"/>
            <a:chOff x="8874298" y="0"/>
            <a:chExt cx="1408494" cy="1043533"/>
          </a:xfrm>
        </p:grpSpPr>
        <p:sp>
          <p:nvSpPr>
            <p:cNvPr id="12" name="Rectangle 11"/>
            <p:cNvSpPr/>
            <p:nvPr/>
          </p:nvSpPr>
          <p:spPr bwMode="auto">
            <a:xfrm>
              <a:off x="8874298" y="0"/>
              <a:ext cx="1408494" cy="82750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15" name="Pentagon 14"/>
            <p:cNvSpPr/>
            <p:nvPr/>
          </p:nvSpPr>
          <p:spPr bwMode="auto">
            <a:xfrm rot="5400000">
              <a:off x="9056779" y="-182480"/>
              <a:ext cx="1043532" cy="1408494"/>
            </a:xfrm>
            <a:prstGeom prst="homePlate">
              <a:avLst>
                <a:gd name="adj" fmla="val 19578"/>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5050" y="251445"/>
              <a:ext cx="1006990" cy="394090"/>
            </a:xfrm>
            <a:prstGeom prst="rect">
              <a:avLst/>
            </a:prstGeom>
          </p:spPr>
        </p:pic>
      </p:grpSp>
    </p:spTree>
    <p:extLst>
      <p:ext uri="{BB962C8B-B14F-4D97-AF65-F5344CB8AC3E}">
        <p14:creationId xmlns:p14="http://schemas.microsoft.com/office/powerpoint/2010/main" val="7259496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13722"/>
          <a:stretch/>
        </p:blipFill>
        <p:spPr>
          <a:xfrm flipH="1">
            <a:off x="2801" y="-1"/>
            <a:ext cx="10689012" cy="7559675"/>
          </a:xfrm>
          <a:prstGeom prst="rect">
            <a:avLst/>
          </a:prstGeom>
        </p:spPr>
      </p:pic>
      <p:grpSp>
        <p:nvGrpSpPr>
          <p:cNvPr id="31" name="Group 30"/>
          <p:cNvGrpSpPr>
            <a:grpSpLocks noChangeAspect="1"/>
          </p:cNvGrpSpPr>
          <p:nvPr/>
        </p:nvGrpSpPr>
        <p:grpSpPr>
          <a:xfrm>
            <a:off x="1673498" y="1043533"/>
            <a:ext cx="10729192" cy="6238543"/>
            <a:chOff x="1525174" y="2811162"/>
            <a:chExt cx="7863033" cy="4572000"/>
          </a:xfrm>
        </p:grpSpPr>
        <p:sp>
          <p:nvSpPr>
            <p:cNvPr id="32" name="Rounded Rectangle 31"/>
            <p:cNvSpPr/>
            <p:nvPr userDrawn="1"/>
          </p:nvSpPr>
          <p:spPr>
            <a:xfrm>
              <a:off x="2256998" y="2811162"/>
              <a:ext cx="6399384" cy="4381867"/>
            </a:xfrm>
            <a:prstGeom prst="roundRect">
              <a:avLst>
                <a:gd name="adj" fmla="val 4838"/>
              </a:avLst>
            </a:prstGeom>
            <a:solidFill>
              <a:schemeClr val="tx1"/>
            </a:solidFill>
            <a:ln w="12700" cap="rnd">
              <a:noFill/>
              <a:round/>
            </a:ln>
            <a:effectLst/>
            <a:scene3d>
              <a:camera prst="perspectiveRelaxedModerately">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33" name="Group 32"/>
            <p:cNvGrpSpPr/>
            <p:nvPr userDrawn="1"/>
          </p:nvGrpSpPr>
          <p:grpSpPr>
            <a:xfrm>
              <a:off x="1525174" y="7117040"/>
              <a:ext cx="7863033" cy="266122"/>
              <a:chOff x="1525174" y="7117040"/>
              <a:chExt cx="7863033" cy="266122"/>
            </a:xfrm>
          </p:grpSpPr>
          <p:grpSp>
            <p:nvGrpSpPr>
              <p:cNvPr id="34" name="Group 33"/>
              <p:cNvGrpSpPr/>
              <p:nvPr userDrawn="1"/>
            </p:nvGrpSpPr>
            <p:grpSpPr>
              <a:xfrm>
                <a:off x="1525174" y="7117053"/>
                <a:ext cx="7863033" cy="151983"/>
                <a:chOff x="3908906" y="8153579"/>
                <a:chExt cx="9880984" cy="190987"/>
              </a:xfrm>
            </p:grpSpPr>
            <p:sp>
              <p:nvSpPr>
                <p:cNvPr id="45" name="Freeform 44"/>
                <p:cNvSpPr/>
                <p:nvPr/>
              </p:nvSpPr>
              <p:spPr>
                <a:xfrm>
                  <a:off x="8849398" y="8153586"/>
                  <a:ext cx="4940492" cy="190980"/>
                </a:xfrm>
                <a:custGeom>
                  <a:avLst/>
                  <a:gdLst>
                    <a:gd name="connsiteX0" fmla="*/ 0 w 4940492"/>
                    <a:gd name="connsiteY0" fmla="*/ 0 h 190980"/>
                    <a:gd name="connsiteX1" fmla="*/ 4940492 w 4940492"/>
                    <a:gd name="connsiteY1" fmla="*/ 0 h 190980"/>
                    <a:gd name="connsiteX2" fmla="*/ 4940492 w 4940492"/>
                    <a:gd name="connsiteY2" fmla="*/ 190980 h 190980"/>
                    <a:gd name="connsiteX3" fmla="*/ 0 w 4940492"/>
                    <a:gd name="connsiteY3" fmla="*/ 190980 h 190980"/>
                  </a:gdLst>
                  <a:ahLst/>
                  <a:cxnLst>
                    <a:cxn ang="0">
                      <a:pos x="connsiteX0" y="connsiteY0"/>
                    </a:cxn>
                    <a:cxn ang="0">
                      <a:pos x="connsiteX1" y="connsiteY1"/>
                    </a:cxn>
                    <a:cxn ang="0">
                      <a:pos x="connsiteX2" y="connsiteY2"/>
                    </a:cxn>
                    <a:cxn ang="0">
                      <a:pos x="connsiteX3" y="connsiteY3"/>
                    </a:cxn>
                  </a:cxnLst>
                  <a:rect l="l" t="t" r="r" b="b"/>
                  <a:pathLst>
                    <a:path w="4940492" h="190980">
                      <a:moveTo>
                        <a:pt x="0" y="0"/>
                      </a:moveTo>
                      <a:lnTo>
                        <a:pt x="4940492" y="0"/>
                      </a:lnTo>
                      <a:lnTo>
                        <a:pt x="4940492" y="190980"/>
                      </a:lnTo>
                      <a:lnTo>
                        <a:pt x="0" y="190980"/>
                      </a:lnTo>
                      <a:close/>
                    </a:path>
                  </a:pathLst>
                </a:custGeom>
                <a:gradFill>
                  <a:gsLst>
                    <a:gs pos="96000">
                      <a:srgbClr val="929397"/>
                    </a:gs>
                    <a:gs pos="93000">
                      <a:srgbClr val="D4D5D9"/>
                    </a:gs>
                    <a:gs pos="81000">
                      <a:srgbClr val="DCDDDF"/>
                    </a:gs>
                    <a:gs pos="0">
                      <a:srgbClr val="F2F2F4"/>
                    </a:gs>
                    <a:gs pos="99000">
                      <a:srgbClr val="E7E8E9"/>
                    </a:gs>
                    <a:gs pos="100000">
                      <a:srgbClr val="757678"/>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 name="Freeform 45"/>
                <p:cNvSpPr/>
                <p:nvPr/>
              </p:nvSpPr>
              <p:spPr>
                <a:xfrm flipH="1">
                  <a:off x="3908906" y="8153579"/>
                  <a:ext cx="4940492" cy="190981"/>
                </a:xfrm>
                <a:custGeom>
                  <a:avLst/>
                  <a:gdLst>
                    <a:gd name="connsiteX0" fmla="*/ 0 w 4940492"/>
                    <a:gd name="connsiteY0" fmla="*/ 0 h 190980"/>
                    <a:gd name="connsiteX1" fmla="*/ 4940492 w 4940492"/>
                    <a:gd name="connsiteY1" fmla="*/ 0 h 190980"/>
                    <a:gd name="connsiteX2" fmla="*/ 4940492 w 4940492"/>
                    <a:gd name="connsiteY2" fmla="*/ 190980 h 190980"/>
                    <a:gd name="connsiteX3" fmla="*/ 0 w 4940492"/>
                    <a:gd name="connsiteY3" fmla="*/ 190980 h 190980"/>
                  </a:gdLst>
                  <a:ahLst/>
                  <a:cxnLst>
                    <a:cxn ang="0">
                      <a:pos x="connsiteX0" y="connsiteY0"/>
                    </a:cxn>
                    <a:cxn ang="0">
                      <a:pos x="connsiteX1" y="connsiteY1"/>
                    </a:cxn>
                    <a:cxn ang="0">
                      <a:pos x="connsiteX2" y="connsiteY2"/>
                    </a:cxn>
                    <a:cxn ang="0">
                      <a:pos x="connsiteX3" y="connsiteY3"/>
                    </a:cxn>
                  </a:cxnLst>
                  <a:rect l="l" t="t" r="r" b="b"/>
                  <a:pathLst>
                    <a:path w="4940492" h="190980">
                      <a:moveTo>
                        <a:pt x="0" y="0"/>
                      </a:moveTo>
                      <a:lnTo>
                        <a:pt x="4940492" y="0"/>
                      </a:lnTo>
                      <a:lnTo>
                        <a:pt x="4940492" y="190980"/>
                      </a:lnTo>
                      <a:lnTo>
                        <a:pt x="0" y="190980"/>
                      </a:lnTo>
                      <a:close/>
                    </a:path>
                  </a:pathLst>
                </a:custGeom>
                <a:gradFill>
                  <a:gsLst>
                    <a:gs pos="96000">
                      <a:srgbClr val="929397"/>
                    </a:gs>
                    <a:gs pos="93000">
                      <a:srgbClr val="D4D5D9"/>
                    </a:gs>
                    <a:gs pos="81000">
                      <a:srgbClr val="DCDDDF"/>
                    </a:gs>
                    <a:gs pos="0">
                      <a:srgbClr val="F2F2F4"/>
                    </a:gs>
                    <a:gs pos="99000">
                      <a:srgbClr val="E7E8E9"/>
                    </a:gs>
                    <a:gs pos="100000">
                      <a:srgbClr val="757678"/>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35" name="Group 34"/>
              <p:cNvGrpSpPr/>
              <p:nvPr userDrawn="1"/>
            </p:nvGrpSpPr>
            <p:grpSpPr>
              <a:xfrm>
                <a:off x="4908066" y="7117040"/>
                <a:ext cx="1097248" cy="100885"/>
                <a:chOff x="8169675" y="7720746"/>
                <a:chExt cx="1378844" cy="126777"/>
              </a:xfrm>
            </p:grpSpPr>
            <p:sp>
              <p:nvSpPr>
                <p:cNvPr id="37" name="Freeform 36"/>
                <p:cNvSpPr/>
                <p:nvPr/>
              </p:nvSpPr>
              <p:spPr>
                <a:xfrm flipV="1">
                  <a:off x="8859097" y="7720746"/>
                  <a:ext cx="689422" cy="126777"/>
                </a:xfrm>
                <a:custGeom>
                  <a:avLst/>
                  <a:gdLst>
                    <a:gd name="connsiteX0" fmla="*/ 0 w 689418"/>
                    <a:gd name="connsiteY0" fmla="*/ 126777 h 126777"/>
                    <a:gd name="connsiteX1" fmla="*/ 689417 w 689418"/>
                    <a:gd name="connsiteY1" fmla="*/ 126777 h 126777"/>
                    <a:gd name="connsiteX2" fmla="*/ 689418 w 689418"/>
                    <a:gd name="connsiteY2" fmla="*/ 63389 h 126777"/>
                    <a:gd name="connsiteX3" fmla="*/ 626029 w 689418"/>
                    <a:gd name="connsiteY3" fmla="*/ 0 h 126777"/>
                    <a:gd name="connsiteX4" fmla="*/ 0 w 689418"/>
                    <a:gd name="connsiteY4" fmla="*/ 0 h 126777"/>
                    <a:gd name="connsiteX0" fmla="*/ 0 w 689418"/>
                    <a:gd name="connsiteY0" fmla="*/ 126777 h 126777"/>
                    <a:gd name="connsiteX1" fmla="*/ 689417 w 689418"/>
                    <a:gd name="connsiteY1" fmla="*/ 126777 h 126777"/>
                    <a:gd name="connsiteX2" fmla="*/ 689418 w 689418"/>
                    <a:gd name="connsiteY2" fmla="*/ 63389 h 126777"/>
                    <a:gd name="connsiteX3" fmla="*/ 558196 w 689418"/>
                    <a:gd name="connsiteY3" fmla="*/ 0 h 126777"/>
                    <a:gd name="connsiteX4" fmla="*/ 0 w 689418"/>
                    <a:gd name="connsiteY4" fmla="*/ 0 h 126777"/>
                    <a:gd name="connsiteX5" fmla="*/ 0 w 689418"/>
                    <a:gd name="connsiteY5" fmla="*/ 126777 h 126777"/>
                    <a:gd name="connsiteX0" fmla="*/ 0 w 724404"/>
                    <a:gd name="connsiteY0" fmla="*/ 126777 h 126777"/>
                    <a:gd name="connsiteX1" fmla="*/ 689417 w 724404"/>
                    <a:gd name="connsiteY1" fmla="*/ 126777 h 126777"/>
                    <a:gd name="connsiteX2" fmla="*/ 558196 w 724404"/>
                    <a:gd name="connsiteY2" fmla="*/ 0 h 126777"/>
                    <a:gd name="connsiteX3" fmla="*/ 0 w 724404"/>
                    <a:gd name="connsiteY3" fmla="*/ 0 h 126777"/>
                    <a:gd name="connsiteX4" fmla="*/ 0 w 724404"/>
                    <a:gd name="connsiteY4" fmla="*/ 126777 h 126777"/>
                    <a:gd name="connsiteX0" fmla="*/ 0 w 693604"/>
                    <a:gd name="connsiteY0" fmla="*/ 126777 h 126777"/>
                    <a:gd name="connsiteX1" fmla="*/ 689417 w 693604"/>
                    <a:gd name="connsiteY1" fmla="*/ 126777 h 126777"/>
                    <a:gd name="connsiteX2" fmla="*/ 558196 w 693604"/>
                    <a:gd name="connsiteY2" fmla="*/ 0 h 126777"/>
                    <a:gd name="connsiteX3" fmla="*/ 0 w 693604"/>
                    <a:gd name="connsiteY3" fmla="*/ 0 h 126777"/>
                    <a:gd name="connsiteX4" fmla="*/ 0 w 693604"/>
                    <a:gd name="connsiteY4" fmla="*/ 126777 h 126777"/>
                    <a:gd name="connsiteX0" fmla="*/ 0 w 691056"/>
                    <a:gd name="connsiteY0" fmla="*/ 126777 h 126777"/>
                    <a:gd name="connsiteX1" fmla="*/ 689417 w 691056"/>
                    <a:gd name="connsiteY1" fmla="*/ 126777 h 126777"/>
                    <a:gd name="connsiteX2" fmla="*/ 558196 w 691056"/>
                    <a:gd name="connsiteY2" fmla="*/ 0 h 126777"/>
                    <a:gd name="connsiteX3" fmla="*/ 0 w 691056"/>
                    <a:gd name="connsiteY3" fmla="*/ 0 h 126777"/>
                    <a:gd name="connsiteX4" fmla="*/ 0 w 691056"/>
                    <a:gd name="connsiteY4" fmla="*/ 126777 h 126777"/>
                    <a:gd name="connsiteX0" fmla="*/ 0 w 689783"/>
                    <a:gd name="connsiteY0" fmla="*/ 126777 h 126777"/>
                    <a:gd name="connsiteX1" fmla="*/ 689417 w 689783"/>
                    <a:gd name="connsiteY1" fmla="*/ 126777 h 126777"/>
                    <a:gd name="connsiteX2" fmla="*/ 558196 w 689783"/>
                    <a:gd name="connsiteY2" fmla="*/ 0 h 126777"/>
                    <a:gd name="connsiteX3" fmla="*/ 0 w 689783"/>
                    <a:gd name="connsiteY3" fmla="*/ 0 h 126777"/>
                    <a:gd name="connsiteX4" fmla="*/ 0 w 689783"/>
                    <a:gd name="connsiteY4" fmla="*/ 126777 h 126777"/>
                    <a:gd name="connsiteX0" fmla="*/ 0 w 689528"/>
                    <a:gd name="connsiteY0" fmla="*/ 126777 h 126777"/>
                    <a:gd name="connsiteX1" fmla="*/ 689417 w 689528"/>
                    <a:gd name="connsiteY1" fmla="*/ 126777 h 126777"/>
                    <a:gd name="connsiteX2" fmla="*/ 558196 w 689528"/>
                    <a:gd name="connsiteY2" fmla="*/ 0 h 126777"/>
                    <a:gd name="connsiteX3" fmla="*/ 0 w 689528"/>
                    <a:gd name="connsiteY3" fmla="*/ 0 h 126777"/>
                    <a:gd name="connsiteX4" fmla="*/ 0 w 689528"/>
                    <a:gd name="connsiteY4" fmla="*/ 126777 h 126777"/>
                    <a:gd name="connsiteX0" fmla="*/ 0 w 689422"/>
                    <a:gd name="connsiteY0" fmla="*/ 126777 h 126777"/>
                    <a:gd name="connsiteX1" fmla="*/ 689417 w 689422"/>
                    <a:gd name="connsiteY1" fmla="*/ 126777 h 126777"/>
                    <a:gd name="connsiteX2" fmla="*/ 558196 w 689422"/>
                    <a:gd name="connsiteY2" fmla="*/ 0 h 126777"/>
                    <a:gd name="connsiteX3" fmla="*/ 0 w 689422"/>
                    <a:gd name="connsiteY3" fmla="*/ 0 h 126777"/>
                    <a:gd name="connsiteX4" fmla="*/ 0 w 689422"/>
                    <a:gd name="connsiteY4" fmla="*/ 126777 h 126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422" h="126777">
                      <a:moveTo>
                        <a:pt x="0" y="126777"/>
                      </a:moveTo>
                      <a:lnTo>
                        <a:pt x="689417" y="126777"/>
                      </a:lnTo>
                      <a:cubicBezTo>
                        <a:pt x="690197" y="45953"/>
                        <a:pt x="613406" y="2137"/>
                        <a:pt x="558196" y="0"/>
                      </a:cubicBezTo>
                      <a:lnTo>
                        <a:pt x="0" y="0"/>
                      </a:lnTo>
                      <a:lnTo>
                        <a:pt x="0" y="126777"/>
                      </a:lnTo>
                      <a:close/>
                    </a:path>
                  </a:pathLst>
                </a:custGeom>
                <a:gradFill>
                  <a:gsLst>
                    <a:gs pos="0">
                      <a:srgbClr val="E3E4E5"/>
                    </a:gs>
                    <a:gs pos="78000">
                      <a:srgbClr val="D6D7DB"/>
                    </a:gs>
                    <a:gs pos="91000">
                      <a:srgbClr val="919296"/>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0" name="Freeform 39"/>
                <p:cNvSpPr/>
                <p:nvPr/>
              </p:nvSpPr>
              <p:spPr>
                <a:xfrm flipH="1" flipV="1">
                  <a:off x="8169675" y="7720746"/>
                  <a:ext cx="689422" cy="126777"/>
                </a:xfrm>
                <a:custGeom>
                  <a:avLst/>
                  <a:gdLst>
                    <a:gd name="connsiteX0" fmla="*/ 0 w 689418"/>
                    <a:gd name="connsiteY0" fmla="*/ 126777 h 126777"/>
                    <a:gd name="connsiteX1" fmla="*/ 689417 w 689418"/>
                    <a:gd name="connsiteY1" fmla="*/ 126777 h 126777"/>
                    <a:gd name="connsiteX2" fmla="*/ 689418 w 689418"/>
                    <a:gd name="connsiteY2" fmla="*/ 63389 h 126777"/>
                    <a:gd name="connsiteX3" fmla="*/ 626029 w 689418"/>
                    <a:gd name="connsiteY3" fmla="*/ 0 h 126777"/>
                    <a:gd name="connsiteX4" fmla="*/ 0 w 689418"/>
                    <a:gd name="connsiteY4" fmla="*/ 0 h 126777"/>
                    <a:gd name="connsiteX0" fmla="*/ 0 w 689418"/>
                    <a:gd name="connsiteY0" fmla="*/ 126777 h 126777"/>
                    <a:gd name="connsiteX1" fmla="*/ 689417 w 689418"/>
                    <a:gd name="connsiteY1" fmla="*/ 126777 h 126777"/>
                    <a:gd name="connsiteX2" fmla="*/ 689418 w 689418"/>
                    <a:gd name="connsiteY2" fmla="*/ 63389 h 126777"/>
                    <a:gd name="connsiteX3" fmla="*/ 558196 w 689418"/>
                    <a:gd name="connsiteY3" fmla="*/ 0 h 126777"/>
                    <a:gd name="connsiteX4" fmla="*/ 0 w 689418"/>
                    <a:gd name="connsiteY4" fmla="*/ 0 h 126777"/>
                    <a:gd name="connsiteX5" fmla="*/ 0 w 689418"/>
                    <a:gd name="connsiteY5" fmla="*/ 126777 h 126777"/>
                    <a:gd name="connsiteX0" fmla="*/ 0 w 724404"/>
                    <a:gd name="connsiteY0" fmla="*/ 126777 h 126777"/>
                    <a:gd name="connsiteX1" fmla="*/ 689417 w 724404"/>
                    <a:gd name="connsiteY1" fmla="*/ 126777 h 126777"/>
                    <a:gd name="connsiteX2" fmla="*/ 558196 w 724404"/>
                    <a:gd name="connsiteY2" fmla="*/ 0 h 126777"/>
                    <a:gd name="connsiteX3" fmla="*/ 0 w 724404"/>
                    <a:gd name="connsiteY3" fmla="*/ 0 h 126777"/>
                    <a:gd name="connsiteX4" fmla="*/ 0 w 724404"/>
                    <a:gd name="connsiteY4" fmla="*/ 126777 h 126777"/>
                    <a:gd name="connsiteX0" fmla="*/ 0 w 693604"/>
                    <a:gd name="connsiteY0" fmla="*/ 126777 h 126777"/>
                    <a:gd name="connsiteX1" fmla="*/ 689417 w 693604"/>
                    <a:gd name="connsiteY1" fmla="*/ 126777 h 126777"/>
                    <a:gd name="connsiteX2" fmla="*/ 558196 w 693604"/>
                    <a:gd name="connsiteY2" fmla="*/ 0 h 126777"/>
                    <a:gd name="connsiteX3" fmla="*/ 0 w 693604"/>
                    <a:gd name="connsiteY3" fmla="*/ 0 h 126777"/>
                    <a:gd name="connsiteX4" fmla="*/ 0 w 693604"/>
                    <a:gd name="connsiteY4" fmla="*/ 126777 h 126777"/>
                    <a:gd name="connsiteX0" fmla="*/ 0 w 691056"/>
                    <a:gd name="connsiteY0" fmla="*/ 126777 h 126777"/>
                    <a:gd name="connsiteX1" fmla="*/ 689417 w 691056"/>
                    <a:gd name="connsiteY1" fmla="*/ 126777 h 126777"/>
                    <a:gd name="connsiteX2" fmla="*/ 558196 w 691056"/>
                    <a:gd name="connsiteY2" fmla="*/ 0 h 126777"/>
                    <a:gd name="connsiteX3" fmla="*/ 0 w 691056"/>
                    <a:gd name="connsiteY3" fmla="*/ 0 h 126777"/>
                    <a:gd name="connsiteX4" fmla="*/ 0 w 691056"/>
                    <a:gd name="connsiteY4" fmla="*/ 126777 h 126777"/>
                    <a:gd name="connsiteX0" fmla="*/ 0 w 689783"/>
                    <a:gd name="connsiteY0" fmla="*/ 126777 h 126777"/>
                    <a:gd name="connsiteX1" fmla="*/ 689417 w 689783"/>
                    <a:gd name="connsiteY1" fmla="*/ 126777 h 126777"/>
                    <a:gd name="connsiteX2" fmla="*/ 558196 w 689783"/>
                    <a:gd name="connsiteY2" fmla="*/ 0 h 126777"/>
                    <a:gd name="connsiteX3" fmla="*/ 0 w 689783"/>
                    <a:gd name="connsiteY3" fmla="*/ 0 h 126777"/>
                    <a:gd name="connsiteX4" fmla="*/ 0 w 689783"/>
                    <a:gd name="connsiteY4" fmla="*/ 126777 h 126777"/>
                    <a:gd name="connsiteX0" fmla="*/ 0 w 689528"/>
                    <a:gd name="connsiteY0" fmla="*/ 126777 h 126777"/>
                    <a:gd name="connsiteX1" fmla="*/ 689417 w 689528"/>
                    <a:gd name="connsiteY1" fmla="*/ 126777 h 126777"/>
                    <a:gd name="connsiteX2" fmla="*/ 558196 w 689528"/>
                    <a:gd name="connsiteY2" fmla="*/ 0 h 126777"/>
                    <a:gd name="connsiteX3" fmla="*/ 0 w 689528"/>
                    <a:gd name="connsiteY3" fmla="*/ 0 h 126777"/>
                    <a:gd name="connsiteX4" fmla="*/ 0 w 689528"/>
                    <a:gd name="connsiteY4" fmla="*/ 126777 h 126777"/>
                    <a:gd name="connsiteX0" fmla="*/ 0 w 689422"/>
                    <a:gd name="connsiteY0" fmla="*/ 126777 h 126777"/>
                    <a:gd name="connsiteX1" fmla="*/ 689417 w 689422"/>
                    <a:gd name="connsiteY1" fmla="*/ 126777 h 126777"/>
                    <a:gd name="connsiteX2" fmla="*/ 558196 w 689422"/>
                    <a:gd name="connsiteY2" fmla="*/ 0 h 126777"/>
                    <a:gd name="connsiteX3" fmla="*/ 0 w 689422"/>
                    <a:gd name="connsiteY3" fmla="*/ 0 h 126777"/>
                    <a:gd name="connsiteX4" fmla="*/ 0 w 689422"/>
                    <a:gd name="connsiteY4" fmla="*/ 126777 h 126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422" h="126777">
                      <a:moveTo>
                        <a:pt x="0" y="126777"/>
                      </a:moveTo>
                      <a:lnTo>
                        <a:pt x="689417" y="126777"/>
                      </a:lnTo>
                      <a:cubicBezTo>
                        <a:pt x="690197" y="45953"/>
                        <a:pt x="613406" y="2137"/>
                        <a:pt x="558196" y="0"/>
                      </a:cubicBezTo>
                      <a:lnTo>
                        <a:pt x="0" y="0"/>
                      </a:lnTo>
                      <a:lnTo>
                        <a:pt x="0" y="126777"/>
                      </a:lnTo>
                      <a:close/>
                    </a:path>
                  </a:pathLst>
                </a:custGeom>
                <a:gradFill>
                  <a:gsLst>
                    <a:gs pos="0">
                      <a:srgbClr val="E3E4E5"/>
                    </a:gs>
                    <a:gs pos="78000">
                      <a:srgbClr val="D6D7DB"/>
                    </a:gs>
                    <a:gs pos="91000">
                      <a:srgbClr val="919296"/>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36" name="Freeform 35"/>
              <p:cNvSpPr/>
              <p:nvPr userDrawn="1"/>
            </p:nvSpPr>
            <p:spPr>
              <a:xfrm flipV="1">
                <a:off x="1525174" y="7269017"/>
                <a:ext cx="7863033" cy="114145"/>
              </a:xfrm>
              <a:custGeom>
                <a:avLst/>
                <a:gdLst>
                  <a:gd name="connsiteX0" fmla="*/ 0 w 9880984"/>
                  <a:gd name="connsiteY0" fmla="*/ 143439 h 143439"/>
                  <a:gd name="connsiteX1" fmla="*/ 4890631 w 9880984"/>
                  <a:gd name="connsiteY1" fmla="*/ 143439 h 143439"/>
                  <a:gd name="connsiteX2" fmla="*/ 4990353 w 9880984"/>
                  <a:gd name="connsiteY2" fmla="*/ 143439 h 143439"/>
                  <a:gd name="connsiteX3" fmla="*/ 9880984 w 9880984"/>
                  <a:gd name="connsiteY3" fmla="*/ 143439 h 143439"/>
                  <a:gd name="connsiteX4" fmla="*/ 9347775 w 9880984"/>
                  <a:gd name="connsiteY4" fmla="*/ 6036 h 143439"/>
                  <a:gd name="connsiteX5" fmla="*/ 4990353 w 9880984"/>
                  <a:gd name="connsiteY5" fmla="*/ 135 h 143439"/>
                  <a:gd name="connsiteX6" fmla="*/ 4990353 w 9880984"/>
                  <a:gd name="connsiteY6" fmla="*/ 0 h 143439"/>
                  <a:gd name="connsiteX7" fmla="*/ 4940492 w 9880984"/>
                  <a:gd name="connsiteY7" fmla="*/ 68 h 143439"/>
                  <a:gd name="connsiteX8" fmla="*/ 4890631 w 9880984"/>
                  <a:gd name="connsiteY8" fmla="*/ 0 h 143439"/>
                  <a:gd name="connsiteX9" fmla="*/ 4890631 w 9880984"/>
                  <a:gd name="connsiteY9" fmla="*/ 135 h 143439"/>
                  <a:gd name="connsiteX10" fmla="*/ 533209 w 9880984"/>
                  <a:gd name="connsiteY10" fmla="*/ 6036 h 143439"/>
                  <a:gd name="connsiteX11" fmla="*/ 0 w 9880984"/>
                  <a:gd name="connsiteY11" fmla="*/ 143439 h 14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80984" h="143439">
                    <a:moveTo>
                      <a:pt x="0" y="143439"/>
                    </a:moveTo>
                    <a:lnTo>
                      <a:pt x="4890631" y="143439"/>
                    </a:lnTo>
                    <a:lnTo>
                      <a:pt x="4990353" y="143439"/>
                    </a:lnTo>
                    <a:lnTo>
                      <a:pt x="9880984" y="143439"/>
                    </a:lnTo>
                    <a:cubicBezTo>
                      <a:pt x="9694352" y="40567"/>
                      <a:pt x="9473331" y="5800"/>
                      <a:pt x="9347775" y="6036"/>
                    </a:cubicBezTo>
                    <a:lnTo>
                      <a:pt x="4990353" y="135"/>
                    </a:lnTo>
                    <a:lnTo>
                      <a:pt x="4990353" y="0"/>
                    </a:lnTo>
                    <a:lnTo>
                      <a:pt x="4940492" y="68"/>
                    </a:lnTo>
                    <a:lnTo>
                      <a:pt x="4890631" y="0"/>
                    </a:lnTo>
                    <a:lnTo>
                      <a:pt x="4890631" y="135"/>
                    </a:lnTo>
                    <a:lnTo>
                      <a:pt x="533209" y="6036"/>
                    </a:lnTo>
                    <a:cubicBezTo>
                      <a:pt x="407653" y="5800"/>
                      <a:pt x="186632" y="40567"/>
                      <a:pt x="0" y="143439"/>
                    </a:cubicBezTo>
                    <a:close/>
                  </a:path>
                </a:pathLst>
              </a:custGeom>
              <a:gradFill>
                <a:gsLst>
                  <a:gs pos="77000">
                    <a:srgbClr val="ADADB1"/>
                  </a:gs>
                  <a:gs pos="30000">
                    <a:srgbClr val="C4C4C7"/>
                  </a:gs>
                  <a:gs pos="0">
                    <a:srgbClr val="4B4B4F"/>
                  </a:gs>
                  <a:gs pos="93000">
                    <a:srgbClr val="95969A"/>
                  </a:gs>
                </a:gsLst>
                <a:lin ang="5400000" scaled="0"/>
              </a:gradFill>
              <a:ln w="12700" cap="rnd">
                <a:noFill/>
                <a:round/>
              </a:ln>
              <a:effectLst>
                <a:outerShdw blurRad="254000" dist="127000" dir="5400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4488"/>
          <a:stretch/>
        </p:blipFill>
        <p:spPr>
          <a:xfrm>
            <a:off x="2970213" y="1476375"/>
            <a:ext cx="7721600" cy="4395898"/>
          </a:xfrm>
          <a:prstGeom prst="rect">
            <a:avLst/>
          </a:prstGeom>
        </p:spPr>
      </p:pic>
      <p:sp>
        <p:nvSpPr>
          <p:cNvPr id="3" name="Rectangle 2"/>
          <p:cNvSpPr/>
          <p:nvPr/>
        </p:nvSpPr>
        <p:spPr bwMode="auto">
          <a:xfrm>
            <a:off x="2969642" y="5770615"/>
            <a:ext cx="7945483" cy="88894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8" name="Title 1"/>
          <p:cNvSpPr>
            <a:spLocks noGrp="1"/>
          </p:cNvSpPr>
          <p:nvPr>
            <p:ph type="title"/>
          </p:nvPr>
        </p:nvSpPr>
        <p:spPr>
          <a:xfrm>
            <a:off x="764282" y="375890"/>
            <a:ext cx="6741864" cy="955675"/>
          </a:xfrm>
        </p:spPr>
        <p:txBody>
          <a:bodyPr/>
          <a:lstStyle/>
          <a:p>
            <a:r>
              <a:rPr lang="en-US" dirty="0" smtClean="0">
                <a:solidFill>
                  <a:schemeClr val="accent6">
                    <a:lumMod val="50000"/>
                  </a:schemeClr>
                </a:solidFill>
              </a:rPr>
              <a:t>Enhanced User Interface</a:t>
            </a:r>
            <a:endParaRPr lang="en-US" dirty="0">
              <a:solidFill>
                <a:schemeClr val="accent2"/>
              </a:solidFill>
            </a:endParaRPr>
          </a:p>
        </p:txBody>
      </p:sp>
      <p:grpSp>
        <p:nvGrpSpPr>
          <p:cNvPr id="5" name="Group 4"/>
          <p:cNvGrpSpPr/>
          <p:nvPr/>
        </p:nvGrpSpPr>
        <p:grpSpPr>
          <a:xfrm>
            <a:off x="449362" y="2267669"/>
            <a:ext cx="1943620" cy="3212928"/>
            <a:chOff x="449362" y="2267669"/>
            <a:chExt cx="1943620" cy="3212928"/>
          </a:xfrm>
        </p:grpSpPr>
        <p:sp>
          <p:nvSpPr>
            <p:cNvPr id="19" name="Pentagon 18"/>
            <p:cNvSpPr/>
            <p:nvPr/>
          </p:nvSpPr>
          <p:spPr bwMode="auto">
            <a:xfrm>
              <a:off x="554286" y="2267669"/>
              <a:ext cx="1838696" cy="3212928"/>
            </a:xfrm>
            <a:prstGeom prst="homePlate">
              <a:avLst>
                <a:gd name="adj" fmla="val 32520"/>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0" name="TextBox 19"/>
            <p:cNvSpPr txBox="1"/>
            <p:nvPr/>
          </p:nvSpPr>
          <p:spPr>
            <a:xfrm>
              <a:off x="449362" y="3217477"/>
              <a:ext cx="1800200" cy="1631216"/>
            </a:xfrm>
            <a:prstGeom prst="rect">
              <a:avLst/>
            </a:prstGeom>
            <a:noFill/>
          </p:spPr>
          <p:txBody>
            <a:bodyPr wrap="square" rtlCol="0">
              <a:spAutoFit/>
            </a:bodyPr>
            <a:lstStyle/>
            <a:p>
              <a:pPr marL="144463"/>
              <a:r>
                <a:rPr lang="en-US" sz="2000" dirty="0">
                  <a:solidFill>
                    <a:schemeClr val="bg1"/>
                  </a:solidFill>
                </a:rPr>
                <a:t>Streamlined design</a:t>
              </a:r>
              <a:br>
                <a:rPr lang="en-US" sz="2000" dirty="0">
                  <a:solidFill>
                    <a:schemeClr val="bg1"/>
                  </a:solidFill>
                </a:rPr>
              </a:br>
              <a:r>
                <a:rPr lang="en-US" sz="2000" dirty="0">
                  <a:solidFill>
                    <a:schemeClr val="bg1"/>
                  </a:solidFill>
                </a:rPr>
                <a:t/>
              </a:r>
              <a:br>
                <a:rPr lang="en-US" sz="2000" dirty="0">
                  <a:solidFill>
                    <a:schemeClr val="bg1"/>
                  </a:solidFill>
                </a:rPr>
              </a:br>
              <a:r>
                <a:rPr lang="en-US" sz="2000" dirty="0">
                  <a:solidFill>
                    <a:schemeClr val="bg1"/>
                  </a:solidFill>
                </a:rPr>
                <a:t>Live data points </a:t>
              </a:r>
            </a:p>
          </p:txBody>
        </p:sp>
      </p:grpSp>
    </p:spTree>
    <p:extLst>
      <p:ext uri="{BB962C8B-B14F-4D97-AF65-F5344CB8AC3E}">
        <p14:creationId xmlns:p14="http://schemas.microsoft.com/office/powerpoint/2010/main" val="3582197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13722"/>
          <a:stretch/>
        </p:blipFill>
        <p:spPr>
          <a:xfrm flipH="1">
            <a:off x="2801" y="-1"/>
            <a:ext cx="10689012" cy="7559675"/>
          </a:xfrm>
          <a:prstGeom prst="rect">
            <a:avLst/>
          </a:prstGeom>
        </p:spPr>
      </p:pic>
      <p:grpSp>
        <p:nvGrpSpPr>
          <p:cNvPr id="31" name="Group 30"/>
          <p:cNvGrpSpPr>
            <a:grpSpLocks noChangeAspect="1"/>
          </p:cNvGrpSpPr>
          <p:nvPr/>
        </p:nvGrpSpPr>
        <p:grpSpPr>
          <a:xfrm>
            <a:off x="1673498" y="1043533"/>
            <a:ext cx="10729192" cy="6238543"/>
            <a:chOff x="1525174" y="2811162"/>
            <a:chExt cx="7863033" cy="4572000"/>
          </a:xfrm>
        </p:grpSpPr>
        <p:sp>
          <p:nvSpPr>
            <p:cNvPr id="32" name="Rounded Rectangle 31"/>
            <p:cNvSpPr/>
            <p:nvPr userDrawn="1"/>
          </p:nvSpPr>
          <p:spPr>
            <a:xfrm>
              <a:off x="2256998" y="2811162"/>
              <a:ext cx="6399384" cy="4381867"/>
            </a:xfrm>
            <a:prstGeom prst="roundRect">
              <a:avLst>
                <a:gd name="adj" fmla="val 4838"/>
              </a:avLst>
            </a:prstGeom>
            <a:solidFill>
              <a:schemeClr val="tx1"/>
            </a:solidFill>
            <a:ln w="12700" cap="rnd">
              <a:noFill/>
              <a:round/>
            </a:ln>
            <a:effectLst/>
            <a:scene3d>
              <a:camera prst="perspectiveRelaxedModerately">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33" name="Group 32"/>
            <p:cNvGrpSpPr/>
            <p:nvPr userDrawn="1"/>
          </p:nvGrpSpPr>
          <p:grpSpPr>
            <a:xfrm>
              <a:off x="1525174" y="7117040"/>
              <a:ext cx="7863033" cy="266122"/>
              <a:chOff x="1525174" y="7117040"/>
              <a:chExt cx="7863033" cy="266122"/>
            </a:xfrm>
          </p:grpSpPr>
          <p:grpSp>
            <p:nvGrpSpPr>
              <p:cNvPr id="34" name="Group 33"/>
              <p:cNvGrpSpPr/>
              <p:nvPr userDrawn="1"/>
            </p:nvGrpSpPr>
            <p:grpSpPr>
              <a:xfrm>
                <a:off x="1525174" y="7117053"/>
                <a:ext cx="7863033" cy="151983"/>
                <a:chOff x="3908906" y="8153579"/>
                <a:chExt cx="9880984" cy="190987"/>
              </a:xfrm>
            </p:grpSpPr>
            <p:sp>
              <p:nvSpPr>
                <p:cNvPr id="45" name="Freeform 44"/>
                <p:cNvSpPr/>
                <p:nvPr/>
              </p:nvSpPr>
              <p:spPr>
                <a:xfrm>
                  <a:off x="8849398" y="8153586"/>
                  <a:ext cx="4940492" cy="190980"/>
                </a:xfrm>
                <a:custGeom>
                  <a:avLst/>
                  <a:gdLst>
                    <a:gd name="connsiteX0" fmla="*/ 0 w 4940492"/>
                    <a:gd name="connsiteY0" fmla="*/ 0 h 190980"/>
                    <a:gd name="connsiteX1" fmla="*/ 4940492 w 4940492"/>
                    <a:gd name="connsiteY1" fmla="*/ 0 h 190980"/>
                    <a:gd name="connsiteX2" fmla="*/ 4940492 w 4940492"/>
                    <a:gd name="connsiteY2" fmla="*/ 190980 h 190980"/>
                    <a:gd name="connsiteX3" fmla="*/ 0 w 4940492"/>
                    <a:gd name="connsiteY3" fmla="*/ 190980 h 190980"/>
                  </a:gdLst>
                  <a:ahLst/>
                  <a:cxnLst>
                    <a:cxn ang="0">
                      <a:pos x="connsiteX0" y="connsiteY0"/>
                    </a:cxn>
                    <a:cxn ang="0">
                      <a:pos x="connsiteX1" y="connsiteY1"/>
                    </a:cxn>
                    <a:cxn ang="0">
                      <a:pos x="connsiteX2" y="connsiteY2"/>
                    </a:cxn>
                    <a:cxn ang="0">
                      <a:pos x="connsiteX3" y="connsiteY3"/>
                    </a:cxn>
                  </a:cxnLst>
                  <a:rect l="l" t="t" r="r" b="b"/>
                  <a:pathLst>
                    <a:path w="4940492" h="190980">
                      <a:moveTo>
                        <a:pt x="0" y="0"/>
                      </a:moveTo>
                      <a:lnTo>
                        <a:pt x="4940492" y="0"/>
                      </a:lnTo>
                      <a:lnTo>
                        <a:pt x="4940492" y="190980"/>
                      </a:lnTo>
                      <a:lnTo>
                        <a:pt x="0" y="190980"/>
                      </a:lnTo>
                      <a:close/>
                    </a:path>
                  </a:pathLst>
                </a:custGeom>
                <a:gradFill>
                  <a:gsLst>
                    <a:gs pos="96000">
                      <a:srgbClr val="929397"/>
                    </a:gs>
                    <a:gs pos="93000">
                      <a:srgbClr val="D4D5D9"/>
                    </a:gs>
                    <a:gs pos="81000">
                      <a:srgbClr val="DCDDDF"/>
                    </a:gs>
                    <a:gs pos="0">
                      <a:srgbClr val="F2F2F4"/>
                    </a:gs>
                    <a:gs pos="99000">
                      <a:srgbClr val="E7E8E9"/>
                    </a:gs>
                    <a:gs pos="100000">
                      <a:srgbClr val="757678"/>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 name="Freeform 45"/>
                <p:cNvSpPr/>
                <p:nvPr/>
              </p:nvSpPr>
              <p:spPr>
                <a:xfrm flipH="1">
                  <a:off x="3908906" y="8153579"/>
                  <a:ext cx="4940492" cy="190981"/>
                </a:xfrm>
                <a:custGeom>
                  <a:avLst/>
                  <a:gdLst>
                    <a:gd name="connsiteX0" fmla="*/ 0 w 4940492"/>
                    <a:gd name="connsiteY0" fmla="*/ 0 h 190980"/>
                    <a:gd name="connsiteX1" fmla="*/ 4940492 w 4940492"/>
                    <a:gd name="connsiteY1" fmla="*/ 0 h 190980"/>
                    <a:gd name="connsiteX2" fmla="*/ 4940492 w 4940492"/>
                    <a:gd name="connsiteY2" fmla="*/ 190980 h 190980"/>
                    <a:gd name="connsiteX3" fmla="*/ 0 w 4940492"/>
                    <a:gd name="connsiteY3" fmla="*/ 190980 h 190980"/>
                  </a:gdLst>
                  <a:ahLst/>
                  <a:cxnLst>
                    <a:cxn ang="0">
                      <a:pos x="connsiteX0" y="connsiteY0"/>
                    </a:cxn>
                    <a:cxn ang="0">
                      <a:pos x="connsiteX1" y="connsiteY1"/>
                    </a:cxn>
                    <a:cxn ang="0">
                      <a:pos x="connsiteX2" y="connsiteY2"/>
                    </a:cxn>
                    <a:cxn ang="0">
                      <a:pos x="connsiteX3" y="connsiteY3"/>
                    </a:cxn>
                  </a:cxnLst>
                  <a:rect l="l" t="t" r="r" b="b"/>
                  <a:pathLst>
                    <a:path w="4940492" h="190980">
                      <a:moveTo>
                        <a:pt x="0" y="0"/>
                      </a:moveTo>
                      <a:lnTo>
                        <a:pt x="4940492" y="0"/>
                      </a:lnTo>
                      <a:lnTo>
                        <a:pt x="4940492" y="190980"/>
                      </a:lnTo>
                      <a:lnTo>
                        <a:pt x="0" y="190980"/>
                      </a:lnTo>
                      <a:close/>
                    </a:path>
                  </a:pathLst>
                </a:custGeom>
                <a:gradFill>
                  <a:gsLst>
                    <a:gs pos="96000">
                      <a:srgbClr val="929397"/>
                    </a:gs>
                    <a:gs pos="93000">
                      <a:srgbClr val="D4D5D9"/>
                    </a:gs>
                    <a:gs pos="81000">
                      <a:srgbClr val="DCDDDF"/>
                    </a:gs>
                    <a:gs pos="0">
                      <a:srgbClr val="F2F2F4"/>
                    </a:gs>
                    <a:gs pos="99000">
                      <a:srgbClr val="E7E8E9"/>
                    </a:gs>
                    <a:gs pos="100000">
                      <a:srgbClr val="757678"/>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35" name="Group 34"/>
              <p:cNvGrpSpPr/>
              <p:nvPr userDrawn="1"/>
            </p:nvGrpSpPr>
            <p:grpSpPr>
              <a:xfrm>
                <a:off x="4908066" y="7117040"/>
                <a:ext cx="1097248" cy="100885"/>
                <a:chOff x="8169675" y="7720746"/>
                <a:chExt cx="1378844" cy="126777"/>
              </a:xfrm>
            </p:grpSpPr>
            <p:sp>
              <p:nvSpPr>
                <p:cNvPr id="37" name="Freeform 36"/>
                <p:cNvSpPr/>
                <p:nvPr/>
              </p:nvSpPr>
              <p:spPr>
                <a:xfrm flipV="1">
                  <a:off x="8859097" y="7720746"/>
                  <a:ext cx="689422" cy="126777"/>
                </a:xfrm>
                <a:custGeom>
                  <a:avLst/>
                  <a:gdLst>
                    <a:gd name="connsiteX0" fmla="*/ 0 w 689418"/>
                    <a:gd name="connsiteY0" fmla="*/ 126777 h 126777"/>
                    <a:gd name="connsiteX1" fmla="*/ 689417 w 689418"/>
                    <a:gd name="connsiteY1" fmla="*/ 126777 h 126777"/>
                    <a:gd name="connsiteX2" fmla="*/ 689418 w 689418"/>
                    <a:gd name="connsiteY2" fmla="*/ 63389 h 126777"/>
                    <a:gd name="connsiteX3" fmla="*/ 626029 w 689418"/>
                    <a:gd name="connsiteY3" fmla="*/ 0 h 126777"/>
                    <a:gd name="connsiteX4" fmla="*/ 0 w 689418"/>
                    <a:gd name="connsiteY4" fmla="*/ 0 h 126777"/>
                    <a:gd name="connsiteX0" fmla="*/ 0 w 689418"/>
                    <a:gd name="connsiteY0" fmla="*/ 126777 h 126777"/>
                    <a:gd name="connsiteX1" fmla="*/ 689417 w 689418"/>
                    <a:gd name="connsiteY1" fmla="*/ 126777 h 126777"/>
                    <a:gd name="connsiteX2" fmla="*/ 689418 w 689418"/>
                    <a:gd name="connsiteY2" fmla="*/ 63389 h 126777"/>
                    <a:gd name="connsiteX3" fmla="*/ 558196 w 689418"/>
                    <a:gd name="connsiteY3" fmla="*/ 0 h 126777"/>
                    <a:gd name="connsiteX4" fmla="*/ 0 w 689418"/>
                    <a:gd name="connsiteY4" fmla="*/ 0 h 126777"/>
                    <a:gd name="connsiteX5" fmla="*/ 0 w 689418"/>
                    <a:gd name="connsiteY5" fmla="*/ 126777 h 126777"/>
                    <a:gd name="connsiteX0" fmla="*/ 0 w 724404"/>
                    <a:gd name="connsiteY0" fmla="*/ 126777 h 126777"/>
                    <a:gd name="connsiteX1" fmla="*/ 689417 w 724404"/>
                    <a:gd name="connsiteY1" fmla="*/ 126777 h 126777"/>
                    <a:gd name="connsiteX2" fmla="*/ 558196 w 724404"/>
                    <a:gd name="connsiteY2" fmla="*/ 0 h 126777"/>
                    <a:gd name="connsiteX3" fmla="*/ 0 w 724404"/>
                    <a:gd name="connsiteY3" fmla="*/ 0 h 126777"/>
                    <a:gd name="connsiteX4" fmla="*/ 0 w 724404"/>
                    <a:gd name="connsiteY4" fmla="*/ 126777 h 126777"/>
                    <a:gd name="connsiteX0" fmla="*/ 0 w 693604"/>
                    <a:gd name="connsiteY0" fmla="*/ 126777 h 126777"/>
                    <a:gd name="connsiteX1" fmla="*/ 689417 w 693604"/>
                    <a:gd name="connsiteY1" fmla="*/ 126777 h 126777"/>
                    <a:gd name="connsiteX2" fmla="*/ 558196 w 693604"/>
                    <a:gd name="connsiteY2" fmla="*/ 0 h 126777"/>
                    <a:gd name="connsiteX3" fmla="*/ 0 w 693604"/>
                    <a:gd name="connsiteY3" fmla="*/ 0 h 126777"/>
                    <a:gd name="connsiteX4" fmla="*/ 0 w 693604"/>
                    <a:gd name="connsiteY4" fmla="*/ 126777 h 126777"/>
                    <a:gd name="connsiteX0" fmla="*/ 0 w 691056"/>
                    <a:gd name="connsiteY0" fmla="*/ 126777 h 126777"/>
                    <a:gd name="connsiteX1" fmla="*/ 689417 w 691056"/>
                    <a:gd name="connsiteY1" fmla="*/ 126777 h 126777"/>
                    <a:gd name="connsiteX2" fmla="*/ 558196 w 691056"/>
                    <a:gd name="connsiteY2" fmla="*/ 0 h 126777"/>
                    <a:gd name="connsiteX3" fmla="*/ 0 w 691056"/>
                    <a:gd name="connsiteY3" fmla="*/ 0 h 126777"/>
                    <a:gd name="connsiteX4" fmla="*/ 0 w 691056"/>
                    <a:gd name="connsiteY4" fmla="*/ 126777 h 126777"/>
                    <a:gd name="connsiteX0" fmla="*/ 0 w 689783"/>
                    <a:gd name="connsiteY0" fmla="*/ 126777 h 126777"/>
                    <a:gd name="connsiteX1" fmla="*/ 689417 w 689783"/>
                    <a:gd name="connsiteY1" fmla="*/ 126777 h 126777"/>
                    <a:gd name="connsiteX2" fmla="*/ 558196 w 689783"/>
                    <a:gd name="connsiteY2" fmla="*/ 0 h 126777"/>
                    <a:gd name="connsiteX3" fmla="*/ 0 w 689783"/>
                    <a:gd name="connsiteY3" fmla="*/ 0 h 126777"/>
                    <a:gd name="connsiteX4" fmla="*/ 0 w 689783"/>
                    <a:gd name="connsiteY4" fmla="*/ 126777 h 126777"/>
                    <a:gd name="connsiteX0" fmla="*/ 0 w 689528"/>
                    <a:gd name="connsiteY0" fmla="*/ 126777 h 126777"/>
                    <a:gd name="connsiteX1" fmla="*/ 689417 w 689528"/>
                    <a:gd name="connsiteY1" fmla="*/ 126777 h 126777"/>
                    <a:gd name="connsiteX2" fmla="*/ 558196 w 689528"/>
                    <a:gd name="connsiteY2" fmla="*/ 0 h 126777"/>
                    <a:gd name="connsiteX3" fmla="*/ 0 w 689528"/>
                    <a:gd name="connsiteY3" fmla="*/ 0 h 126777"/>
                    <a:gd name="connsiteX4" fmla="*/ 0 w 689528"/>
                    <a:gd name="connsiteY4" fmla="*/ 126777 h 126777"/>
                    <a:gd name="connsiteX0" fmla="*/ 0 w 689422"/>
                    <a:gd name="connsiteY0" fmla="*/ 126777 h 126777"/>
                    <a:gd name="connsiteX1" fmla="*/ 689417 w 689422"/>
                    <a:gd name="connsiteY1" fmla="*/ 126777 h 126777"/>
                    <a:gd name="connsiteX2" fmla="*/ 558196 w 689422"/>
                    <a:gd name="connsiteY2" fmla="*/ 0 h 126777"/>
                    <a:gd name="connsiteX3" fmla="*/ 0 w 689422"/>
                    <a:gd name="connsiteY3" fmla="*/ 0 h 126777"/>
                    <a:gd name="connsiteX4" fmla="*/ 0 w 689422"/>
                    <a:gd name="connsiteY4" fmla="*/ 126777 h 126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422" h="126777">
                      <a:moveTo>
                        <a:pt x="0" y="126777"/>
                      </a:moveTo>
                      <a:lnTo>
                        <a:pt x="689417" y="126777"/>
                      </a:lnTo>
                      <a:cubicBezTo>
                        <a:pt x="690197" y="45953"/>
                        <a:pt x="613406" y="2137"/>
                        <a:pt x="558196" y="0"/>
                      </a:cubicBezTo>
                      <a:lnTo>
                        <a:pt x="0" y="0"/>
                      </a:lnTo>
                      <a:lnTo>
                        <a:pt x="0" y="126777"/>
                      </a:lnTo>
                      <a:close/>
                    </a:path>
                  </a:pathLst>
                </a:custGeom>
                <a:gradFill>
                  <a:gsLst>
                    <a:gs pos="0">
                      <a:srgbClr val="E3E4E5"/>
                    </a:gs>
                    <a:gs pos="78000">
                      <a:srgbClr val="D6D7DB"/>
                    </a:gs>
                    <a:gs pos="91000">
                      <a:srgbClr val="919296"/>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0" name="Freeform 39"/>
                <p:cNvSpPr/>
                <p:nvPr/>
              </p:nvSpPr>
              <p:spPr>
                <a:xfrm flipH="1" flipV="1">
                  <a:off x="8169675" y="7720746"/>
                  <a:ext cx="689422" cy="126777"/>
                </a:xfrm>
                <a:custGeom>
                  <a:avLst/>
                  <a:gdLst>
                    <a:gd name="connsiteX0" fmla="*/ 0 w 689418"/>
                    <a:gd name="connsiteY0" fmla="*/ 126777 h 126777"/>
                    <a:gd name="connsiteX1" fmla="*/ 689417 w 689418"/>
                    <a:gd name="connsiteY1" fmla="*/ 126777 h 126777"/>
                    <a:gd name="connsiteX2" fmla="*/ 689418 w 689418"/>
                    <a:gd name="connsiteY2" fmla="*/ 63389 h 126777"/>
                    <a:gd name="connsiteX3" fmla="*/ 626029 w 689418"/>
                    <a:gd name="connsiteY3" fmla="*/ 0 h 126777"/>
                    <a:gd name="connsiteX4" fmla="*/ 0 w 689418"/>
                    <a:gd name="connsiteY4" fmla="*/ 0 h 126777"/>
                    <a:gd name="connsiteX0" fmla="*/ 0 w 689418"/>
                    <a:gd name="connsiteY0" fmla="*/ 126777 h 126777"/>
                    <a:gd name="connsiteX1" fmla="*/ 689417 w 689418"/>
                    <a:gd name="connsiteY1" fmla="*/ 126777 h 126777"/>
                    <a:gd name="connsiteX2" fmla="*/ 689418 w 689418"/>
                    <a:gd name="connsiteY2" fmla="*/ 63389 h 126777"/>
                    <a:gd name="connsiteX3" fmla="*/ 558196 w 689418"/>
                    <a:gd name="connsiteY3" fmla="*/ 0 h 126777"/>
                    <a:gd name="connsiteX4" fmla="*/ 0 w 689418"/>
                    <a:gd name="connsiteY4" fmla="*/ 0 h 126777"/>
                    <a:gd name="connsiteX5" fmla="*/ 0 w 689418"/>
                    <a:gd name="connsiteY5" fmla="*/ 126777 h 126777"/>
                    <a:gd name="connsiteX0" fmla="*/ 0 w 724404"/>
                    <a:gd name="connsiteY0" fmla="*/ 126777 h 126777"/>
                    <a:gd name="connsiteX1" fmla="*/ 689417 w 724404"/>
                    <a:gd name="connsiteY1" fmla="*/ 126777 h 126777"/>
                    <a:gd name="connsiteX2" fmla="*/ 558196 w 724404"/>
                    <a:gd name="connsiteY2" fmla="*/ 0 h 126777"/>
                    <a:gd name="connsiteX3" fmla="*/ 0 w 724404"/>
                    <a:gd name="connsiteY3" fmla="*/ 0 h 126777"/>
                    <a:gd name="connsiteX4" fmla="*/ 0 w 724404"/>
                    <a:gd name="connsiteY4" fmla="*/ 126777 h 126777"/>
                    <a:gd name="connsiteX0" fmla="*/ 0 w 693604"/>
                    <a:gd name="connsiteY0" fmla="*/ 126777 h 126777"/>
                    <a:gd name="connsiteX1" fmla="*/ 689417 w 693604"/>
                    <a:gd name="connsiteY1" fmla="*/ 126777 h 126777"/>
                    <a:gd name="connsiteX2" fmla="*/ 558196 w 693604"/>
                    <a:gd name="connsiteY2" fmla="*/ 0 h 126777"/>
                    <a:gd name="connsiteX3" fmla="*/ 0 w 693604"/>
                    <a:gd name="connsiteY3" fmla="*/ 0 h 126777"/>
                    <a:gd name="connsiteX4" fmla="*/ 0 w 693604"/>
                    <a:gd name="connsiteY4" fmla="*/ 126777 h 126777"/>
                    <a:gd name="connsiteX0" fmla="*/ 0 w 691056"/>
                    <a:gd name="connsiteY0" fmla="*/ 126777 h 126777"/>
                    <a:gd name="connsiteX1" fmla="*/ 689417 w 691056"/>
                    <a:gd name="connsiteY1" fmla="*/ 126777 h 126777"/>
                    <a:gd name="connsiteX2" fmla="*/ 558196 w 691056"/>
                    <a:gd name="connsiteY2" fmla="*/ 0 h 126777"/>
                    <a:gd name="connsiteX3" fmla="*/ 0 w 691056"/>
                    <a:gd name="connsiteY3" fmla="*/ 0 h 126777"/>
                    <a:gd name="connsiteX4" fmla="*/ 0 w 691056"/>
                    <a:gd name="connsiteY4" fmla="*/ 126777 h 126777"/>
                    <a:gd name="connsiteX0" fmla="*/ 0 w 689783"/>
                    <a:gd name="connsiteY0" fmla="*/ 126777 h 126777"/>
                    <a:gd name="connsiteX1" fmla="*/ 689417 w 689783"/>
                    <a:gd name="connsiteY1" fmla="*/ 126777 h 126777"/>
                    <a:gd name="connsiteX2" fmla="*/ 558196 w 689783"/>
                    <a:gd name="connsiteY2" fmla="*/ 0 h 126777"/>
                    <a:gd name="connsiteX3" fmla="*/ 0 w 689783"/>
                    <a:gd name="connsiteY3" fmla="*/ 0 h 126777"/>
                    <a:gd name="connsiteX4" fmla="*/ 0 w 689783"/>
                    <a:gd name="connsiteY4" fmla="*/ 126777 h 126777"/>
                    <a:gd name="connsiteX0" fmla="*/ 0 w 689528"/>
                    <a:gd name="connsiteY0" fmla="*/ 126777 h 126777"/>
                    <a:gd name="connsiteX1" fmla="*/ 689417 w 689528"/>
                    <a:gd name="connsiteY1" fmla="*/ 126777 h 126777"/>
                    <a:gd name="connsiteX2" fmla="*/ 558196 w 689528"/>
                    <a:gd name="connsiteY2" fmla="*/ 0 h 126777"/>
                    <a:gd name="connsiteX3" fmla="*/ 0 w 689528"/>
                    <a:gd name="connsiteY3" fmla="*/ 0 h 126777"/>
                    <a:gd name="connsiteX4" fmla="*/ 0 w 689528"/>
                    <a:gd name="connsiteY4" fmla="*/ 126777 h 126777"/>
                    <a:gd name="connsiteX0" fmla="*/ 0 w 689422"/>
                    <a:gd name="connsiteY0" fmla="*/ 126777 h 126777"/>
                    <a:gd name="connsiteX1" fmla="*/ 689417 w 689422"/>
                    <a:gd name="connsiteY1" fmla="*/ 126777 h 126777"/>
                    <a:gd name="connsiteX2" fmla="*/ 558196 w 689422"/>
                    <a:gd name="connsiteY2" fmla="*/ 0 h 126777"/>
                    <a:gd name="connsiteX3" fmla="*/ 0 w 689422"/>
                    <a:gd name="connsiteY3" fmla="*/ 0 h 126777"/>
                    <a:gd name="connsiteX4" fmla="*/ 0 w 689422"/>
                    <a:gd name="connsiteY4" fmla="*/ 126777 h 126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422" h="126777">
                      <a:moveTo>
                        <a:pt x="0" y="126777"/>
                      </a:moveTo>
                      <a:lnTo>
                        <a:pt x="689417" y="126777"/>
                      </a:lnTo>
                      <a:cubicBezTo>
                        <a:pt x="690197" y="45953"/>
                        <a:pt x="613406" y="2137"/>
                        <a:pt x="558196" y="0"/>
                      </a:cubicBezTo>
                      <a:lnTo>
                        <a:pt x="0" y="0"/>
                      </a:lnTo>
                      <a:lnTo>
                        <a:pt x="0" y="126777"/>
                      </a:lnTo>
                      <a:close/>
                    </a:path>
                  </a:pathLst>
                </a:custGeom>
                <a:gradFill>
                  <a:gsLst>
                    <a:gs pos="0">
                      <a:srgbClr val="E3E4E5"/>
                    </a:gs>
                    <a:gs pos="78000">
                      <a:srgbClr val="D6D7DB"/>
                    </a:gs>
                    <a:gs pos="91000">
                      <a:srgbClr val="919296"/>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36" name="Freeform 35"/>
              <p:cNvSpPr/>
              <p:nvPr userDrawn="1"/>
            </p:nvSpPr>
            <p:spPr>
              <a:xfrm flipV="1">
                <a:off x="1525174" y="7269017"/>
                <a:ext cx="7863033" cy="114145"/>
              </a:xfrm>
              <a:custGeom>
                <a:avLst/>
                <a:gdLst>
                  <a:gd name="connsiteX0" fmla="*/ 0 w 9880984"/>
                  <a:gd name="connsiteY0" fmla="*/ 143439 h 143439"/>
                  <a:gd name="connsiteX1" fmla="*/ 4890631 w 9880984"/>
                  <a:gd name="connsiteY1" fmla="*/ 143439 h 143439"/>
                  <a:gd name="connsiteX2" fmla="*/ 4990353 w 9880984"/>
                  <a:gd name="connsiteY2" fmla="*/ 143439 h 143439"/>
                  <a:gd name="connsiteX3" fmla="*/ 9880984 w 9880984"/>
                  <a:gd name="connsiteY3" fmla="*/ 143439 h 143439"/>
                  <a:gd name="connsiteX4" fmla="*/ 9347775 w 9880984"/>
                  <a:gd name="connsiteY4" fmla="*/ 6036 h 143439"/>
                  <a:gd name="connsiteX5" fmla="*/ 4990353 w 9880984"/>
                  <a:gd name="connsiteY5" fmla="*/ 135 h 143439"/>
                  <a:gd name="connsiteX6" fmla="*/ 4990353 w 9880984"/>
                  <a:gd name="connsiteY6" fmla="*/ 0 h 143439"/>
                  <a:gd name="connsiteX7" fmla="*/ 4940492 w 9880984"/>
                  <a:gd name="connsiteY7" fmla="*/ 68 h 143439"/>
                  <a:gd name="connsiteX8" fmla="*/ 4890631 w 9880984"/>
                  <a:gd name="connsiteY8" fmla="*/ 0 h 143439"/>
                  <a:gd name="connsiteX9" fmla="*/ 4890631 w 9880984"/>
                  <a:gd name="connsiteY9" fmla="*/ 135 h 143439"/>
                  <a:gd name="connsiteX10" fmla="*/ 533209 w 9880984"/>
                  <a:gd name="connsiteY10" fmla="*/ 6036 h 143439"/>
                  <a:gd name="connsiteX11" fmla="*/ 0 w 9880984"/>
                  <a:gd name="connsiteY11" fmla="*/ 143439 h 14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80984" h="143439">
                    <a:moveTo>
                      <a:pt x="0" y="143439"/>
                    </a:moveTo>
                    <a:lnTo>
                      <a:pt x="4890631" y="143439"/>
                    </a:lnTo>
                    <a:lnTo>
                      <a:pt x="4990353" y="143439"/>
                    </a:lnTo>
                    <a:lnTo>
                      <a:pt x="9880984" y="143439"/>
                    </a:lnTo>
                    <a:cubicBezTo>
                      <a:pt x="9694352" y="40567"/>
                      <a:pt x="9473331" y="5800"/>
                      <a:pt x="9347775" y="6036"/>
                    </a:cubicBezTo>
                    <a:lnTo>
                      <a:pt x="4990353" y="135"/>
                    </a:lnTo>
                    <a:lnTo>
                      <a:pt x="4990353" y="0"/>
                    </a:lnTo>
                    <a:lnTo>
                      <a:pt x="4940492" y="68"/>
                    </a:lnTo>
                    <a:lnTo>
                      <a:pt x="4890631" y="0"/>
                    </a:lnTo>
                    <a:lnTo>
                      <a:pt x="4890631" y="135"/>
                    </a:lnTo>
                    <a:lnTo>
                      <a:pt x="533209" y="6036"/>
                    </a:lnTo>
                    <a:cubicBezTo>
                      <a:pt x="407653" y="5800"/>
                      <a:pt x="186632" y="40567"/>
                      <a:pt x="0" y="143439"/>
                    </a:cubicBezTo>
                    <a:close/>
                  </a:path>
                </a:pathLst>
              </a:custGeom>
              <a:gradFill>
                <a:gsLst>
                  <a:gs pos="77000">
                    <a:srgbClr val="ADADB1"/>
                  </a:gs>
                  <a:gs pos="30000">
                    <a:srgbClr val="C4C4C7"/>
                  </a:gs>
                  <a:gs pos="0">
                    <a:srgbClr val="4B4B4F"/>
                  </a:gs>
                  <a:gs pos="93000">
                    <a:srgbClr val="95969A"/>
                  </a:gs>
                </a:gsLst>
                <a:lin ang="5400000" scaled="0"/>
              </a:gradFill>
              <a:ln w="12700" cap="rnd">
                <a:noFill/>
                <a:round/>
              </a:ln>
              <a:effectLst>
                <a:outerShdw blurRad="254000" dist="127000" dir="5400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sp>
        <p:nvSpPr>
          <p:cNvPr id="2" name="Rectangle 1"/>
          <p:cNvSpPr/>
          <p:nvPr/>
        </p:nvSpPr>
        <p:spPr bwMode="auto">
          <a:xfrm>
            <a:off x="2970213" y="1476375"/>
            <a:ext cx="8136333" cy="518318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2362" y="1476368"/>
            <a:ext cx="10058400" cy="4942760"/>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55035" t="34964" r="-136"/>
          <a:stretch/>
        </p:blipFill>
        <p:spPr>
          <a:xfrm>
            <a:off x="7722169" y="3203773"/>
            <a:ext cx="4536505" cy="3214568"/>
          </a:xfrm>
          <a:prstGeom prst="rect">
            <a:avLst/>
          </a:prstGeom>
        </p:spPr>
      </p:pic>
      <p:sp>
        <p:nvSpPr>
          <p:cNvPr id="18" name="Title 1"/>
          <p:cNvSpPr>
            <a:spLocks noGrp="1"/>
          </p:cNvSpPr>
          <p:nvPr>
            <p:ph type="title"/>
          </p:nvPr>
        </p:nvSpPr>
        <p:spPr>
          <a:xfrm>
            <a:off x="764282" y="375890"/>
            <a:ext cx="6741864" cy="955675"/>
          </a:xfrm>
        </p:spPr>
        <p:txBody>
          <a:bodyPr/>
          <a:lstStyle/>
          <a:p>
            <a:r>
              <a:rPr lang="en-US" dirty="0" smtClean="0">
                <a:solidFill>
                  <a:schemeClr val="accent6">
                    <a:lumMod val="50000"/>
                  </a:schemeClr>
                </a:solidFill>
              </a:rPr>
              <a:t>Enhanced User Interface</a:t>
            </a:r>
            <a:endParaRPr lang="en-US" dirty="0">
              <a:solidFill>
                <a:schemeClr val="accent2"/>
              </a:solidFill>
            </a:endParaRPr>
          </a:p>
        </p:txBody>
      </p:sp>
      <p:grpSp>
        <p:nvGrpSpPr>
          <p:cNvPr id="5" name="Group 4"/>
          <p:cNvGrpSpPr/>
          <p:nvPr/>
        </p:nvGrpSpPr>
        <p:grpSpPr>
          <a:xfrm>
            <a:off x="488454" y="2341284"/>
            <a:ext cx="1943620" cy="3212928"/>
            <a:chOff x="488454" y="2341284"/>
            <a:chExt cx="1943620" cy="3212928"/>
          </a:xfrm>
        </p:grpSpPr>
        <p:sp>
          <p:nvSpPr>
            <p:cNvPr id="19" name="Pentagon 18"/>
            <p:cNvSpPr/>
            <p:nvPr/>
          </p:nvSpPr>
          <p:spPr bwMode="auto">
            <a:xfrm>
              <a:off x="593378" y="2341284"/>
              <a:ext cx="1838696" cy="3212928"/>
            </a:xfrm>
            <a:prstGeom prst="homePlate">
              <a:avLst>
                <a:gd name="adj" fmla="val 32520"/>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0" name="TextBox 19"/>
            <p:cNvSpPr txBox="1"/>
            <p:nvPr/>
          </p:nvSpPr>
          <p:spPr>
            <a:xfrm>
              <a:off x="488454" y="3291092"/>
              <a:ext cx="1800200" cy="1015663"/>
            </a:xfrm>
            <a:prstGeom prst="rect">
              <a:avLst/>
            </a:prstGeom>
            <a:noFill/>
          </p:spPr>
          <p:txBody>
            <a:bodyPr wrap="square" rtlCol="0">
              <a:spAutoFit/>
            </a:bodyPr>
            <a:lstStyle/>
            <a:p>
              <a:pPr marL="144463"/>
              <a:r>
                <a:rPr lang="en-US" sz="2000" dirty="0">
                  <a:solidFill>
                    <a:schemeClr val="bg1"/>
                  </a:solidFill>
                </a:rPr>
                <a:t>Guides through valve set up</a:t>
              </a:r>
            </a:p>
          </p:txBody>
        </p:sp>
      </p:grpSp>
    </p:spTree>
    <p:extLst>
      <p:ext uri="{BB962C8B-B14F-4D97-AF65-F5344CB8AC3E}">
        <p14:creationId xmlns:p14="http://schemas.microsoft.com/office/powerpoint/2010/main" val="3577957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13722"/>
          <a:stretch/>
        </p:blipFill>
        <p:spPr>
          <a:xfrm flipH="1">
            <a:off x="2801" y="-1"/>
            <a:ext cx="10689012" cy="7559675"/>
          </a:xfrm>
          <a:prstGeom prst="rect">
            <a:avLst/>
          </a:prstGeom>
        </p:spPr>
      </p:pic>
      <p:grpSp>
        <p:nvGrpSpPr>
          <p:cNvPr id="31" name="Group 30"/>
          <p:cNvGrpSpPr>
            <a:grpSpLocks noChangeAspect="1"/>
          </p:cNvGrpSpPr>
          <p:nvPr/>
        </p:nvGrpSpPr>
        <p:grpSpPr>
          <a:xfrm>
            <a:off x="1673498" y="1043533"/>
            <a:ext cx="10729192" cy="6238543"/>
            <a:chOff x="1525174" y="2811162"/>
            <a:chExt cx="7863033" cy="4572000"/>
          </a:xfrm>
        </p:grpSpPr>
        <p:sp>
          <p:nvSpPr>
            <p:cNvPr id="32" name="Rounded Rectangle 31"/>
            <p:cNvSpPr/>
            <p:nvPr userDrawn="1"/>
          </p:nvSpPr>
          <p:spPr>
            <a:xfrm>
              <a:off x="2256998" y="2811162"/>
              <a:ext cx="6399384" cy="4381867"/>
            </a:xfrm>
            <a:prstGeom prst="roundRect">
              <a:avLst>
                <a:gd name="adj" fmla="val 4838"/>
              </a:avLst>
            </a:prstGeom>
            <a:solidFill>
              <a:schemeClr val="tx1"/>
            </a:solidFill>
            <a:ln w="12700" cap="rnd">
              <a:noFill/>
              <a:round/>
            </a:ln>
            <a:effectLst/>
            <a:scene3d>
              <a:camera prst="perspectiveRelaxedModerately">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33" name="Group 32"/>
            <p:cNvGrpSpPr/>
            <p:nvPr userDrawn="1"/>
          </p:nvGrpSpPr>
          <p:grpSpPr>
            <a:xfrm>
              <a:off x="1525174" y="7117040"/>
              <a:ext cx="7863033" cy="266122"/>
              <a:chOff x="1525174" y="7117040"/>
              <a:chExt cx="7863033" cy="266122"/>
            </a:xfrm>
          </p:grpSpPr>
          <p:grpSp>
            <p:nvGrpSpPr>
              <p:cNvPr id="34" name="Group 33"/>
              <p:cNvGrpSpPr/>
              <p:nvPr userDrawn="1"/>
            </p:nvGrpSpPr>
            <p:grpSpPr>
              <a:xfrm>
                <a:off x="1525174" y="7117053"/>
                <a:ext cx="7863033" cy="151983"/>
                <a:chOff x="3908906" y="8153579"/>
                <a:chExt cx="9880984" cy="190987"/>
              </a:xfrm>
            </p:grpSpPr>
            <p:sp>
              <p:nvSpPr>
                <p:cNvPr id="45" name="Freeform 44"/>
                <p:cNvSpPr/>
                <p:nvPr/>
              </p:nvSpPr>
              <p:spPr>
                <a:xfrm>
                  <a:off x="8849398" y="8153586"/>
                  <a:ext cx="4940492" cy="190980"/>
                </a:xfrm>
                <a:custGeom>
                  <a:avLst/>
                  <a:gdLst>
                    <a:gd name="connsiteX0" fmla="*/ 0 w 4940492"/>
                    <a:gd name="connsiteY0" fmla="*/ 0 h 190980"/>
                    <a:gd name="connsiteX1" fmla="*/ 4940492 w 4940492"/>
                    <a:gd name="connsiteY1" fmla="*/ 0 h 190980"/>
                    <a:gd name="connsiteX2" fmla="*/ 4940492 w 4940492"/>
                    <a:gd name="connsiteY2" fmla="*/ 190980 h 190980"/>
                    <a:gd name="connsiteX3" fmla="*/ 0 w 4940492"/>
                    <a:gd name="connsiteY3" fmla="*/ 190980 h 190980"/>
                  </a:gdLst>
                  <a:ahLst/>
                  <a:cxnLst>
                    <a:cxn ang="0">
                      <a:pos x="connsiteX0" y="connsiteY0"/>
                    </a:cxn>
                    <a:cxn ang="0">
                      <a:pos x="connsiteX1" y="connsiteY1"/>
                    </a:cxn>
                    <a:cxn ang="0">
                      <a:pos x="connsiteX2" y="connsiteY2"/>
                    </a:cxn>
                    <a:cxn ang="0">
                      <a:pos x="connsiteX3" y="connsiteY3"/>
                    </a:cxn>
                  </a:cxnLst>
                  <a:rect l="l" t="t" r="r" b="b"/>
                  <a:pathLst>
                    <a:path w="4940492" h="190980">
                      <a:moveTo>
                        <a:pt x="0" y="0"/>
                      </a:moveTo>
                      <a:lnTo>
                        <a:pt x="4940492" y="0"/>
                      </a:lnTo>
                      <a:lnTo>
                        <a:pt x="4940492" y="190980"/>
                      </a:lnTo>
                      <a:lnTo>
                        <a:pt x="0" y="190980"/>
                      </a:lnTo>
                      <a:close/>
                    </a:path>
                  </a:pathLst>
                </a:custGeom>
                <a:gradFill>
                  <a:gsLst>
                    <a:gs pos="96000">
                      <a:srgbClr val="929397"/>
                    </a:gs>
                    <a:gs pos="93000">
                      <a:srgbClr val="D4D5D9"/>
                    </a:gs>
                    <a:gs pos="81000">
                      <a:srgbClr val="DCDDDF"/>
                    </a:gs>
                    <a:gs pos="0">
                      <a:srgbClr val="F2F2F4"/>
                    </a:gs>
                    <a:gs pos="99000">
                      <a:srgbClr val="E7E8E9"/>
                    </a:gs>
                    <a:gs pos="100000">
                      <a:srgbClr val="757678"/>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 name="Freeform 45"/>
                <p:cNvSpPr/>
                <p:nvPr/>
              </p:nvSpPr>
              <p:spPr>
                <a:xfrm flipH="1">
                  <a:off x="3908906" y="8153579"/>
                  <a:ext cx="4940492" cy="190981"/>
                </a:xfrm>
                <a:custGeom>
                  <a:avLst/>
                  <a:gdLst>
                    <a:gd name="connsiteX0" fmla="*/ 0 w 4940492"/>
                    <a:gd name="connsiteY0" fmla="*/ 0 h 190980"/>
                    <a:gd name="connsiteX1" fmla="*/ 4940492 w 4940492"/>
                    <a:gd name="connsiteY1" fmla="*/ 0 h 190980"/>
                    <a:gd name="connsiteX2" fmla="*/ 4940492 w 4940492"/>
                    <a:gd name="connsiteY2" fmla="*/ 190980 h 190980"/>
                    <a:gd name="connsiteX3" fmla="*/ 0 w 4940492"/>
                    <a:gd name="connsiteY3" fmla="*/ 190980 h 190980"/>
                  </a:gdLst>
                  <a:ahLst/>
                  <a:cxnLst>
                    <a:cxn ang="0">
                      <a:pos x="connsiteX0" y="connsiteY0"/>
                    </a:cxn>
                    <a:cxn ang="0">
                      <a:pos x="connsiteX1" y="connsiteY1"/>
                    </a:cxn>
                    <a:cxn ang="0">
                      <a:pos x="connsiteX2" y="connsiteY2"/>
                    </a:cxn>
                    <a:cxn ang="0">
                      <a:pos x="connsiteX3" y="connsiteY3"/>
                    </a:cxn>
                  </a:cxnLst>
                  <a:rect l="l" t="t" r="r" b="b"/>
                  <a:pathLst>
                    <a:path w="4940492" h="190980">
                      <a:moveTo>
                        <a:pt x="0" y="0"/>
                      </a:moveTo>
                      <a:lnTo>
                        <a:pt x="4940492" y="0"/>
                      </a:lnTo>
                      <a:lnTo>
                        <a:pt x="4940492" y="190980"/>
                      </a:lnTo>
                      <a:lnTo>
                        <a:pt x="0" y="190980"/>
                      </a:lnTo>
                      <a:close/>
                    </a:path>
                  </a:pathLst>
                </a:custGeom>
                <a:gradFill>
                  <a:gsLst>
                    <a:gs pos="96000">
                      <a:srgbClr val="929397"/>
                    </a:gs>
                    <a:gs pos="93000">
                      <a:srgbClr val="D4D5D9"/>
                    </a:gs>
                    <a:gs pos="81000">
                      <a:srgbClr val="DCDDDF"/>
                    </a:gs>
                    <a:gs pos="0">
                      <a:srgbClr val="F2F2F4"/>
                    </a:gs>
                    <a:gs pos="99000">
                      <a:srgbClr val="E7E8E9"/>
                    </a:gs>
                    <a:gs pos="100000">
                      <a:srgbClr val="757678"/>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35" name="Group 34"/>
              <p:cNvGrpSpPr/>
              <p:nvPr userDrawn="1"/>
            </p:nvGrpSpPr>
            <p:grpSpPr>
              <a:xfrm>
                <a:off x="4908066" y="7117040"/>
                <a:ext cx="1097248" cy="100885"/>
                <a:chOff x="8169675" y="7720746"/>
                <a:chExt cx="1378844" cy="126777"/>
              </a:xfrm>
            </p:grpSpPr>
            <p:sp>
              <p:nvSpPr>
                <p:cNvPr id="37" name="Freeform 36"/>
                <p:cNvSpPr/>
                <p:nvPr/>
              </p:nvSpPr>
              <p:spPr>
                <a:xfrm flipV="1">
                  <a:off x="8859097" y="7720746"/>
                  <a:ext cx="689422" cy="126777"/>
                </a:xfrm>
                <a:custGeom>
                  <a:avLst/>
                  <a:gdLst>
                    <a:gd name="connsiteX0" fmla="*/ 0 w 689418"/>
                    <a:gd name="connsiteY0" fmla="*/ 126777 h 126777"/>
                    <a:gd name="connsiteX1" fmla="*/ 689417 w 689418"/>
                    <a:gd name="connsiteY1" fmla="*/ 126777 h 126777"/>
                    <a:gd name="connsiteX2" fmla="*/ 689418 w 689418"/>
                    <a:gd name="connsiteY2" fmla="*/ 63389 h 126777"/>
                    <a:gd name="connsiteX3" fmla="*/ 626029 w 689418"/>
                    <a:gd name="connsiteY3" fmla="*/ 0 h 126777"/>
                    <a:gd name="connsiteX4" fmla="*/ 0 w 689418"/>
                    <a:gd name="connsiteY4" fmla="*/ 0 h 126777"/>
                    <a:gd name="connsiteX0" fmla="*/ 0 w 689418"/>
                    <a:gd name="connsiteY0" fmla="*/ 126777 h 126777"/>
                    <a:gd name="connsiteX1" fmla="*/ 689417 w 689418"/>
                    <a:gd name="connsiteY1" fmla="*/ 126777 h 126777"/>
                    <a:gd name="connsiteX2" fmla="*/ 689418 w 689418"/>
                    <a:gd name="connsiteY2" fmla="*/ 63389 h 126777"/>
                    <a:gd name="connsiteX3" fmla="*/ 558196 w 689418"/>
                    <a:gd name="connsiteY3" fmla="*/ 0 h 126777"/>
                    <a:gd name="connsiteX4" fmla="*/ 0 w 689418"/>
                    <a:gd name="connsiteY4" fmla="*/ 0 h 126777"/>
                    <a:gd name="connsiteX5" fmla="*/ 0 w 689418"/>
                    <a:gd name="connsiteY5" fmla="*/ 126777 h 126777"/>
                    <a:gd name="connsiteX0" fmla="*/ 0 w 724404"/>
                    <a:gd name="connsiteY0" fmla="*/ 126777 h 126777"/>
                    <a:gd name="connsiteX1" fmla="*/ 689417 w 724404"/>
                    <a:gd name="connsiteY1" fmla="*/ 126777 h 126777"/>
                    <a:gd name="connsiteX2" fmla="*/ 558196 w 724404"/>
                    <a:gd name="connsiteY2" fmla="*/ 0 h 126777"/>
                    <a:gd name="connsiteX3" fmla="*/ 0 w 724404"/>
                    <a:gd name="connsiteY3" fmla="*/ 0 h 126777"/>
                    <a:gd name="connsiteX4" fmla="*/ 0 w 724404"/>
                    <a:gd name="connsiteY4" fmla="*/ 126777 h 126777"/>
                    <a:gd name="connsiteX0" fmla="*/ 0 w 693604"/>
                    <a:gd name="connsiteY0" fmla="*/ 126777 h 126777"/>
                    <a:gd name="connsiteX1" fmla="*/ 689417 w 693604"/>
                    <a:gd name="connsiteY1" fmla="*/ 126777 h 126777"/>
                    <a:gd name="connsiteX2" fmla="*/ 558196 w 693604"/>
                    <a:gd name="connsiteY2" fmla="*/ 0 h 126777"/>
                    <a:gd name="connsiteX3" fmla="*/ 0 w 693604"/>
                    <a:gd name="connsiteY3" fmla="*/ 0 h 126777"/>
                    <a:gd name="connsiteX4" fmla="*/ 0 w 693604"/>
                    <a:gd name="connsiteY4" fmla="*/ 126777 h 126777"/>
                    <a:gd name="connsiteX0" fmla="*/ 0 w 691056"/>
                    <a:gd name="connsiteY0" fmla="*/ 126777 h 126777"/>
                    <a:gd name="connsiteX1" fmla="*/ 689417 w 691056"/>
                    <a:gd name="connsiteY1" fmla="*/ 126777 h 126777"/>
                    <a:gd name="connsiteX2" fmla="*/ 558196 w 691056"/>
                    <a:gd name="connsiteY2" fmla="*/ 0 h 126777"/>
                    <a:gd name="connsiteX3" fmla="*/ 0 w 691056"/>
                    <a:gd name="connsiteY3" fmla="*/ 0 h 126777"/>
                    <a:gd name="connsiteX4" fmla="*/ 0 w 691056"/>
                    <a:gd name="connsiteY4" fmla="*/ 126777 h 126777"/>
                    <a:gd name="connsiteX0" fmla="*/ 0 w 689783"/>
                    <a:gd name="connsiteY0" fmla="*/ 126777 h 126777"/>
                    <a:gd name="connsiteX1" fmla="*/ 689417 w 689783"/>
                    <a:gd name="connsiteY1" fmla="*/ 126777 h 126777"/>
                    <a:gd name="connsiteX2" fmla="*/ 558196 w 689783"/>
                    <a:gd name="connsiteY2" fmla="*/ 0 h 126777"/>
                    <a:gd name="connsiteX3" fmla="*/ 0 w 689783"/>
                    <a:gd name="connsiteY3" fmla="*/ 0 h 126777"/>
                    <a:gd name="connsiteX4" fmla="*/ 0 w 689783"/>
                    <a:gd name="connsiteY4" fmla="*/ 126777 h 126777"/>
                    <a:gd name="connsiteX0" fmla="*/ 0 w 689528"/>
                    <a:gd name="connsiteY0" fmla="*/ 126777 h 126777"/>
                    <a:gd name="connsiteX1" fmla="*/ 689417 w 689528"/>
                    <a:gd name="connsiteY1" fmla="*/ 126777 h 126777"/>
                    <a:gd name="connsiteX2" fmla="*/ 558196 w 689528"/>
                    <a:gd name="connsiteY2" fmla="*/ 0 h 126777"/>
                    <a:gd name="connsiteX3" fmla="*/ 0 w 689528"/>
                    <a:gd name="connsiteY3" fmla="*/ 0 h 126777"/>
                    <a:gd name="connsiteX4" fmla="*/ 0 w 689528"/>
                    <a:gd name="connsiteY4" fmla="*/ 126777 h 126777"/>
                    <a:gd name="connsiteX0" fmla="*/ 0 w 689422"/>
                    <a:gd name="connsiteY0" fmla="*/ 126777 h 126777"/>
                    <a:gd name="connsiteX1" fmla="*/ 689417 w 689422"/>
                    <a:gd name="connsiteY1" fmla="*/ 126777 h 126777"/>
                    <a:gd name="connsiteX2" fmla="*/ 558196 w 689422"/>
                    <a:gd name="connsiteY2" fmla="*/ 0 h 126777"/>
                    <a:gd name="connsiteX3" fmla="*/ 0 w 689422"/>
                    <a:gd name="connsiteY3" fmla="*/ 0 h 126777"/>
                    <a:gd name="connsiteX4" fmla="*/ 0 w 689422"/>
                    <a:gd name="connsiteY4" fmla="*/ 126777 h 126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422" h="126777">
                      <a:moveTo>
                        <a:pt x="0" y="126777"/>
                      </a:moveTo>
                      <a:lnTo>
                        <a:pt x="689417" y="126777"/>
                      </a:lnTo>
                      <a:cubicBezTo>
                        <a:pt x="690197" y="45953"/>
                        <a:pt x="613406" y="2137"/>
                        <a:pt x="558196" y="0"/>
                      </a:cubicBezTo>
                      <a:lnTo>
                        <a:pt x="0" y="0"/>
                      </a:lnTo>
                      <a:lnTo>
                        <a:pt x="0" y="126777"/>
                      </a:lnTo>
                      <a:close/>
                    </a:path>
                  </a:pathLst>
                </a:custGeom>
                <a:gradFill>
                  <a:gsLst>
                    <a:gs pos="0">
                      <a:srgbClr val="E3E4E5"/>
                    </a:gs>
                    <a:gs pos="78000">
                      <a:srgbClr val="D6D7DB"/>
                    </a:gs>
                    <a:gs pos="91000">
                      <a:srgbClr val="919296"/>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0" name="Freeform 39"/>
                <p:cNvSpPr/>
                <p:nvPr/>
              </p:nvSpPr>
              <p:spPr>
                <a:xfrm flipH="1" flipV="1">
                  <a:off x="8169675" y="7720746"/>
                  <a:ext cx="689422" cy="126777"/>
                </a:xfrm>
                <a:custGeom>
                  <a:avLst/>
                  <a:gdLst>
                    <a:gd name="connsiteX0" fmla="*/ 0 w 689418"/>
                    <a:gd name="connsiteY0" fmla="*/ 126777 h 126777"/>
                    <a:gd name="connsiteX1" fmla="*/ 689417 w 689418"/>
                    <a:gd name="connsiteY1" fmla="*/ 126777 h 126777"/>
                    <a:gd name="connsiteX2" fmla="*/ 689418 w 689418"/>
                    <a:gd name="connsiteY2" fmla="*/ 63389 h 126777"/>
                    <a:gd name="connsiteX3" fmla="*/ 626029 w 689418"/>
                    <a:gd name="connsiteY3" fmla="*/ 0 h 126777"/>
                    <a:gd name="connsiteX4" fmla="*/ 0 w 689418"/>
                    <a:gd name="connsiteY4" fmla="*/ 0 h 126777"/>
                    <a:gd name="connsiteX0" fmla="*/ 0 w 689418"/>
                    <a:gd name="connsiteY0" fmla="*/ 126777 h 126777"/>
                    <a:gd name="connsiteX1" fmla="*/ 689417 w 689418"/>
                    <a:gd name="connsiteY1" fmla="*/ 126777 h 126777"/>
                    <a:gd name="connsiteX2" fmla="*/ 689418 w 689418"/>
                    <a:gd name="connsiteY2" fmla="*/ 63389 h 126777"/>
                    <a:gd name="connsiteX3" fmla="*/ 558196 w 689418"/>
                    <a:gd name="connsiteY3" fmla="*/ 0 h 126777"/>
                    <a:gd name="connsiteX4" fmla="*/ 0 w 689418"/>
                    <a:gd name="connsiteY4" fmla="*/ 0 h 126777"/>
                    <a:gd name="connsiteX5" fmla="*/ 0 w 689418"/>
                    <a:gd name="connsiteY5" fmla="*/ 126777 h 126777"/>
                    <a:gd name="connsiteX0" fmla="*/ 0 w 724404"/>
                    <a:gd name="connsiteY0" fmla="*/ 126777 h 126777"/>
                    <a:gd name="connsiteX1" fmla="*/ 689417 w 724404"/>
                    <a:gd name="connsiteY1" fmla="*/ 126777 h 126777"/>
                    <a:gd name="connsiteX2" fmla="*/ 558196 w 724404"/>
                    <a:gd name="connsiteY2" fmla="*/ 0 h 126777"/>
                    <a:gd name="connsiteX3" fmla="*/ 0 w 724404"/>
                    <a:gd name="connsiteY3" fmla="*/ 0 h 126777"/>
                    <a:gd name="connsiteX4" fmla="*/ 0 w 724404"/>
                    <a:gd name="connsiteY4" fmla="*/ 126777 h 126777"/>
                    <a:gd name="connsiteX0" fmla="*/ 0 w 693604"/>
                    <a:gd name="connsiteY0" fmla="*/ 126777 h 126777"/>
                    <a:gd name="connsiteX1" fmla="*/ 689417 w 693604"/>
                    <a:gd name="connsiteY1" fmla="*/ 126777 h 126777"/>
                    <a:gd name="connsiteX2" fmla="*/ 558196 w 693604"/>
                    <a:gd name="connsiteY2" fmla="*/ 0 h 126777"/>
                    <a:gd name="connsiteX3" fmla="*/ 0 w 693604"/>
                    <a:gd name="connsiteY3" fmla="*/ 0 h 126777"/>
                    <a:gd name="connsiteX4" fmla="*/ 0 w 693604"/>
                    <a:gd name="connsiteY4" fmla="*/ 126777 h 126777"/>
                    <a:gd name="connsiteX0" fmla="*/ 0 w 691056"/>
                    <a:gd name="connsiteY0" fmla="*/ 126777 h 126777"/>
                    <a:gd name="connsiteX1" fmla="*/ 689417 w 691056"/>
                    <a:gd name="connsiteY1" fmla="*/ 126777 h 126777"/>
                    <a:gd name="connsiteX2" fmla="*/ 558196 w 691056"/>
                    <a:gd name="connsiteY2" fmla="*/ 0 h 126777"/>
                    <a:gd name="connsiteX3" fmla="*/ 0 w 691056"/>
                    <a:gd name="connsiteY3" fmla="*/ 0 h 126777"/>
                    <a:gd name="connsiteX4" fmla="*/ 0 w 691056"/>
                    <a:gd name="connsiteY4" fmla="*/ 126777 h 126777"/>
                    <a:gd name="connsiteX0" fmla="*/ 0 w 689783"/>
                    <a:gd name="connsiteY0" fmla="*/ 126777 h 126777"/>
                    <a:gd name="connsiteX1" fmla="*/ 689417 w 689783"/>
                    <a:gd name="connsiteY1" fmla="*/ 126777 h 126777"/>
                    <a:gd name="connsiteX2" fmla="*/ 558196 w 689783"/>
                    <a:gd name="connsiteY2" fmla="*/ 0 h 126777"/>
                    <a:gd name="connsiteX3" fmla="*/ 0 w 689783"/>
                    <a:gd name="connsiteY3" fmla="*/ 0 h 126777"/>
                    <a:gd name="connsiteX4" fmla="*/ 0 w 689783"/>
                    <a:gd name="connsiteY4" fmla="*/ 126777 h 126777"/>
                    <a:gd name="connsiteX0" fmla="*/ 0 w 689528"/>
                    <a:gd name="connsiteY0" fmla="*/ 126777 h 126777"/>
                    <a:gd name="connsiteX1" fmla="*/ 689417 w 689528"/>
                    <a:gd name="connsiteY1" fmla="*/ 126777 h 126777"/>
                    <a:gd name="connsiteX2" fmla="*/ 558196 w 689528"/>
                    <a:gd name="connsiteY2" fmla="*/ 0 h 126777"/>
                    <a:gd name="connsiteX3" fmla="*/ 0 w 689528"/>
                    <a:gd name="connsiteY3" fmla="*/ 0 h 126777"/>
                    <a:gd name="connsiteX4" fmla="*/ 0 w 689528"/>
                    <a:gd name="connsiteY4" fmla="*/ 126777 h 126777"/>
                    <a:gd name="connsiteX0" fmla="*/ 0 w 689422"/>
                    <a:gd name="connsiteY0" fmla="*/ 126777 h 126777"/>
                    <a:gd name="connsiteX1" fmla="*/ 689417 w 689422"/>
                    <a:gd name="connsiteY1" fmla="*/ 126777 h 126777"/>
                    <a:gd name="connsiteX2" fmla="*/ 558196 w 689422"/>
                    <a:gd name="connsiteY2" fmla="*/ 0 h 126777"/>
                    <a:gd name="connsiteX3" fmla="*/ 0 w 689422"/>
                    <a:gd name="connsiteY3" fmla="*/ 0 h 126777"/>
                    <a:gd name="connsiteX4" fmla="*/ 0 w 689422"/>
                    <a:gd name="connsiteY4" fmla="*/ 126777 h 126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422" h="126777">
                      <a:moveTo>
                        <a:pt x="0" y="126777"/>
                      </a:moveTo>
                      <a:lnTo>
                        <a:pt x="689417" y="126777"/>
                      </a:lnTo>
                      <a:cubicBezTo>
                        <a:pt x="690197" y="45953"/>
                        <a:pt x="613406" y="2137"/>
                        <a:pt x="558196" y="0"/>
                      </a:cubicBezTo>
                      <a:lnTo>
                        <a:pt x="0" y="0"/>
                      </a:lnTo>
                      <a:lnTo>
                        <a:pt x="0" y="126777"/>
                      </a:lnTo>
                      <a:close/>
                    </a:path>
                  </a:pathLst>
                </a:custGeom>
                <a:gradFill>
                  <a:gsLst>
                    <a:gs pos="0">
                      <a:srgbClr val="E3E4E5"/>
                    </a:gs>
                    <a:gs pos="78000">
                      <a:srgbClr val="D6D7DB"/>
                    </a:gs>
                    <a:gs pos="91000">
                      <a:srgbClr val="919296"/>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36" name="Freeform 35"/>
              <p:cNvSpPr/>
              <p:nvPr userDrawn="1"/>
            </p:nvSpPr>
            <p:spPr>
              <a:xfrm flipV="1">
                <a:off x="1525174" y="7269017"/>
                <a:ext cx="7863033" cy="114145"/>
              </a:xfrm>
              <a:custGeom>
                <a:avLst/>
                <a:gdLst>
                  <a:gd name="connsiteX0" fmla="*/ 0 w 9880984"/>
                  <a:gd name="connsiteY0" fmla="*/ 143439 h 143439"/>
                  <a:gd name="connsiteX1" fmla="*/ 4890631 w 9880984"/>
                  <a:gd name="connsiteY1" fmla="*/ 143439 h 143439"/>
                  <a:gd name="connsiteX2" fmla="*/ 4990353 w 9880984"/>
                  <a:gd name="connsiteY2" fmla="*/ 143439 h 143439"/>
                  <a:gd name="connsiteX3" fmla="*/ 9880984 w 9880984"/>
                  <a:gd name="connsiteY3" fmla="*/ 143439 h 143439"/>
                  <a:gd name="connsiteX4" fmla="*/ 9347775 w 9880984"/>
                  <a:gd name="connsiteY4" fmla="*/ 6036 h 143439"/>
                  <a:gd name="connsiteX5" fmla="*/ 4990353 w 9880984"/>
                  <a:gd name="connsiteY5" fmla="*/ 135 h 143439"/>
                  <a:gd name="connsiteX6" fmla="*/ 4990353 w 9880984"/>
                  <a:gd name="connsiteY6" fmla="*/ 0 h 143439"/>
                  <a:gd name="connsiteX7" fmla="*/ 4940492 w 9880984"/>
                  <a:gd name="connsiteY7" fmla="*/ 68 h 143439"/>
                  <a:gd name="connsiteX8" fmla="*/ 4890631 w 9880984"/>
                  <a:gd name="connsiteY8" fmla="*/ 0 h 143439"/>
                  <a:gd name="connsiteX9" fmla="*/ 4890631 w 9880984"/>
                  <a:gd name="connsiteY9" fmla="*/ 135 h 143439"/>
                  <a:gd name="connsiteX10" fmla="*/ 533209 w 9880984"/>
                  <a:gd name="connsiteY10" fmla="*/ 6036 h 143439"/>
                  <a:gd name="connsiteX11" fmla="*/ 0 w 9880984"/>
                  <a:gd name="connsiteY11" fmla="*/ 143439 h 14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80984" h="143439">
                    <a:moveTo>
                      <a:pt x="0" y="143439"/>
                    </a:moveTo>
                    <a:lnTo>
                      <a:pt x="4890631" y="143439"/>
                    </a:lnTo>
                    <a:lnTo>
                      <a:pt x="4990353" y="143439"/>
                    </a:lnTo>
                    <a:lnTo>
                      <a:pt x="9880984" y="143439"/>
                    </a:lnTo>
                    <a:cubicBezTo>
                      <a:pt x="9694352" y="40567"/>
                      <a:pt x="9473331" y="5800"/>
                      <a:pt x="9347775" y="6036"/>
                    </a:cubicBezTo>
                    <a:lnTo>
                      <a:pt x="4990353" y="135"/>
                    </a:lnTo>
                    <a:lnTo>
                      <a:pt x="4990353" y="0"/>
                    </a:lnTo>
                    <a:lnTo>
                      <a:pt x="4940492" y="68"/>
                    </a:lnTo>
                    <a:lnTo>
                      <a:pt x="4890631" y="0"/>
                    </a:lnTo>
                    <a:lnTo>
                      <a:pt x="4890631" y="135"/>
                    </a:lnTo>
                    <a:lnTo>
                      <a:pt x="533209" y="6036"/>
                    </a:lnTo>
                    <a:cubicBezTo>
                      <a:pt x="407653" y="5800"/>
                      <a:pt x="186632" y="40567"/>
                      <a:pt x="0" y="143439"/>
                    </a:cubicBezTo>
                    <a:close/>
                  </a:path>
                </a:pathLst>
              </a:custGeom>
              <a:gradFill>
                <a:gsLst>
                  <a:gs pos="77000">
                    <a:srgbClr val="ADADB1"/>
                  </a:gs>
                  <a:gs pos="30000">
                    <a:srgbClr val="C4C4C7"/>
                  </a:gs>
                  <a:gs pos="0">
                    <a:srgbClr val="4B4B4F"/>
                  </a:gs>
                  <a:gs pos="93000">
                    <a:srgbClr val="95969A"/>
                  </a:gs>
                </a:gsLst>
                <a:lin ang="5400000" scaled="0"/>
              </a:gradFill>
              <a:ln w="12700" cap="rnd">
                <a:noFill/>
                <a:round/>
              </a:ln>
              <a:effectLst>
                <a:outerShdw blurRad="254000" dist="127000" dir="5400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sp>
        <p:nvSpPr>
          <p:cNvPr id="2" name="Rectangle 1"/>
          <p:cNvSpPr/>
          <p:nvPr/>
        </p:nvSpPr>
        <p:spPr bwMode="auto">
          <a:xfrm>
            <a:off x="2970213" y="1476375"/>
            <a:ext cx="8136333" cy="518318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630" t="408" r="2630" b="-408"/>
          <a:stretch/>
        </p:blipFill>
        <p:spPr>
          <a:xfrm>
            <a:off x="2757498" y="1498029"/>
            <a:ext cx="10058400" cy="4875846"/>
          </a:xfrm>
          <a:prstGeom prst="rect">
            <a:avLst/>
          </a:prstGeom>
        </p:spPr>
      </p:pic>
      <p:sp>
        <p:nvSpPr>
          <p:cNvPr id="18" name="Rectangle 17"/>
          <p:cNvSpPr/>
          <p:nvPr/>
        </p:nvSpPr>
        <p:spPr bwMode="auto">
          <a:xfrm>
            <a:off x="3742187" y="3763729"/>
            <a:ext cx="2323799" cy="304140"/>
          </a:xfrm>
          <a:prstGeom prst="rect">
            <a:avLst/>
          </a:prstGeom>
          <a:noFill/>
          <a:ln w="9525" cap="flat" cmpd="sng" algn="ctr">
            <a:solidFill>
              <a:schemeClr val="accent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19" name="Title 1"/>
          <p:cNvSpPr>
            <a:spLocks noGrp="1"/>
          </p:cNvSpPr>
          <p:nvPr>
            <p:ph type="title"/>
          </p:nvPr>
        </p:nvSpPr>
        <p:spPr>
          <a:xfrm>
            <a:off x="764282" y="375890"/>
            <a:ext cx="6741864" cy="955675"/>
          </a:xfrm>
        </p:spPr>
        <p:txBody>
          <a:bodyPr/>
          <a:lstStyle/>
          <a:p>
            <a:r>
              <a:rPr lang="en-US" dirty="0" smtClean="0">
                <a:solidFill>
                  <a:schemeClr val="accent6">
                    <a:lumMod val="50000"/>
                  </a:schemeClr>
                </a:solidFill>
              </a:rPr>
              <a:t>Enhanced User Interface</a:t>
            </a:r>
            <a:endParaRPr lang="en-US" dirty="0">
              <a:solidFill>
                <a:schemeClr val="accent2"/>
              </a:solidFill>
            </a:endParaRPr>
          </a:p>
        </p:txBody>
      </p:sp>
      <p:grpSp>
        <p:nvGrpSpPr>
          <p:cNvPr id="5" name="Group 4"/>
          <p:cNvGrpSpPr/>
          <p:nvPr/>
        </p:nvGrpSpPr>
        <p:grpSpPr>
          <a:xfrm>
            <a:off x="416446" y="2426621"/>
            <a:ext cx="1943620" cy="3212928"/>
            <a:chOff x="416446" y="2426621"/>
            <a:chExt cx="1943620" cy="3212928"/>
          </a:xfrm>
        </p:grpSpPr>
        <p:sp>
          <p:nvSpPr>
            <p:cNvPr id="20" name="Pentagon 19"/>
            <p:cNvSpPr/>
            <p:nvPr/>
          </p:nvSpPr>
          <p:spPr bwMode="auto">
            <a:xfrm>
              <a:off x="521370" y="2426621"/>
              <a:ext cx="1838696" cy="3212928"/>
            </a:xfrm>
            <a:prstGeom prst="homePlate">
              <a:avLst>
                <a:gd name="adj" fmla="val 32520"/>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1" name="TextBox 20"/>
            <p:cNvSpPr txBox="1"/>
            <p:nvPr/>
          </p:nvSpPr>
          <p:spPr>
            <a:xfrm>
              <a:off x="416446" y="3376429"/>
              <a:ext cx="1800200" cy="1015663"/>
            </a:xfrm>
            <a:prstGeom prst="rect">
              <a:avLst/>
            </a:prstGeom>
            <a:noFill/>
          </p:spPr>
          <p:txBody>
            <a:bodyPr wrap="square" rtlCol="0">
              <a:spAutoFit/>
            </a:bodyPr>
            <a:lstStyle/>
            <a:p>
              <a:pPr marL="144463"/>
              <a:r>
                <a:rPr lang="en-US" sz="2000" dirty="0">
                  <a:solidFill>
                    <a:schemeClr val="bg1"/>
                  </a:solidFill>
                </a:rPr>
                <a:t>Software update capability</a:t>
              </a:r>
            </a:p>
          </p:txBody>
        </p:sp>
      </p:grpSp>
    </p:spTree>
    <p:extLst>
      <p:ext uri="{BB962C8B-B14F-4D97-AF65-F5344CB8AC3E}">
        <p14:creationId xmlns:p14="http://schemas.microsoft.com/office/powerpoint/2010/main" val="2014819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13722"/>
          <a:stretch/>
        </p:blipFill>
        <p:spPr>
          <a:xfrm flipH="1">
            <a:off x="0" y="-1"/>
            <a:ext cx="10691813" cy="7595765"/>
          </a:xfrm>
          <a:prstGeom prst="rect">
            <a:avLst/>
          </a:prstGeom>
        </p:spPr>
      </p:pic>
      <p:sp>
        <p:nvSpPr>
          <p:cNvPr id="3" name="Slide Number Placeholder 2"/>
          <p:cNvSpPr>
            <a:spLocks noGrp="1"/>
          </p:cNvSpPr>
          <p:nvPr>
            <p:ph type="sldNum" sz="quarter" idx="10"/>
          </p:nvPr>
        </p:nvSpPr>
        <p:spPr/>
        <p:txBody>
          <a:bodyPr/>
          <a:lstStyle/>
          <a:p>
            <a:fld id="{EFBA33BC-AD93-4A16-8E28-BF41964069E8}" type="slidenum">
              <a:rPr lang="de-CH" altLang="de-DE" smtClean="0"/>
              <a:pPr/>
              <a:t>2</a:t>
            </a:fld>
            <a:endParaRPr lang="de-CH" altLang="de-DE"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081" y="1136232"/>
            <a:ext cx="8679305" cy="755967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081" y="1907895"/>
            <a:ext cx="8679305" cy="7559675"/>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355" y="2650741"/>
            <a:ext cx="8679305" cy="7559675"/>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773" y="3399700"/>
            <a:ext cx="8679305" cy="7559675"/>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054" y="4163731"/>
            <a:ext cx="8679305" cy="7559675"/>
          </a:xfrm>
          <a:prstGeom prst="rect">
            <a:avLst/>
          </a:prstGeom>
        </p:spPr>
      </p:pic>
      <p:sp>
        <p:nvSpPr>
          <p:cNvPr id="4" name="TextBox 3"/>
          <p:cNvSpPr txBox="1"/>
          <p:nvPr/>
        </p:nvSpPr>
        <p:spPr>
          <a:xfrm>
            <a:off x="1961530" y="542775"/>
            <a:ext cx="1512168" cy="523220"/>
          </a:xfrm>
          <a:prstGeom prst="rect">
            <a:avLst/>
          </a:prstGeom>
          <a:noFill/>
        </p:spPr>
        <p:txBody>
          <a:bodyPr wrap="square" rtlCol="0">
            <a:spAutoFit/>
          </a:bodyPr>
          <a:lstStyle/>
          <a:p>
            <a:r>
              <a:rPr lang="da-DK" sz="2800" b="1" dirty="0" smtClean="0">
                <a:solidFill>
                  <a:schemeClr val="accent6">
                    <a:lumMod val="50000"/>
                  </a:schemeClr>
                </a:solidFill>
              </a:rPr>
              <a:t>Agenda</a:t>
            </a:r>
            <a:endParaRPr lang="da-DK" sz="2800" b="1" dirty="0">
              <a:solidFill>
                <a:schemeClr val="accent6">
                  <a:lumMod val="50000"/>
                </a:schemeClr>
              </a:solidFill>
            </a:endParaRPr>
          </a:p>
        </p:txBody>
      </p:sp>
      <p:grpSp>
        <p:nvGrpSpPr>
          <p:cNvPr id="16" name="Group 15"/>
          <p:cNvGrpSpPr/>
          <p:nvPr/>
        </p:nvGrpSpPr>
        <p:grpSpPr>
          <a:xfrm>
            <a:off x="8558975" y="0"/>
            <a:ext cx="1408494" cy="1043533"/>
            <a:chOff x="8874298" y="0"/>
            <a:chExt cx="1408494" cy="1043533"/>
          </a:xfrm>
        </p:grpSpPr>
        <p:sp>
          <p:nvSpPr>
            <p:cNvPr id="17" name="Rectangle 16"/>
            <p:cNvSpPr/>
            <p:nvPr/>
          </p:nvSpPr>
          <p:spPr bwMode="auto">
            <a:xfrm>
              <a:off x="8874298" y="0"/>
              <a:ext cx="1408494" cy="82750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18" name="Pentagon 17"/>
            <p:cNvSpPr/>
            <p:nvPr/>
          </p:nvSpPr>
          <p:spPr bwMode="auto">
            <a:xfrm rot="5400000">
              <a:off x="9056779" y="-182480"/>
              <a:ext cx="1043532" cy="1408494"/>
            </a:xfrm>
            <a:prstGeom prst="homePlate">
              <a:avLst>
                <a:gd name="adj" fmla="val 19578"/>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5050" y="251445"/>
              <a:ext cx="1006990" cy="394090"/>
            </a:xfrm>
            <a:prstGeom prst="rect">
              <a:avLst/>
            </a:prstGeom>
          </p:spPr>
        </p:pic>
      </p:grpSp>
      <p:sp>
        <p:nvSpPr>
          <p:cNvPr id="6" name="Rectangle 5"/>
          <p:cNvSpPr/>
          <p:nvPr/>
        </p:nvSpPr>
        <p:spPr>
          <a:xfrm>
            <a:off x="1529482" y="1363503"/>
            <a:ext cx="6001961" cy="400110"/>
          </a:xfrm>
          <a:prstGeom prst="rect">
            <a:avLst/>
          </a:prstGeom>
        </p:spPr>
        <p:txBody>
          <a:bodyPr wrap="square">
            <a:spAutoFit/>
          </a:bodyPr>
          <a:lstStyle/>
          <a:p>
            <a:pPr lvl="1"/>
            <a:r>
              <a:rPr lang="en-US" sz="2000" dirty="0"/>
              <a:t>Low Delta T </a:t>
            </a:r>
          </a:p>
        </p:txBody>
      </p:sp>
      <p:sp>
        <p:nvSpPr>
          <p:cNvPr id="21" name="Rectangle 20"/>
          <p:cNvSpPr/>
          <p:nvPr/>
        </p:nvSpPr>
        <p:spPr>
          <a:xfrm>
            <a:off x="1529482" y="2155591"/>
            <a:ext cx="6001961" cy="400110"/>
          </a:xfrm>
          <a:prstGeom prst="rect">
            <a:avLst/>
          </a:prstGeom>
        </p:spPr>
        <p:txBody>
          <a:bodyPr wrap="square">
            <a:spAutoFit/>
          </a:bodyPr>
          <a:lstStyle/>
          <a:p>
            <a:pPr lvl="1"/>
            <a:r>
              <a:rPr lang="en-US" sz="2000" dirty="0" smtClean="0"/>
              <a:t>Features and Benefits</a:t>
            </a:r>
            <a:endParaRPr lang="en-US" sz="2000" dirty="0"/>
          </a:p>
        </p:txBody>
      </p:sp>
      <p:sp>
        <p:nvSpPr>
          <p:cNvPr id="22" name="Rectangle 21"/>
          <p:cNvSpPr/>
          <p:nvPr/>
        </p:nvSpPr>
        <p:spPr>
          <a:xfrm>
            <a:off x="1504185" y="2915741"/>
            <a:ext cx="6001961" cy="400110"/>
          </a:xfrm>
          <a:prstGeom prst="rect">
            <a:avLst/>
          </a:prstGeom>
        </p:spPr>
        <p:txBody>
          <a:bodyPr wrap="square">
            <a:spAutoFit/>
          </a:bodyPr>
          <a:lstStyle/>
          <a:p>
            <a:pPr lvl="1"/>
            <a:r>
              <a:rPr lang="en-US" sz="2000" dirty="0" smtClean="0"/>
              <a:t>Success Stories</a:t>
            </a:r>
            <a:endParaRPr lang="en-US" sz="2000" dirty="0"/>
          </a:p>
        </p:txBody>
      </p:sp>
      <p:sp>
        <p:nvSpPr>
          <p:cNvPr id="23" name="Rectangle 22"/>
          <p:cNvSpPr/>
          <p:nvPr/>
        </p:nvSpPr>
        <p:spPr>
          <a:xfrm>
            <a:off x="1504185" y="3635821"/>
            <a:ext cx="6001961" cy="400110"/>
          </a:xfrm>
          <a:prstGeom prst="rect">
            <a:avLst/>
          </a:prstGeom>
        </p:spPr>
        <p:txBody>
          <a:bodyPr wrap="square">
            <a:spAutoFit/>
          </a:bodyPr>
          <a:lstStyle/>
          <a:p>
            <a:pPr lvl="1"/>
            <a:r>
              <a:rPr lang="en-US" sz="2000" dirty="0" smtClean="0"/>
              <a:t>Product Range Overview</a:t>
            </a:r>
            <a:endParaRPr lang="en-US" sz="2000" dirty="0"/>
          </a:p>
        </p:txBody>
      </p:sp>
      <p:sp>
        <p:nvSpPr>
          <p:cNvPr id="24" name="Rectangle 23"/>
          <p:cNvSpPr/>
          <p:nvPr/>
        </p:nvSpPr>
        <p:spPr>
          <a:xfrm>
            <a:off x="1504185" y="4427909"/>
            <a:ext cx="6001961" cy="400110"/>
          </a:xfrm>
          <a:prstGeom prst="rect">
            <a:avLst/>
          </a:prstGeom>
        </p:spPr>
        <p:txBody>
          <a:bodyPr wrap="square">
            <a:spAutoFit/>
          </a:bodyPr>
          <a:lstStyle/>
          <a:p>
            <a:pPr lvl="1"/>
            <a:r>
              <a:rPr lang="en-US" sz="2000" dirty="0" smtClean="0"/>
              <a:t>Industry Recognition</a:t>
            </a:r>
            <a:endParaRPr lang="en-US" sz="2000" dirty="0"/>
          </a:p>
        </p:txBody>
      </p:sp>
    </p:spTree>
    <p:extLst>
      <p:ext uri="{BB962C8B-B14F-4D97-AF65-F5344CB8AC3E}">
        <p14:creationId xmlns:p14="http://schemas.microsoft.com/office/powerpoint/2010/main" val="24971617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a:grpSpLocks noChangeAspect="1"/>
          </p:cNvGrpSpPr>
          <p:nvPr/>
        </p:nvGrpSpPr>
        <p:grpSpPr>
          <a:xfrm>
            <a:off x="1673498" y="1043533"/>
            <a:ext cx="10729192" cy="6238543"/>
            <a:chOff x="1525174" y="2811162"/>
            <a:chExt cx="7863033" cy="4572000"/>
          </a:xfrm>
        </p:grpSpPr>
        <p:sp>
          <p:nvSpPr>
            <p:cNvPr id="32" name="Rounded Rectangle 31"/>
            <p:cNvSpPr/>
            <p:nvPr userDrawn="1"/>
          </p:nvSpPr>
          <p:spPr>
            <a:xfrm>
              <a:off x="2256998" y="2811162"/>
              <a:ext cx="6399384" cy="4381867"/>
            </a:xfrm>
            <a:prstGeom prst="roundRect">
              <a:avLst>
                <a:gd name="adj" fmla="val 4838"/>
              </a:avLst>
            </a:prstGeom>
            <a:solidFill>
              <a:schemeClr val="tx1"/>
            </a:solidFill>
            <a:ln w="12700" cap="rnd">
              <a:noFill/>
              <a:round/>
            </a:ln>
            <a:effectLst/>
            <a:scene3d>
              <a:camera prst="perspectiveRelaxedModerately">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33" name="Group 32"/>
            <p:cNvGrpSpPr/>
            <p:nvPr userDrawn="1"/>
          </p:nvGrpSpPr>
          <p:grpSpPr>
            <a:xfrm>
              <a:off x="1525174" y="7117040"/>
              <a:ext cx="7863033" cy="266122"/>
              <a:chOff x="1525174" y="7117040"/>
              <a:chExt cx="7863033" cy="266122"/>
            </a:xfrm>
          </p:grpSpPr>
          <p:grpSp>
            <p:nvGrpSpPr>
              <p:cNvPr id="34" name="Group 33"/>
              <p:cNvGrpSpPr/>
              <p:nvPr userDrawn="1"/>
            </p:nvGrpSpPr>
            <p:grpSpPr>
              <a:xfrm>
                <a:off x="1525174" y="7117053"/>
                <a:ext cx="7863033" cy="151983"/>
                <a:chOff x="3908906" y="8153579"/>
                <a:chExt cx="9880984" cy="190987"/>
              </a:xfrm>
            </p:grpSpPr>
            <p:sp>
              <p:nvSpPr>
                <p:cNvPr id="45" name="Freeform 44"/>
                <p:cNvSpPr/>
                <p:nvPr/>
              </p:nvSpPr>
              <p:spPr>
                <a:xfrm>
                  <a:off x="8849398" y="8153586"/>
                  <a:ext cx="4940492" cy="190980"/>
                </a:xfrm>
                <a:custGeom>
                  <a:avLst/>
                  <a:gdLst>
                    <a:gd name="connsiteX0" fmla="*/ 0 w 4940492"/>
                    <a:gd name="connsiteY0" fmla="*/ 0 h 190980"/>
                    <a:gd name="connsiteX1" fmla="*/ 4940492 w 4940492"/>
                    <a:gd name="connsiteY1" fmla="*/ 0 h 190980"/>
                    <a:gd name="connsiteX2" fmla="*/ 4940492 w 4940492"/>
                    <a:gd name="connsiteY2" fmla="*/ 190980 h 190980"/>
                    <a:gd name="connsiteX3" fmla="*/ 0 w 4940492"/>
                    <a:gd name="connsiteY3" fmla="*/ 190980 h 190980"/>
                  </a:gdLst>
                  <a:ahLst/>
                  <a:cxnLst>
                    <a:cxn ang="0">
                      <a:pos x="connsiteX0" y="connsiteY0"/>
                    </a:cxn>
                    <a:cxn ang="0">
                      <a:pos x="connsiteX1" y="connsiteY1"/>
                    </a:cxn>
                    <a:cxn ang="0">
                      <a:pos x="connsiteX2" y="connsiteY2"/>
                    </a:cxn>
                    <a:cxn ang="0">
                      <a:pos x="connsiteX3" y="connsiteY3"/>
                    </a:cxn>
                  </a:cxnLst>
                  <a:rect l="l" t="t" r="r" b="b"/>
                  <a:pathLst>
                    <a:path w="4940492" h="190980">
                      <a:moveTo>
                        <a:pt x="0" y="0"/>
                      </a:moveTo>
                      <a:lnTo>
                        <a:pt x="4940492" y="0"/>
                      </a:lnTo>
                      <a:lnTo>
                        <a:pt x="4940492" y="190980"/>
                      </a:lnTo>
                      <a:lnTo>
                        <a:pt x="0" y="190980"/>
                      </a:lnTo>
                      <a:close/>
                    </a:path>
                  </a:pathLst>
                </a:custGeom>
                <a:gradFill>
                  <a:gsLst>
                    <a:gs pos="96000">
                      <a:srgbClr val="929397"/>
                    </a:gs>
                    <a:gs pos="93000">
                      <a:srgbClr val="D4D5D9"/>
                    </a:gs>
                    <a:gs pos="81000">
                      <a:srgbClr val="DCDDDF"/>
                    </a:gs>
                    <a:gs pos="0">
                      <a:srgbClr val="F2F2F4"/>
                    </a:gs>
                    <a:gs pos="99000">
                      <a:srgbClr val="E7E8E9"/>
                    </a:gs>
                    <a:gs pos="100000">
                      <a:srgbClr val="757678"/>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 name="Freeform 45"/>
                <p:cNvSpPr/>
                <p:nvPr/>
              </p:nvSpPr>
              <p:spPr>
                <a:xfrm flipH="1">
                  <a:off x="3908906" y="8153579"/>
                  <a:ext cx="4940492" cy="190981"/>
                </a:xfrm>
                <a:custGeom>
                  <a:avLst/>
                  <a:gdLst>
                    <a:gd name="connsiteX0" fmla="*/ 0 w 4940492"/>
                    <a:gd name="connsiteY0" fmla="*/ 0 h 190980"/>
                    <a:gd name="connsiteX1" fmla="*/ 4940492 w 4940492"/>
                    <a:gd name="connsiteY1" fmla="*/ 0 h 190980"/>
                    <a:gd name="connsiteX2" fmla="*/ 4940492 w 4940492"/>
                    <a:gd name="connsiteY2" fmla="*/ 190980 h 190980"/>
                    <a:gd name="connsiteX3" fmla="*/ 0 w 4940492"/>
                    <a:gd name="connsiteY3" fmla="*/ 190980 h 190980"/>
                  </a:gdLst>
                  <a:ahLst/>
                  <a:cxnLst>
                    <a:cxn ang="0">
                      <a:pos x="connsiteX0" y="connsiteY0"/>
                    </a:cxn>
                    <a:cxn ang="0">
                      <a:pos x="connsiteX1" y="connsiteY1"/>
                    </a:cxn>
                    <a:cxn ang="0">
                      <a:pos x="connsiteX2" y="connsiteY2"/>
                    </a:cxn>
                    <a:cxn ang="0">
                      <a:pos x="connsiteX3" y="connsiteY3"/>
                    </a:cxn>
                  </a:cxnLst>
                  <a:rect l="l" t="t" r="r" b="b"/>
                  <a:pathLst>
                    <a:path w="4940492" h="190980">
                      <a:moveTo>
                        <a:pt x="0" y="0"/>
                      </a:moveTo>
                      <a:lnTo>
                        <a:pt x="4940492" y="0"/>
                      </a:lnTo>
                      <a:lnTo>
                        <a:pt x="4940492" y="190980"/>
                      </a:lnTo>
                      <a:lnTo>
                        <a:pt x="0" y="190980"/>
                      </a:lnTo>
                      <a:close/>
                    </a:path>
                  </a:pathLst>
                </a:custGeom>
                <a:gradFill>
                  <a:gsLst>
                    <a:gs pos="96000">
                      <a:srgbClr val="929397"/>
                    </a:gs>
                    <a:gs pos="93000">
                      <a:srgbClr val="D4D5D9"/>
                    </a:gs>
                    <a:gs pos="81000">
                      <a:srgbClr val="DCDDDF"/>
                    </a:gs>
                    <a:gs pos="0">
                      <a:srgbClr val="F2F2F4"/>
                    </a:gs>
                    <a:gs pos="99000">
                      <a:srgbClr val="E7E8E9"/>
                    </a:gs>
                    <a:gs pos="100000">
                      <a:srgbClr val="757678"/>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35" name="Group 34"/>
              <p:cNvGrpSpPr/>
              <p:nvPr userDrawn="1"/>
            </p:nvGrpSpPr>
            <p:grpSpPr>
              <a:xfrm>
                <a:off x="4908066" y="7117040"/>
                <a:ext cx="1097248" cy="100885"/>
                <a:chOff x="8169675" y="7720746"/>
                <a:chExt cx="1378844" cy="126777"/>
              </a:xfrm>
            </p:grpSpPr>
            <p:sp>
              <p:nvSpPr>
                <p:cNvPr id="37" name="Freeform 36"/>
                <p:cNvSpPr/>
                <p:nvPr/>
              </p:nvSpPr>
              <p:spPr>
                <a:xfrm flipV="1">
                  <a:off x="8859097" y="7720746"/>
                  <a:ext cx="689422" cy="126777"/>
                </a:xfrm>
                <a:custGeom>
                  <a:avLst/>
                  <a:gdLst>
                    <a:gd name="connsiteX0" fmla="*/ 0 w 689418"/>
                    <a:gd name="connsiteY0" fmla="*/ 126777 h 126777"/>
                    <a:gd name="connsiteX1" fmla="*/ 689417 w 689418"/>
                    <a:gd name="connsiteY1" fmla="*/ 126777 h 126777"/>
                    <a:gd name="connsiteX2" fmla="*/ 689418 w 689418"/>
                    <a:gd name="connsiteY2" fmla="*/ 63389 h 126777"/>
                    <a:gd name="connsiteX3" fmla="*/ 626029 w 689418"/>
                    <a:gd name="connsiteY3" fmla="*/ 0 h 126777"/>
                    <a:gd name="connsiteX4" fmla="*/ 0 w 689418"/>
                    <a:gd name="connsiteY4" fmla="*/ 0 h 126777"/>
                    <a:gd name="connsiteX0" fmla="*/ 0 w 689418"/>
                    <a:gd name="connsiteY0" fmla="*/ 126777 h 126777"/>
                    <a:gd name="connsiteX1" fmla="*/ 689417 w 689418"/>
                    <a:gd name="connsiteY1" fmla="*/ 126777 h 126777"/>
                    <a:gd name="connsiteX2" fmla="*/ 689418 w 689418"/>
                    <a:gd name="connsiteY2" fmla="*/ 63389 h 126777"/>
                    <a:gd name="connsiteX3" fmla="*/ 558196 w 689418"/>
                    <a:gd name="connsiteY3" fmla="*/ 0 h 126777"/>
                    <a:gd name="connsiteX4" fmla="*/ 0 w 689418"/>
                    <a:gd name="connsiteY4" fmla="*/ 0 h 126777"/>
                    <a:gd name="connsiteX5" fmla="*/ 0 w 689418"/>
                    <a:gd name="connsiteY5" fmla="*/ 126777 h 126777"/>
                    <a:gd name="connsiteX0" fmla="*/ 0 w 724404"/>
                    <a:gd name="connsiteY0" fmla="*/ 126777 h 126777"/>
                    <a:gd name="connsiteX1" fmla="*/ 689417 w 724404"/>
                    <a:gd name="connsiteY1" fmla="*/ 126777 h 126777"/>
                    <a:gd name="connsiteX2" fmla="*/ 558196 w 724404"/>
                    <a:gd name="connsiteY2" fmla="*/ 0 h 126777"/>
                    <a:gd name="connsiteX3" fmla="*/ 0 w 724404"/>
                    <a:gd name="connsiteY3" fmla="*/ 0 h 126777"/>
                    <a:gd name="connsiteX4" fmla="*/ 0 w 724404"/>
                    <a:gd name="connsiteY4" fmla="*/ 126777 h 126777"/>
                    <a:gd name="connsiteX0" fmla="*/ 0 w 693604"/>
                    <a:gd name="connsiteY0" fmla="*/ 126777 h 126777"/>
                    <a:gd name="connsiteX1" fmla="*/ 689417 w 693604"/>
                    <a:gd name="connsiteY1" fmla="*/ 126777 h 126777"/>
                    <a:gd name="connsiteX2" fmla="*/ 558196 w 693604"/>
                    <a:gd name="connsiteY2" fmla="*/ 0 h 126777"/>
                    <a:gd name="connsiteX3" fmla="*/ 0 w 693604"/>
                    <a:gd name="connsiteY3" fmla="*/ 0 h 126777"/>
                    <a:gd name="connsiteX4" fmla="*/ 0 w 693604"/>
                    <a:gd name="connsiteY4" fmla="*/ 126777 h 126777"/>
                    <a:gd name="connsiteX0" fmla="*/ 0 w 691056"/>
                    <a:gd name="connsiteY0" fmla="*/ 126777 h 126777"/>
                    <a:gd name="connsiteX1" fmla="*/ 689417 w 691056"/>
                    <a:gd name="connsiteY1" fmla="*/ 126777 h 126777"/>
                    <a:gd name="connsiteX2" fmla="*/ 558196 w 691056"/>
                    <a:gd name="connsiteY2" fmla="*/ 0 h 126777"/>
                    <a:gd name="connsiteX3" fmla="*/ 0 w 691056"/>
                    <a:gd name="connsiteY3" fmla="*/ 0 h 126777"/>
                    <a:gd name="connsiteX4" fmla="*/ 0 w 691056"/>
                    <a:gd name="connsiteY4" fmla="*/ 126777 h 126777"/>
                    <a:gd name="connsiteX0" fmla="*/ 0 w 689783"/>
                    <a:gd name="connsiteY0" fmla="*/ 126777 h 126777"/>
                    <a:gd name="connsiteX1" fmla="*/ 689417 w 689783"/>
                    <a:gd name="connsiteY1" fmla="*/ 126777 h 126777"/>
                    <a:gd name="connsiteX2" fmla="*/ 558196 w 689783"/>
                    <a:gd name="connsiteY2" fmla="*/ 0 h 126777"/>
                    <a:gd name="connsiteX3" fmla="*/ 0 w 689783"/>
                    <a:gd name="connsiteY3" fmla="*/ 0 h 126777"/>
                    <a:gd name="connsiteX4" fmla="*/ 0 w 689783"/>
                    <a:gd name="connsiteY4" fmla="*/ 126777 h 126777"/>
                    <a:gd name="connsiteX0" fmla="*/ 0 w 689528"/>
                    <a:gd name="connsiteY0" fmla="*/ 126777 h 126777"/>
                    <a:gd name="connsiteX1" fmla="*/ 689417 w 689528"/>
                    <a:gd name="connsiteY1" fmla="*/ 126777 h 126777"/>
                    <a:gd name="connsiteX2" fmla="*/ 558196 w 689528"/>
                    <a:gd name="connsiteY2" fmla="*/ 0 h 126777"/>
                    <a:gd name="connsiteX3" fmla="*/ 0 w 689528"/>
                    <a:gd name="connsiteY3" fmla="*/ 0 h 126777"/>
                    <a:gd name="connsiteX4" fmla="*/ 0 w 689528"/>
                    <a:gd name="connsiteY4" fmla="*/ 126777 h 126777"/>
                    <a:gd name="connsiteX0" fmla="*/ 0 w 689422"/>
                    <a:gd name="connsiteY0" fmla="*/ 126777 h 126777"/>
                    <a:gd name="connsiteX1" fmla="*/ 689417 w 689422"/>
                    <a:gd name="connsiteY1" fmla="*/ 126777 h 126777"/>
                    <a:gd name="connsiteX2" fmla="*/ 558196 w 689422"/>
                    <a:gd name="connsiteY2" fmla="*/ 0 h 126777"/>
                    <a:gd name="connsiteX3" fmla="*/ 0 w 689422"/>
                    <a:gd name="connsiteY3" fmla="*/ 0 h 126777"/>
                    <a:gd name="connsiteX4" fmla="*/ 0 w 689422"/>
                    <a:gd name="connsiteY4" fmla="*/ 126777 h 126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422" h="126777">
                      <a:moveTo>
                        <a:pt x="0" y="126777"/>
                      </a:moveTo>
                      <a:lnTo>
                        <a:pt x="689417" y="126777"/>
                      </a:lnTo>
                      <a:cubicBezTo>
                        <a:pt x="690197" y="45953"/>
                        <a:pt x="613406" y="2137"/>
                        <a:pt x="558196" y="0"/>
                      </a:cubicBezTo>
                      <a:lnTo>
                        <a:pt x="0" y="0"/>
                      </a:lnTo>
                      <a:lnTo>
                        <a:pt x="0" y="126777"/>
                      </a:lnTo>
                      <a:close/>
                    </a:path>
                  </a:pathLst>
                </a:custGeom>
                <a:gradFill>
                  <a:gsLst>
                    <a:gs pos="0">
                      <a:srgbClr val="E3E4E5"/>
                    </a:gs>
                    <a:gs pos="78000">
                      <a:srgbClr val="D6D7DB"/>
                    </a:gs>
                    <a:gs pos="91000">
                      <a:srgbClr val="919296"/>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0" name="Freeform 39"/>
                <p:cNvSpPr/>
                <p:nvPr/>
              </p:nvSpPr>
              <p:spPr>
                <a:xfrm flipH="1" flipV="1">
                  <a:off x="8169675" y="7720746"/>
                  <a:ext cx="689422" cy="126777"/>
                </a:xfrm>
                <a:custGeom>
                  <a:avLst/>
                  <a:gdLst>
                    <a:gd name="connsiteX0" fmla="*/ 0 w 689418"/>
                    <a:gd name="connsiteY0" fmla="*/ 126777 h 126777"/>
                    <a:gd name="connsiteX1" fmla="*/ 689417 w 689418"/>
                    <a:gd name="connsiteY1" fmla="*/ 126777 h 126777"/>
                    <a:gd name="connsiteX2" fmla="*/ 689418 w 689418"/>
                    <a:gd name="connsiteY2" fmla="*/ 63389 h 126777"/>
                    <a:gd name="connsiteX3" fmla="*/ 626029 w 689418"/>
                    <a:gd name="connsiteY3" fmla="*/ 0 h 126777"/>
                    <a:gd name="connsiteX4" fmla="*/ 0 w 689418"/>
                    <a:gd name="connsiteY4" fmla="*/ 0 h 126777"/>
                    <a:gd name="connsiteX0" fmla="*/ 0 w 689418"/>
                    <a:gd name="connsiteY0" fmla="*/ 126777 h 126777"/>
                    <a:gd name="connsiteX1" fmla="*/ 689417 w 689418"/>
                    <a:gd name="connsiteY1" fmla="*/ 126777 h 126777"/>
                    <a:gd name="connsiteX2" fmla="*/ 689418 w 689418"/>
                    <a:gd name="connsiteY2" fmla="*/ 63389 h 126777"/>
                    <a:gd name="connsiteX3" fmla="*/ 558196 w 689418"/>
                    <a:gd name="connsiteY3" fmla="*/ 0 h 126777"/>
                    <a:gd name="connsiteX4" fmla="*/ 0 w 689418"/>
                    <a:gd name="connsiteY4" fmla="*/ 0 h 126777"/>
                    <a:gd name="connsiteX5" fmla="*/ 0 w 689418"/>
                    <a:gd name="connsiteY5" fmla="*/ 126777 h 126777"/>
                    <a:gd name="connsiteX0" fmla="*/ 0 w 724404"/>
                    <a:gd name="connsiteY0" fmla="*/ 126777 h 126777"/>
                    <a:gd name="connsiteX1" fmla="*/ 689417 w 724404"/>
                    <a:gd name="connsiteY1" fmla="*/ 126777 h 126777"/>
                    <a:gd name="connsiteX2" fmla="*/ 558196 w 724404"/>
                    <a:gd name="connsiteY2" fmla="*/ 0 h 126777"/>
                    <a:gd name="connsiteX3" fmla="*/ 0 w 724404"/>
                    <a:gd name="connsiteY3" fmla="*/ 0 h 126777"/>
                    <a:gd name="connsiteX4" fmla="*/ 0 w 724404"/>
                    <a:gd name="connsiteY4" fmla="*/ 126777 h 126777"/>
                    <a:gd name="connsiteX0" fmla="*/ 0 w 693604"/>
                    <a:gd name="connsiteY0" fmla="*/ 126777 h 126777"/>
                    <a:gd name="connsiteX1" fmla="*/ 689417 w 693604"/>
                    <a:gd name="connsiteY1" fmla="*/ 126777 h 126777"/>
                    <a:gd name="connsiteX2" fmla="*/ 558196 w 693604"/>
                    <a:gd name="connsiteY2" fmla="*/ 0 h 126777"/>
                    <a:gd name="connsiteX3" fmla="*/ 0 w 693604"/>
                    <a:gd name="connsiteY3" fmla="*/ 0 h 126777"/>
                    <a:gd name="connsiteX4" fmla="*/ 0 w 693604"/>
                    <a:gd name="connsiteY4" fmla="*/ 126777 h 126777"/>
                    <a:gd name="connsiteX0" fmla="*/ 0 w 691056"/>
                    <a:gd name="connsiteY0" fmla="*/ 126777 h 126777"/>
                    <a:gd name="connsiteX1" fmla="*/ 689417 w 691056"/>
                    <a:gd name="connsiteY1" fmla="*/ 126777 h 126777"/>
                    <a:gd name="connsiteX2" fmla="*/ 558196 w 691056"/>
                    <a:gd name="connsiteY2" fmla="*/ 0 h 126777"/>
                    <a:gd name="connsiteX3" fmla="*/ 0 w 691056"/>
                    <a:gd name="connsiteY3" fmla="*/ 0 h 126777"/>
                    <a:gd name="connsiteX4" fmla="*/ 0 w 691056"/>
                    <a:gd name="connsiteY4" fmla="*/ 126777 h 126777"/>
                    <a:gd name="connsiteX0" fmla="*/ 0 w 689783"/>
                    <a:gd name="connsiteY0" fmla="*/ 126777 h 126777"/>
                    <a:gd name="connsiteX1" fmla="*/ 689417 w 689783"/>
                    <a:gd name="connsiteY1" fmla="*/ 126777 h 126777"/>
                    <a:gd name="connsiteX2" fmla="*/ 558196 w 689783"/>
                    <a:gd name="connsiteY2" fmla="*/ 0 h 126777"/>
                    <a:gd name="connsiteX3" fmla="*/ 0 w 689783"/>
                    <a:gd name="connsiteY3" fmla="*/ 0 h 126777"/>
                    <a:gd name="connsiteX4" fmla="*/ 0 w 689783"/>
                    <a:gd name="connsiteY4" fmla="*/ 126777 h 126777"/>
                    <a:gd name="connsiteX0" fmla="*/ 0 w 689528"/>
                    <a:gd name="connsiteY0" fmla="*/ 126777 h 126777"/>
                    <a:gd name="connsiteX1" fmla="*/ 689417 w 689528"/>
                    <a:gd name="connsiteY1" fmla="*/ 126777 h 126777"/>
                    <a:gd name="connsiteX2" fmla="*/ 558196 w 689528"/>
                    <a:gd name="connsiteY2" fmla="*/ 0 h 126777"/>
                    <a:gd name="connsiteX3" fmla="*/ 0 w 689528"/>
                    <a:gd name="connsiteY3" fmla="*/ 0 h 126777"/>
                    <a:gd name="connsiteX4" fmla="*/ 0 w 689528"/>
                    <a:gd name="connsiteY4" fmla="*/ 126777 h 126777"/>
                    <a:gd name="connsiteX0" fmla="*/ 0 w 689422"/>
                    <a:gd name="connsiteY0" fmla="*/ 126777 h 126777"/>
                    <a:gd name="connsiteX1" fmla="*/ 689417 w 689422"/>
                    <a:gd name="connsiteY1" fmla="*/ 126777 h 126777"/>
                    <a:gd name="connsiteX2" fmla="*/ 558196 w 689422"/>
                    <a:gd name="connsiteY2" fmla="*/ 0 h 126777"/>
                    <a:gd name="connsiteX3" fmla="*/ 0 w 689422"/>
                    <a:gd name="connsiteY3" fmla="*/ 0 h 126777"/>
                    <a:gd name="connsiteX4" fmla="*/ 0 w 689422"/>
                    <a:gd name="connsiteY4" fmla="*/ 126777 h 126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422" h="126777">
                      <a:moveTo>
                        <a:pt x="0" y="126777"/>
                      </a:moveTo>
                      <a:lnTo>
                        <a:pt x="689417" y="126777"/>
                      </a:lnTo>
                      <a:cubicBezTo>
                        <a:pt x="690197" y="45953"/>
                        <a:pt x="613406" y="2137"/>
                        <a:pt x="558196" y="0"/>
                      </a:cubicBezTo>
                      <a:lnTo>
                        <a:pt x="0" y="0"/>
                      </a:lnTo>
                      <a:lnTo>
                        <a:pt x="0" y="126777"/>
                      </a:lnTo>
                      <a:close/>
                    </a:path>
                  </a:pathLst>
                </a:custGeom>
                <a:gradFill>
                  <a:gsLst>
                    <a:gs pos="0">
                      <a:srgbClr val="E3E4E5"/>
                    </a:gs>
                    <a:gs pos="78000">
                      <a:srgbClr val="D6D7DB"/>
                    </a:gs>
                    <a:gs pos="91000">
                      <a:srgbClr val="919296"/>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36" name="Freeform 35"/>
              <p:cNvSpPr/>
              <p:nvPr userDrawn="1"/>
            </p:nvSpPr>
            <p:spPr>
              <a:xfrm flipV="1">
                <a:off x="1525174" y="7269017"/>
                <a:ext cx="7863033" cy="114145"/>
              </a:xfrm>
              <a:custGeom>
                <a:avLst/>
                <a:gdLst>
                  <a:gd name="connsiteX0" fmla="*/ 0 w 9880984"/>
                  <a:gd name="connsiteY0" fmla="*/ 143439 h 143439"/>
                  <a:gd name="connsiteX1" fmla="*/ 4890631 w 9880984"/>
                  <a:gd name="connsiteY1" fmla="*/ 143439 h 143439"/>
                  <a:gd name="connsiteX2" fmla="*/ 4990353 w 9880984"/>
                  <a:gd name="connsiteY2" fmla="*/ 143439 h 143439"/>
                  <a:gd name="connsiteX3" fmla="*/ 9880984 w 9880984"/>
                  <a:gd name="connsiteY3" fmla="*/ 143439 h 143439"/>
                  <a:gd name="connsiteX4" fmla="*/ 9347775 w 9880984"/>
                  <a:gd name="connsiteY4" fmla="*/ 6036 h 143439"/>
                  <a:gd name="connsiteX5" fmla="*/ 4990353 w 9880984"/>
                  <a:gd name="connsiteY5" fmla="*/ 135 h 143439"/>
                  <a:gd name="connsiteX6" fmla="*/ 4990353 w 9880984"/>
                  <a:gd name="connsiteY6" fmla="*/ 0 h 143439"/>
                  <a:gd name="connsiteX7" fmla="*/ 4940492 w 9880984"/>
                  <a:gd name="connsiteY7" fmla="*/ 68 h 143439"/>
                  <a:gd name="connsiteX8" fmla="*/ 4890631 w 9880984"/>
                  <a:gd name="connsiteY8" fmla="*/ 0 h 143439"/>
                  <a:gd name="connsiteX9" fmla="*/ 4890631 w 9880984"/>
                  <a:gd name="connsiteY9" fmla="*/ 135 h 143439"/>
                  <a:gd name="connsiteX10" fmla="*/ 533209 w 9880984"/>
                  <a:gd name="connsiteY10" fmla="*/ 6036 h 143439"/>
                  <a:gd name="connsiteX11" fmla="*/ 0 w 9880984"/>
                  <a:gd name="connsiteY11" fmla="*/ 143439 h 14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80984" h="143439">
                    <a:moveTo>
                      <a:pt x="0" y="143439"/>
                    </a:moveTo>
                    <a:lnTo>
                      <a:pt x="4890631" y="143439"/>
                    </a:lnTo>
                    <a:lnTo>
                      <a:pt x="4990353" y="143439"/>
                    </a:lnTo>
                    <a:lnTo>
                      <a:pt x="9880984" y="143439"/>
                    </a:lnTo>
                    <a:cubicBezTo>
                      <a:pt x="9694352" y="40567"/>
                      <a:pt x="9473331" y="5800"/>
                      <a:pt x="9347775" y="6036"/>
                    </a:cubicBezTo>
                    <a:lnTo>
                      <a:pt x="4990353" y="135"/>
                    </a:lnTo>
                    <a:lnTo>
                      <a:pt x="4990353" y="0"/>
                    </a:lnTo>
                    <a:lnTo>
                      <a:pt x="4940492" y="68"/>
                    </a:lnTo>
                    <a:lnTo>
                      <a:pt x="4890631" y="0"/>
                    </a:lnTo>
                    <a:lnTo>
                      <a:pt x="4890631" y="135"/>
                    </a:lnTo>
                    <a:lnTo>
                      <a:pt x="533209" y="6036"/>
                    </a:lnTo>
                    <a:cubicBezTo>
                      <a:pt x="407653" y="5800"/>
                      <a:pt x="186632" y="40567"/>
                      <a:pt x="0" y="143439"/>
                    </a:cubicBezTo>
                    <a:close/>
                  </a:path>
                </a:pathLst>
              </a:custGeom>
              <a:gradFill>
                <a:gsLst>
                  <a:gs pos="77000">
                    <a:srgbClr val="ADADB1"/>
                  </a:gs>
                  <a:gs pos="30000">
                    <a:srgbClr val="C4C4C7"/>
                  </a:gs>
                  <a:gs pos="0">
                    <a:srgbClr val="4B4B4F"/>
                  </a:gs>
                  <a:gs pos="93000">
                    <a:srgbClr val="95969A"/>
                  </a:gs>
                </a:gsLst>
                <a:lin ang="5400000" scaled="0"/>
              </a:gradFill>
              <a:ln w="12700" cap="rnd">
                <a:noFill/>
                <a:round/>
              </a:ln>
              <a:effectLst>
                <a:outerShdw blurRad="254000" dist="127000" dir="5400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sp>
        <p:nvSpPr>
          <p:cNvPr id="2" name="Rectangle 1"/>
          <p:cNvSpPr/>
          <p:nvPr/>
        </p:nvSpPr>
        <p:spPr bwMode="auto">
          <a:xfrm>
            <a:off x="2970213" y="1476375"/>
            <a:ext cx="8136333" cy="518318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0213" y="1454257"/>
            <a:ext cx="10130408" cy="5157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itle 1"/>
          <p:cNvSpPr>
            <a:spLocks noGrp="1"/>
          </p:cNvSpPr>
          <p:nvPr>
            <p:ph type="title"/>
          </p:nvPr>
        </p:nvSpPr>
        <p:spPr>
          <a:xfrm>
            <a:off x="593378" y="323453"/>
            <a:ext cx="4176464" cy="2184488"/>
          </a:xfrm>
        </p:spPr>
        <p:txBody>
          <a:bodyPr/>
          <a:lstStyle/>
          <a:p>
            <a:r>
              <a:rPr lang="en-US" dirty="0" smtClean="0">
                <a:solidFill>
                  <a:schemeClr val="accent6">
                    <a:lumMod val="50000"/>
                  </a:schemeClr>
                </a:solidFill>
              </a:rPr>
              <a:t>Enhanced User Interface</a:t>
            </a:r>
            <a:endParaRPr lang="en-US" dirty="0">
              <a:solidFill>
                <a:schemeClr val="accent2"/>
              </a:solidFill>
            </a:endParaRPr>
          </a:p>
        </p:txBody>
      </p:sp>
      <p:sp>
        <p:nvSpPr>
          <p:cNvPr id="20" name="Pentagon 19"/>
          <p:cNvSpPr/>
          <p:nvPr/>
        </p:nvSpPr>
        <p:spPr bwMode="auto">
          <a:xfrm>
            <a:off x="548594" y="2699717"/>
            <a:ext cx="1838696" cy="3212928"/>
          </a:xfrm>
          <a:prstGeom prst="homePlate">
            <a:avLst>
              <a:gd name="adj" fmla="val 32520"/>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1" name="TextBox 20"/>
          <p:cNvSpPr txBox="1"/>
          <p:nvPr/>
        </p:nvSpPr>
        <p:spPr>
          <a:xfrm>
            <a:off x="443670" y="3649525"/>
            <a:ext cx="1800200" cy="1015663"/>
          </a:xfrm>
          <a:prstGeom prst="rect">
            <a:avLst/>
          </a:prstGeom>
          <a:noFill/>
        </p:spPr>
        <p:txBody>
          <a:bodyPr wrap="square" rtlCol="0">
            <a:spAutoFit/>
          </a:bodyPr>
          <a:lstStyle/>
          <a:p>
            <a:pPr marL="144463"/>
            <a:r>
              <a:rPr lang="en-US" sz="2000" dirty="0">
                <a:solidFill>
                  <a:schemeClr val="bg1"/>
                </a:solidFill>
              </a:rPr>
              <a:t>Customize job specific information</a:t>
            </a:r>
          </a:p>
        </p:txBody>
      </p:sp>
    </p:spTree>
    <p:extLst>
      <p:ext uri="{BB962C8B-B14F-4D97-AF65-F5344CB8AC3E}">
        <p14:creationId xmlns:p14="http://schemas.microsoft.com/office/powerpoint/2010/main" val="1734623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a:grpSpLocks noChangeAspect="1"/>
          </p:cNvGrpSpPr>
          <p:nvPr/>
        </p:nvGrpSpPr>
        <p:grpSpPr>
          <a:xfrm>
            <a:off x="-1710878" y="1089605"/>
            <a:ext cx="10729192" cy="6238543"/>
            <a:chOff x="1525174" y="2811162"/>
            <a:chExt cx="7863033" cy="4572000"/>
          </a:xfrm>
        </p:grpSpPr>
        <p:sp>
          <p:nvSpPr>
            <p:cNvPr id="32" name="Rounded Rectangle 31"/>
            <p:cNvSpPr/>
            <p:nvPr userDrawn="1"/>
          </p:nvSpPr>
          <p:spPr>
            <a:xfrm>
              <a:off x="2256998" y="2811162"/>
              <a:ext cx="6399384" cy="4381867"/>
            </a:xfrm>
            <a:prstGeom prst="roundRect">
              <a:avLst>
                <a:gd name="adj" fmla="val 4838"/>
              </a:avLst>
            </a:prstGeom>
            <a:solidFill>
              <a:schemeClr val="tx1"/>
            </a:solidFill>
            <a:ln w="12700" cap="rnd">
              <a:noFill/>
              <a:round/>
            </a:ln>
            <a:effectLst/>
            <a:scene3d>
              <a:camera prst="perspectiveRelaxedModerately">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33" name="Group 32"/>
            <p:cNvGrpSpPr/>
            <p:nvPr userDrawn="1"/>
          </p:nvGrpSpPr>
          <p:grpSpPr>
            <a:xfrm>
              <a:off x="1525174" y="7117040"/>
              <a:ext cx="7863033" cy="266122"/>
              <a:chOff x="1525174" y="7117040"/>
              <a:chExt cx="7863033" cy="266122"/>
            </a:xfrm>
          </p:grpSpPr>
          <p:grpSp>
            <p:nvGrpSpPr>
              <p:cNvPr id="34" name="Group 33"/>
              <p:cNvGrpSpPr/>
              <p:nvPr userDrawn="1"/>
            </p:nvGrpSpPr>
            <p:grpSpPr>
              <a:xfrm>
                <a:off x="1525174" y="7117053"/>
                <a:ext cx="7863033" cy="151983"/>
                <a:chOff x="3908906" y="8153579"/>
                <a:chExt cx="9880984" cy="190987"/>
              </a:xfrm>
            </p:grpSpPr>
            <p:sp>
              <p:nvSpPr>
                <p:cNvPr id="45" name="Freeform 44"/>
                <p:cNvSpPr/>
                <p:nvPr/>
              </p:nvSpPr>
              <p:spPr>
                <a:xfrm>
                  <a:off x="8849398" y="8153586"/>
                  <a:ext cx="4940492" cy="190980"/>
                </a:xfrm>
                <a:custGeom>
                  <a:avLst/>
                  <a:gdLst>
                    <a:gd name="connsiteX0" fmla="*/ 0 w 4940492"/>
                    <a:gd name="connsiteY0" fmla="*/ 0 h 190980"/>
                    <a:gd name="connsiteX1" fmla="*/ 4940492 w 4940492"/>
                    <a:gd name="connsiteY1" fmla="*/ 0 h 190980"/>
                    <a:gd name="connsiteX2" fmla="*/ 4940492 w 4940492"/>
                    <a:gd name="connsiteY2" fmla="*/ 190980 h 190980"/>
                    <a:gd name="connsiteX3" fmla="*/ 0 w 4940492"/>
                    <a:gd name="connsiteY3" fmla="*/ 190980 h 190980"/>
                  </a:gdLst>
                  <a:ahLst/>
                  <a:cxnLst>
                    <a:cxn ang="0">
                      <a:pos x="connsiteX0" y="connsiteY0"/>
                    </a:cxn>
                    <a:cxn ang="0">
                      <a:pos x="connsiteX1" y="connsiteY1"/>
                    </a:cxn>
                    <a:cxn ang="0">
                      <a:pos x="connsiteX2" y="connsiteY2"/>
                    </a:cxn>
                    <a:cxn ang="0">
                      <a:pos x="connsiteX3" y="connsiteY3"/>
                    </a:cxn>
                  </a:cxnLst>
                  <a:rect l="l" t="t" r="r" b="b"/>
                  <a:pathLst>
                    <a:path w="4940492" h="190980">
                      <a:moveTo>
                        <a:pt x="0" y="0"/>
                      </a:moveTo>
                      <a:lnTo>
                        <a:pt x="4940492" y="0"/>
                      </a:lnTo>
                      <a:lnTo>
                        <a:pt x="4940492" y="190980"/>
                      </a:lnTo>
                      <a:lnTo>
                        <a:pt x="0" y="190980"/>
                      </a:lnTo>
                      <a:close/>
                    </a:path>
                  </a:pathLst>
                </a:custGeom>
                <a:gradFill>
                  <a:gsLst>
                    <a:gs pos="96000">
                      <a:srgbClr val="929397"/>
                    </a:gs>
                    <a:gs pos="93000">
                      <a:srgbClr val="D4D5D9"/>
                    </a:gs>
                    <a:gs pos="81000">
                      <a:srgbClr val="DCDDDF"/>
                    </a:gs>
                    <a:gs pos="0">
                      <a:srgbClr val="F2F2F4"/>
                    </a:gs>
                    <a:gs pos="99000">
                      <a:srgbClr val="E7E8E9"/>
                    </a:gs>
                    <a:gs pos="100000">
                      <a:srgbClr val="757678"/>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 name="Freeform 45"/>
                <p:cNvSpPr/>
                <p:nvPr/>
              </p:nvSpPr>
              <p:spPr>
                <a:xfrm flipH="1">
                  <a:off x="3908906" y="8153579"/>
                  <a:ext cx="4940492" cy="190981"/>
                </a:xfrm>
                <a:custGeom>
                  <a:avLst/>
                  <a:gdLst>
                    <a:gd name="connsiteX0" fmla="*/ 0 w 4940492"/>
                    <a:gd name="connsiteY0" fmla="*/ 0 h 190980"/>
                    <a:gd name="connsiteX1" fmla="*/ 4940492 w 4940492"/>
                    <a:gd name="connsiteY1" fmla="*/ 0 h 190980"/>
                    <a:gd name="connsiteX2" fmla="*/ 4940492 w 4940492"/>
                    <a:gd name="connsiteY2" fmla="*/ 190980 h 190980"/>
                    <a:gd name="connsiteX3" fmla="*/ 0 w 4940492"/>
                    <a:gd name="connsiteY3" fmla="*/ 190980 h 190980"/>
                  </a:gdLst>
                  <a:ahLst/>
                  <a:cxnLst>
                    <a:cxn ang="0">
                      <a:pos x="connsiteX0" y="connsiteY0"/>
                    </a:cxn>
                    <a:cxn ang="0">
                      <a:pos x="connsiteX1" y="connsiteY1"/>
                    </a:cxn>
                    <a:cxn ang="0">
                      <a:pos x="connsiteX2" y="connsiteY2"/>
                    </a:cxn>
                    <a:cxn ang="0">
                      <a:pos x="connsiteX3" y="connsiteY3"/>
                    </a:cxn>
                  </a:cxnLst>
                  <a:rect l="l" t="t" r="r" b="b"/>
                  <a:pathLst>
                    <a:path w="4940492" h="190980">
                      <a:moveTo>
                        <a:pt x="0" y="0"/>
                      </a:moveTo>
                      <a:lnTo>
                        <a:pt x="4940492" y="0"/>
                      </a:lnTo>
                      <a:lnTo>
                        <a:pt x="4940492" y="190980"/>
                      </a:lnTo>
                      <a:lnTo>
                        <a:pt x="0" y="190980"/>
                      </a:lnTo>
                      <a:close/>
                    </a:path>
                  </a:pathLst>
                </a:custGeom>
                <a:gradFill>
                  <a:gsLst>
                    <a:gs pos="96000">
                      <a:srgbClr val="929397"/>
                    </a:gs>
                    <a:gs pos="93000">
                      <a:srgbClr val="D4D5D9"/>
                    </a:gs>
                    <a:gs pos="81000">
                      <a:srgbClr val="DCDDDF"/>
                    </a:gs>
                    <a:gs pos="0">
                      <a:srgbClr val="F2F2F4"/>
                    </a:gs>
                    <a:gs pos="99000">
                      <a:srgbClr val="E7E8E9"/>
                    </a:gs>
                    <a:gs pos="100000">
                      <a:srgbClr val="757678"/>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35" name="Group 34"/>
              <p:cNvGrpSpPr/>
              <p:nvPr userDrawn="1"/>
            </p:nvGrpSpPr>
            <p:grpSpPr>
              <a:xfrm>
                <a:off x="4908066" y="7117040"/>
                <a:ext cx="1097248" cy="100885"/>
                <a:chOff x="8169675" y="7720746"/>
                <a:chExt cx="1378844" cy="126777"/>
              </a:xfrm>
            </p:grpSpPr>
            <p:sp>
              <p:nvSpPr>
                <p:cNvPr id="37" name="Freeform 36"/>
                <p:cNvSpPr/>
                <p:nvPr/>
              </p:nvSpPr>
              <p:spPr>
                <a:xfrm flipV="1">
                  <a:off x="8859097" y="7720746"/>
                  <a:ext cx="689422" cy="126777"/>
                </a:xfrm>
                <a:custGeom>
                  <a:avLst/>
                  <a:gdLst>
                    <a:gd name="connsiteX0" fmla="*/ 0 w 689418"/>
                    <a:gd name="connsiteY0" fmla="*/ 126777 h 126777"/>
                    <a:gd name="connsiteX1" fmla="*/ 689417 w 689418"/>
                    <a:gd name="connsiteY1" fmla="*/ 126777 h 126777"/>
                    <a:gd name="connsiteX2" fmla="*/ 689418 w 689418"/>
                    <a:gd name="connsiteY2" fmla="*/ 63389 h 126777"/>
                    <a:gd name="connsiteX3" fmla="*/ 626029 w 689418"/>
                    <a:gd name="connsiteY3" fmla="*/ 0 h 126777"/>
                    <a:gd name="connsiteX4" fmla="*/ 0 w 689418"/>
                    <a:gd name="connsiteY4" fmla="*/ 0 h 126777"/>
                    <a:gd name="connsiteX0" fmla="*/ 0 w 689418"/>
                    <a:gd name="connsiteY0" fmla="*/ 126777 h 126777"/>
                    <a:gd name="connsiteX1" fmla="*/ 689417 w 689418"/>
                    <a:gd name="connsiteY1" fmla="*/ 126777 h 126777"/>
                    <a:gd name="connsiteX2" fmla="*/ 689418 w 689418"/>
                    <a:gd name="connsiteY2" fmla="*/ 63389 h 126777"/>
                    <a:gd name="connsiteX3" fmla="*/ 558196 w 689418"/>
                    <a:gd name="connsiteY3" fmla="*/ 0 h 126777"/>
                    <a:gd name="connsiteX4" fmla="*/ 0 w 689418"/>
                    <a:gd name="connsiteY4" fmla="*/ 0 h 126777"/>
                    <a:gd name="connsiteX5" fmla="*/ 0 w 689418"/>
                    <a:gd name="connsiteY5" fmla="*/ 126777 h 126777"/>
                    <a:gd name="connsiteX0" fmla="*/ 0 w 724404"/>
                    <a:gd name="connsiteY0" fmla="*/ 126777 h 126777"/>
                    <a:gd name="connsiteX1" fmla="*/ 689417 w 724404"/>
                    <a:gd name="connsiteY1" fmla="*/ 126777 h 126777"/>
                    <a:gd name="connsiteX2" fmla="*/ 558196 w 724404"/>
                    <a:gd name="connsiteY2" fmla="*/ 0 h 126777"/>
                    <a:gd name="connsiteX3" fmla="*/ 0 w 724404"/>
                    <a:gd name="connsiteY3" fmla="*/ 0 h 126777"/>
                    <a:gd name="connsiteX4" fmla="*/ 0 w 724404"/>
                    <a:gd name="connsiteY4" fmla="*/ 126777 h 126777"/>
                    <a:gd name="connsiteX0" fmla="*/ 0 w 693604"/>
                    <a:gd name="connsiteY0" fmla="*/ 126777 h 126777"/>
                    <a:gd name="connsiteX1" fmla="*/ 689417 w 693604"/>
                    <a:gd name="connsiteY1" fmla="*/ 126777 h 126777"/>
                    <a:gd name="connsiteX2" fmla="*/ 558196 w 693604"/>
                    <a:gd name="connsiteY2" fmla="*/ 0 h 126777"/>
                    <a:gd name="connsiteX3" fmla="*/ 0 w 693604"/>
                    <a:gd name="connsiteY3" fmla="*/ 0 h 126777"/>
                    <a:gd name="connsiteX4" fmla="*/ 0 w 693604"/>
                    <a:gd name="connsiteY4" fmla="*/ 126777 h 126777"/>
                    <a:gd name="connsiteX0" fmla="*/ 0 w 691056"/>
                    <a:gd name="connsiteY0" fmla="*/ 126777 h 126777"/>
                    <a:gd name="connsiteX1" fmla="*/ 689417 w 691056"/>
                    <a:gd name="connsiteY1" fmla="*/ 126777 h 126777"/>
                    <a:gd name="connsiteX2" fmla="*/ 558196 w 691056"/>
                    <a:gd name="connsiteY2" fmla="*/ 0 h 126777"/>
                    <a:gd name="connsiteX3" fmla="*/ 0 w 691056"/>
                    <a:gd name="connsiteY3" fmla="*/ 0 h 126777"/>
                    <a:gd name="connsiteX4" fmla="*/ 0 w 691056"/>
                    <a:gd name="connsiteY4" fmla="*/ 126777 h 126777"/>
                    <a:gd name="connsiteX0" fmla="*/ 0 w 689783"/>
                    <a:gd name="connsiteY0" fmla="*/ 126777 h 126777"/>
                    <a:gd name="connsiteX1" fmla="*/ 689417 w 689783"/>
                    <a:gd name="connsiteY1" fmla="*/ 126777 h 126777"/>
                    <a:gd name="connsiteX2" fmla="*/ 558196 w 689783"/>
                    <a:gd name="connsiteY2" fmla="*/ 0 h 126777"/>
                    <a:gd name="connsiteX3" fmla="*/ 0 w 689783"/>
                    <a:gd name="connsiteY3" fmla="*/ 0 h 126777"/>
                    <a:gd name="connsiteX4" fmla="*/ 0 w 689783"/>
                    <a:gd name="connsiteY4" fmla="*/ 126777 h 126777"/>
                    <a:gd name="connsiteX0" fmla="*/ 0 w 689528"/>
                    <a:gd name="connsiteY0" fmla="*/ 126777 h 126777"/>
                    <a:gd name="connsiteX1" fmla="*/ 689417 w 689528"/>
                    <a:gd name="connsiteY1" fmla="*/ 126777 h 126777"/>
                    <a:gd name="connsiteX2" fmla="*/ 558196 w 689528"/>
                    <a:gd name="connsiteY2" fmla="*/ 0 h 126777"/>
                    <a:gd name="connsiteX3" fmla="*/ 0 w 689528"/>
                    <a:gd name="connsiteY3" fmla="*/ 0 h 126777"/>
                    <a:gd name="connsiteX4" fmla="*/ 0 w 689528"/>
                    <a:gd name="connsiteY4" fmla="*/ 126777 h 126777"/>
                    <a:gd name="connsiteX0" fmla="*/ 0 w 689422"/>
                    <a:gd name="connsiteY0" fmla="*/ 126777 h 126777"/>
                    <a:gd name="connsiteX1" fmla="*/ 689417 w 689422"/>
                    <a:gd name="connsiteY1" fmla="*/ 126777 h 126777"/>
                    <a:gd name="connsiteX2" fmla="*/ 558196 w 689422"/>
                    <a:gd name="connsiteY2" fmla="*/ 0 h 126777"/>
                    <a:gd name="connsiteX3" fmla="*/ 0 w 689422"/>
                    <a:gd name="connsiteY3" fmla="*/ 0 h 126777"/>
                    <a:gd name="connsiteX4" fmla="*/ 0 w 689422"/>
                    <a:gd name="connsiteY4" fmla="*/ 126777 h 126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422" h="126777">
                      <a:moveTo>
                        <a:pt x="0" y="126777"/>
                      </a:moveTo>
                      <a:lnTo>
                        <a:pt x="689417" y="126777"/>
                      </a:lnTo>
                      <a:cubicBezTo>
                        <a:pt x="690197" y="45953"/>
                        <a:pt x="613406" y="2137"/>
                        <a:pt x="558196" y="0"/>
                      </a:cubicBezTo>
                      <a:lnTo>
                        <a:pt x="0" y="0"/>
                      </a:lnTo>
                      <a:lnTo>
                        <a:pt x="0" y="126777"/>
                      </a:lnTo>
                      <a:close/>
                    </a:path>
                  </a:pathLst>
                </a:custGeom>
                <a:gradFill>
                  <a:gsLst>
                    <a:gs pos="0">
                      <a:srgbClr val="E3E4E5"/>
                    </a:gs>
                    <a:gs pos="78000">
                      <a:srgbClr val="D6D7DB"/>
                    </a:gs>
                    <a:gs pos="91000">
                      <a:srgbClr val="919296"/>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0" name="Freeform 39"/>
                <p:cNvSpPr/>
                <p:nvPr/>
              </p:nvSpPr>
              <p:spPr>
                <a:xfrm flipH="1" flipV="1">
                  <a:off x="8169675" y="7720746"/>
                  <a:ext cx="689422" cy="126777"/>
                </a:xfrm>
                <a:custGeom>
                  <a:avLst/>
                  <a:gdLst>
                    <a:gd name="connsiteX0" fmla="*/ 0 w 689418"/>
                    <a:gd name="connsiteY0" fmla="*/ 126777 h 126777"/>
                    <a:gd name="connsiteX1" fmla="*/ 689417 w 689418"/>
                    <a:gd name="connsiteY1" fmla="*/ 126777 h 126777"/>
                    <a:gd name="connsiteX2" fmla="*/ 689418 w 689418"/>
                    <a:gd name="connsiteY2" fmla="*/ 63389 h 126777"/>
                    <a:gd name="connsiteX3" fmla="*/ 626029 w 689418"/>
                    <a:gd name="connsiteY3" fmla="*/ 0 h 126777"/>
                    <a:gd name="connsiteX4" fmla="*/ 0 w 689418"/>
                    <a:gd name="connsiteY4" fmla="*/ 0 h 126777"/>
                    <a:gd name="connsiteX0" fmla="*/ 0 w 689418"/>
                    <a:gd name="connsiteY0" fmla="*/ 126777 h 126777"/>
                    <a:gd name="connsiteX1" fmla="*/ 689417 w 689418"/>
                    <a:gd name="connsiteY1" fmla="*/ 126777 h 126777"/>
                    <a:gd name="connsiteX2" fmla="*/ 689418 w 689418"/>
                    <a:gd name="connsiteY2" fmla="*/ 63389 h 126777"/>
                    <a:gd name="connsiteX3" fmla="*/ 558196 w 689418"/>
                    <a:gd name="connsiteY3" fmla="*/ 0 h 126777"/>
                    <a:gd name="connsiteX4" fmla="*/ 0 w 689418"/>
                    <a:gd name="connsiteY4" fmla="*/ 0 h 126777"/>
                    <a:gd name="connsiteX5" fmla="*/ 0 w 689418"/>
                    <a:gd name="connsiteY5" fmla="*/ 126777 h 126777"/>
                    <a:gd name="connsiteX0" fmla="*/ 0 w 724404"/>
                    <a:gd name="connsiteY0" fmla="*/ 126777 h 126777"/>
                    <a:gd name="connsiteX1" fmla="*/ 689417 w 724404"/>
                    <a:gd name="connsiteY1" fmla="*/ 126777 h 126777"/>
                    <a:gd name="connsiteX2" fmla="*/ 558196 w 724404"/>
                    <a:gd name="connsiteY2" fmla="*/ 0 h 126777"/>
                    <a:gd name="connsiteX3" fmla="*/ 0 w 724404"/>
                    <a:gd name="connsiteY3" fmla="*/ 0 h 126777"/>
                    <a:gd name="connsiteX4" fmla="*/ 0 w 724404"/>
                    <a:gd name="connsiteY4" fmla="*/ 126777 h 126777"/>
                    <a:gd name="connsiteX0" fmla="*/ 0 w 693604"/>
                    <a:gd name="connsiteY0" fmla="*/ 126777 h 126777"/>
                    <a:gd name="connsiteX1" fmla="*/ 689417 w 693604"/>
                    <a:gd name="connsiteY1" fmla="*/ 126777 h 126777"/>
                    <a:gd name="connsiteX2" fmla="*/ 558196 w 693604"/>
                    <a:gd name="connsiteY2" fmla="*/ 0 h 126777"/>
                    <a:gd name="connsiteX3" fmla="*/ 0 w 693604"/>
                    <a:gd name="connsiteY3" fmla="*/ 0 h 126777"/>
                    <a:gd name="connsiteX4" fmla="*/ 0 w 693604"/>
                    <a:gd name="connsiteY4" fmla="*/ 126777 h 126777"/>
                    <a:gd name="connsiteX0" fmla="*/ 0 w 691056"/>
                    <a:gd name="connsiteY0" fmla="*/ 126777 h 126777"/>
                    <a:gd name="connsiteX1" fmla="*/ 689417 w 691056"/>
                    <a:gd name="connsiteY1" fmla="*/ 126777 h 126777"/>
                    <a:gd name="connsiteX2" fmla="*/ 558196 w 691056"/>
                    <a:gd name="connsiteY2" fmla="*/ 0 h 126777"/>
                    <a:gd name="connsiteX3" fmla="*/ 0 w 691056"/>
                    <a:gd name="connsiteY3" fmla="*/ 0 h 126777"/>
                    <a:gd name="connsiteX4" fmla="*/ 0 w 691056"/>
                    <a:gd name="connsiteY4" fmla="*/ 126777 h 126777"/>
                    <a:gd name="connsiteX0" fmla="*/ 0 w 689783"/>
                    <a:gd name="connsiteY0" fmla="*/ 126777 h 126777"/>
                    <a:gd name="connsiteX1" fmla="*/ 689417 w 689783"/>
                    <a:gd name="connsiteY1" fmla="*/ 126777 h 126777"/>
                    <a:gd name="connsiteX2" fmla="*/ 558196 w 689783"/>
                    <a:gd name="connsiteY2" fmla="*/ 0 h 126777"/>
                    <a:gd name="connsiteX3" fmla="*/ 0 w 689783"/>
                    <a:gd name="connsiteY3" fmla="*/ 0 h 126777"/>
                    <a:gd name="connsiteX4" fmla="*/ 0 w 689783"/>
                    <a:gd name="connsiteY4" fmla="*/ 126777 h 126777"/>
                    <a:gd name="connsiteX0" fmla="*/ 0 w 689528"/>
                    <a:gd name="connsiteY0" fmla="*/ 126777 h 126777"/>
                    <a:gd name="connsiteX1" fmla="*/ 689417 w 689528"/>
                    <a:gd name="connsiteY1" fmla="*/ 126777 h 126777"/>
                    <a:gd name="connsiteX2" fmla="*/ 558196 w 689528"/>
                    <a:gd name="connsiteY2" fmla="*/ 0 h 126777"/>
                    <a:gd name="connsiteX3" fmla="*/ 0 w 689528"/>
                    <a:gd name="connsiteY3" fmla="*/ 0 h 126777"/>
                    <a:gd name="connsiteX4" fmla="*/ 0 w 689528"/>
                    <a:gd name="connsiteY4" fmla="*/ 126777 h 126777"/>
                    <a:gd name="connsiteX0" fmla="*/ 0 w 689422"/>
                    <a:gd name="connsiteY0" fmla="*/ 126777 h 126777"/>
                    <a:gd name="connsiteX1" fmla="*/ 689417 w 689422"/>
                    <a:gd name="connsiteY1" fmla="*/ 126777 h 126777"/>
                    <a:gd name="connsiteX2" fmla="*/ 558196 w 689422"/>
                    <a:gd name="connsiteY2" fmla="*/ 0 h 126777"/>
                    <a:gd name="connsiteX3" fmla="*/ 0 w 689422"/>
                    <a:gd name="connsiteY3" fmla="*/ 0 h 126777"/>
                    <a:gd name="connsiteX4" fmla="*/ 0 w 689422"/>
                    <a:gd name="connsiteY4" fmla="*/ 126777 h 126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422" h="126777">
                      <a:moveTo>
                        <a:pt x="0" y="126777"/>
                      </a:moveTo>
                      <a:lnTo>
                        <a:pt x="689417" y="126777"/>
                      </a:lnTo>
                      <a:cubicBezTo>
                        <a:pt x="690197" y="45953"/>
                        <a:pt x="613406" y="2137"/>
                        <a:pt x="558196" y="0"/>
                      </a:cubicBezTo>
                      <a:lnTo>
                        <a:pt x="0" y="0"/>
                      </a:lnTo>
                      <a:lnTo>
                        <a:pt x="0" y="126777"/>
                      </a:lnTo>
                      <a:close/>
                    </a:path>
                  </a:pathLst>
                </a:custGeom>
                <a:gradFill>
                  <a:gsLst>
                    <a:gs pos="0">
                      <a:srgbClr val="E3E4E5"/>
                    </a:gs>
                    <a:gs pos="78000">
                      <a:srgbClr val="D6D7DB"/>
                    </a:gs>
                    <a:gs pos="91000">
                      <a:srgbClr val="919296"/>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36" name="Freeform 35"/>
              <p:cNvSpPr/>
              <p:nvPr userDrawn="1"/>
            </p:nvSpPr>
            <p:spPr>
              <a:xfrm flipV="1">
                <a:off x="1525174" y="7269017"/>
                <a:ext cx="7863033" cy="114145"/>
              </a:xfrm>
              <a:custGeom>
                <a:avLst/>
                <a:gdLst>
                  <a:gd name="connsiteX0" fmla="*/ 0 w 9880984"/>
                  <a:gd name="connsiteY0" fmla="*/ 143439 h 143439"/>
                  <a:gd name="connsiteX1" fmla="*/ 4890631 w 9880984"/>
                  <a:gd name="connsiteY1" fmla="*/ 143439 h 143439"/>
                  <a:gd name="connsiteX2" fmla="*/ 4990353 w 9880984"/>
                  <a:gd name="connsiteY2" fmla="*/ 143439 h 143439"/>
                  <a:gd name="connsiteX3" fmla="*/ 9880984 w 9880984"/>
                  <a:gd name="connsiteY3" fmla="*/ 143439 h 143439"/>
                  <a:gd name="connsiteX4" fmla="*/ 9347775 w 9880984"/>
                  <a:gd name="connsiteY4" fmla="*/ 6036 h 143439"/>
                  <a:gd name="connsiteX5" fmla="*/ 4990353 w 9880984"/>
                  <a:gd name="connsiteY5" fmla="*/ 135 h 143439"/>
                  <a:gd name="connsiteX6" fmla="*/ 4990353 w 9880984"/>
                  <a:gd name="connsiteY6" fmla="*/ 0 h 143439"/>
                  <a:gd name="connsiteX7" fmla="*/ 4940492 w 9880984"/>
                  <a:gd name="connsiteY7" fmla="*/ 68 h 143439"/>
                  <a:gd name="connsiteX8" fmla="*/ 4890631 w 9880984"/>
                  <a:gd name="connsiteY8" fmla="*/ 0 h 143439"/>
                  <a:gd name="connsiteX9" fmla="*/ 4890631 w 9880984"/>
                  <a:gd name="connsiteY9" fmla="*/ 135 h 143439"/>
                  <a:gd name="connsiteX10" fmla="*/ 533209 w 9880984"/>
                  <a:gd name="connsiteY10" fmla="*/ 6036 h 143439"/>
                  <a:gd name="connsiteX11" fmla="*/ 0 w 9880984"/>
                  <a:gd name="connsiteY11" fmla="*/ 143439 h 14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80984" h="143439">
                    <a:moveTo>
                      <a:pt x="0" y="143439"/>
                    </a:moveTo>
                    <a:lnTo>
                      <a:pt x="4890631" y="143439"/>
                    </a:lnTo>
                    <a:lnTo>
                      <a:pt x="4990353" y="143439"/>
                    </a:lnTo>
                    <a:lnTo>
                      <a:pt x="9880984" y="143439"/>
                    </a:lnTo>
                    <a:cubicBezTo>
                      <a:pt x="9694352" y="40567"/>
                      <a:pt x="9473331" y="5800"/>
                      <a:pt x="9347775" y="6036"/>
                    </a:cubicBezTo>
                    <a:lnTo>
                      <a:pt x="4990353" y="135"/>
                    </a:lnTo>
                    <a:lnTo>
                      <a:pt x="4990353" y="0"/>
                    </a:lnTo>
                    <a:lnTo>
                      <a:pt x="4940492" y="68"/>
                    </a:lnTo>
                    <a:lnTo>
                      <a:pt x="4890631" y="0"/>
                    </a:lnTo>
                    <a:lnTo>
                      <a:pt x="4890631" y="135"/>
                    </a:lnTo>
                    <a:lnTo>
                      <a:pt x="533209" y="6036"/>
                    </a:lnTo>
                    <a:cubicBezTo>
                      <a:pt x="407653" y="5800"/>
                      <a:pt x="186632" y="40567"/>
                      <a:pt x="0" y="143439"/>
                    </a:cubicBezTo>
                    <a:close/>
                  </a:path>
                </a:pathLst>
              </a:custGeom>
              <a:gradFill>
                <a:gsLst>
                  <a:gs pos="77000">
                    <a:srgbClr val="ADADB1"/>
                  </a:gs>
                  <a:gs pos="30000">
                    <a:srgbClr val="C4C4C7"/>
                  </a:gs>
                  <a:gs pos="0">
                    <a:srgbClr val="4B4B4F"/>
                  </a:gs>
                  <a:gs pos="93000">
                    <a:srgbClr val="95969A"/>
                  </a:gs>
                </a:gsLst>
                <a:lin ang="5400000" scaled="0"/>
              </a:gradFill>
              <a:ln w="12700" cap="rnd">
                <a:noFill/>
                <a:round/>
              </a:ln>
              <a:effectLst>
                <a:outerShdw blurRad="254000" dist="127000" dir="5400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742" y="1476375"/>
            <a:ext cx="8208218" cy="5178485"/>
          </a:xfrm>
          <a:prstGeom prst="rect">
            <a:avLst/>
          </a:prstGeom>
        </p:spPr>
      </p:pic>
      <p:sp>
        <p:nvSpPr>
          <p:cNvPr id="16" name="Rectangle 15"/>
          <p:cNvSpPr/>
          <p:nvPr/>
        </p:nvSpPr>
        <p:spPr bwMode="auto">
          <a:xfrm>
            <a:off x="2914831" y="4355901"/>
            <a:ext cx="2071035" cy="380172"/>
          </a:xfrm>
          <a:prstGeom prst="rect">
            <a:avLst/>
          </a:prstGeom>
          <a:noFill/>
          <a:ln w="9525" cap="flat" cmpd="sng" algn="ctr">
            <a:solidFill>
              <a:schemeClr val="accent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20" name="Title 1"/>
          <p:cNvSpPr txBox="1">
            <a:spLocks/>
          </p:cNvSpPr>
          <p:nvPr/>
        </p:nvSpPr>
        <p:spPr bwMode="auto">
          <a:xfrm>
            <a:off x="764282" y="375890"/>
            <a:ext cx="6741864" cy="95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995363" rtl="0" eaLnBrk="1" fontAlgn="base" hangingPunct="1">
              <a:spcBef>
                <a:spcPct val="0"/>
              </a:spcBef>
              <a:spcAft>
                <a:spcPct val="0"/>
              </a:spcAft>
              <a:defRPr sz="2400" b="1">
                <a:solidFill>
                  <a:schemeClr val="bg1"/>
                </a:solidFill>
                <a:latin typeface="+mj-lt"/>
                <a:ea typeface="+mj-ea"/>
                <a:cs typeface="+mj-cs"/>
              </a:defRPr>
            </a:lvl1pPr>
            <a:lvl2pPr algn="l" defTabSz="995363" rtl="0" eaLnBrk="1" fontAlgn="base" hangingPunct="1">
              <a:spcBef>
                <a:spcPct val="0"/>
              </a:spcBef>
              <a:spcAft>
                <a:spcPct val="0"/>
              </a:spcAft>
              <a:defRPr sz="2800" b="1">
                <a:solidFill>
                  <a:srgbClr val="787878"/>
                </a:solidFill>
                <a:latin typeface="Arial" charset="0"/>
              </a:defRPr>
            </a:lvl2pPr>
            <a:lvl3pPr algn="l" defTabSz="995363" rtl="0" eaLnBrk="1" fontAlgn="base" hangingPunct="1">
              <a:spcBef>
                <a:spcPct val="0"/>
              </a:spcBef>
              <a:spcAft>
                <a:spcPct val="0"/>
              </a:spcAft>
              <a:defRPr sz="2800" b="1">
                <a:solidFill>
                  <a:srgbClr val="787878"/>
                </a:solidFill>
                <a:latin typeface="Arial" charset="0"/>
              </a:defRPr>
            </a:lvl3pPr>
            <a:lvl4pPr algn="l" defTabSz="995363" rtl="0" eaLnBrk="1" fontAlgn="base" hangingPunct="1">
              <a:spcBef>
                <a:spcPct val="0"/>
              </a:spcBef>
              <a:spcAft>
                <a:spcPct val="0"/>
              </a:spcAft>
              <a:defRPr sz="2800" b="1">
                <a:solidFill>
                  <a:srgbClr val="787878"/>
                </a:solidFill>
                <a:latin typeface="Arial" charset="0"/>
              </a:defRPr>
            </a:lvl4pPr>
            <a:lvl5pPr algn="l" defTabSz="995363" rtl="0" eaLnBrk="1" fontAlgn="base" hangingPunct="1">
              <a:spcBef>
                <a:spcPct val="0"/>
              </a:spcBef>
              <a:spcAft>
                <a:spcPct val="0"/>
              </a:spcAft>
              <a:defRPr sz="2800" b="1">
                <a:solidFill>
                  <a:srgbClr val="787878"/>
                </a:solidFill>
                <a:latin typeface="Arial" charset="0"/>
              </a:defRPr>
            </a:lvl5pPr>
            <a:lvl6pPr marL="457200" algn="l" defTabSz="995363" rtl="0" eaLnBrk="1" fontAlgn="base" hangingPunct="1">
              <a:spcBef>
                <a:spcPct val="0"/>
              </a:spcBef>
              <a:spcAft>
                <a:spcPct val="0"/>
              </a:spcAft>
              <a:defRPr sz="2800" b="1">
                <a:solidFill>
                  <a:srgbClr val="787878"/>
                </a:solidFill>
                <a:latin typeface="Arial" charset="0"/>
              </a:defRPr>
            </a:lvl6pPr>
            <a:lvl7pPr marL="914400" algn="l" defTabSz="995363" rtl="0" eaLnBrk="1" fontAlgn="base" hangingPunct="1">
              <a:spcBef>
                <a:spcPct val="0"/>
              </a:spcBef>
              <a:spcAft>
                <a:spcPct val="0"/>
              </a:spcAft>
              <a:defRPr sz="2800" b="1">
                <a:solidFill>
                  <a:srgbClr val="787878"/>
                </a:solidFill>
                <a:latin typeface="Arial" charset="0"/>
              </a:defRPr>
            </a:lvl7pPr>
            <a:lvl8pPr marL="1371600" algn="l" defTabSz="995363" rtl="0" eaLnBrk="1" fontAlgn="base" hangingPunct="1">
              <a:spcBef>
                <a:spcPct val="0"/>
              </a:spcBef>
              <a:spcAft>
                <a:spcPct val="0"/>
              </a:spcAft>
              <a:defRPr sz="2800" b="1">
                <a:solidFill>
                  <a:srgbClr val="787878"/>
                </a:solidFill>
                <a:latin typeface="Arial" charset="0"/>
              </a:defRPr>
            </a:lvl8pPr>
            <a:lvl9pPr marL="1828800" algn="l" defTabSz="995363" rtl="0" eaLnBrk="1" fontAlgn="base" hangingPunct="1">
              <a:spcBef>
                <a:spcPct val="0"/>
              </a:spcBef>
              <a:spcAft>
                <a:spcPct val="0"/>
              </a:spcAft>
              <a:defRPr sz="2800" b="1">
                <a:solidFill>
                  <a:srgbClr val="787878"/>
                </a:solidFill>
                <a:latin typeface="Arial" charset="0"/>
              </a:defRPr>
            </a:lvl9pPr>
          </a:lstStyle>
          <a:p>
            <a:r>
              <a:rPr lang="en-US" kern="0" dirty="0" smtClean="0">
                <a:solidFill>
                  <a:schemeClr val="accent6">
                    <a:lumMod val="50000"/>
                  </a:schemeClr>
                </a:solidFill>
              </a:rPr>
              <a:t>Enhanced User Interface</a:t>
            </a:r>
            <a:endParaRPr lang="en-US" kern="0" dirty="0">
              <a:solidFill>
                <a:schemeClr val="accent2"/>
              </a:solidFill>
            </a:endParaRPr>
          </a:p>
        </p:txBody>
      </p:sp>
      <p:grpSp>
        <p:nvGrpSpPr>
          <p:cNvPr id="5" name="Group 4"/>
          <p:cNvGrpSpPr/>
          <p:nvPr/>
        </p:nvGrpSpPr>
        <p:grpSpPr>
          <a:xfrm>
            <a:off x="8226226" y="2195661"/>
            <a:ext cx="2088232" cy="3212928"/>
            <a:chOff x="8226226" y="2195661"/>
            <a:chExt cx="2088232" cy="3212928"/>
          </a:xfrm>
        </p:grpSpPr>
        <p:sp>
          <p:nvSpPr>
            <p:cNvPr id="21" name="Pentagon 20"/>
            <p:cNvSpPr/>
            <p:nvPr/>
          </p:nvSpPr>
          <p:spPr bwMode="auto">
            <a:xfrm flipH="1">
              <a:off x="8226226" y="2195661"/>
              <a:ext cx="1761704" cy="3212928"/>
            </a:xfrm>
            <a:prstGeom prst="homePlate">
              <a:avLst>
                <a:gd name="adj" fmla="val 32520"/>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 name="TextBox 3"/>
            <p:cNvSpPr txBox="1"/>
            <p:nvPr/>
          </p:nvSpPr>
          <p:spPr>
            <a:xfrm>
              <a:off x="8514258" y="3222548"/>
              <a:ext cx="1800200" cy="1323439"/>
            </a:xfrm>
            <a:prstGeom prst="rect">
              <a:avLst/>
            </a:prstGeom>
            <a:noFill/>
          </p:spPr>
          <p:txBody>
            <a:bodyPr wrap="square" rtlCol="0">
              <a:spAutoFit/>
            </a:bodyPr>
            <a:lstStyle/>
            <a:p>
              <a:r>
                <a:rPr lang="en-US" sz="2000" dirty="0" smtClean="0">
                  <a:solidFill>
                    <a:schemeClr val="bg1"/>
                  </a:solidFill>
                </a:rPr>
                <a:t>KPI’s &amp; multiple </a:t>
              </a:r>
              <a:br>
                <a:rPr lang="en-US" sz="2000" dirty="0" smtClean="0">
                  <a:solidFill>
                    <a:schemeClr val="bg1"/>
                  </a:solidFill>
                </a:rPr>
              </a:br>
              <a:r>
                <a:rPr lang="en-US" sz="2000" dirty="0" smtClean="0">
                  <a:solidFill>
                    <a:schemeClr val="bg1"/>
                  </a:solidFill>
                </a:rPr>
                <a:t>data file downloads</a:t>
              </a:r>
              <a:endParaRPr lang="en-US" sz="2000" dirty="0">
                <a:solidFill>
                  <a:schemeClr val="bg1"/>
                </a:solidFill>
              </a:endParaRPr>
            </a:p>
          </p:txBody>
        </p:sp>
      </p:grpSp>
    </p:spTree>
    <p:extLst>
      <p:ext uri="{BB962C8B-B14F-4D97-AF65-F5344CB8AC3E}">
        <p14:creationId xmlns:p14="http://schemas.microsoft.com/office/powerpoint/2010/main" val="450446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a:grpSpLocks noChangeAspect="1"/>
          </p:cNvGrpSpPr>
          <p:nvPr/>
        </p:nvGrpSpPr>
        <p:grpSpPr>
          <a:xfrm>
            <a:off x="1673498" y="1043533"/>
            <a:ext cx="10729192" cy="6238543"/>
            <a:chOff x="1525174" y="2811162"/>
            <a:chExt cx="7863033" cy="4572000"/>
          </a:xfrm>
        </p:grpSpPr>
        <p:sp>
          <p:nvSpPr>
            <p:cNvPr id="32" name="Rounded Rectangle 31"/>
            <p:cNvSpPr/>
            <p:nvPr userDrawn="1"/>
          </p:nvSpPr>
          <p:spPr>
            <a:xfrm>
              <a:off x="2256998" y="2811162"/>
              <a:ext cx="6399384" cy="4381867"/>
            </a:xfrm>
            <a:prstGeom prst="roundRect">
              <a:avLst>
                <a:gd name="adj" fmla="val 4838"/>
              </a:avLst>
            </a:prstGeom>
            <a:solidFill>
              <a:schemeClr val="tx1"/>
            </a:solidFill>
            <a:ln w="12700" cap="rnd">
              <a:noFill/>
              <a:round/>
            </a:ln>
            <a:effectLst/>
            <a:scene3d>
              <a:camera prst="perspectiveRelaxedModerately">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33" name="Group 32"/>
            <p:cNvGrpSpPr/>
            <p:nvPr userDrawn="1"/>
          </p:nvGrpSpPr>
          <p:grpSpPr>
            <a:xfrm>
              <a:off x="1525174" y="7117040"/>
              <a:ext cx="7863033" cy="266122"/>
              <a:chOff x="1525174" y="7117040"/>
              <a:chExt cx="7863033" cy="266122"/>
            </a:xfrm>
          </p:grpSpPr>
          <p:grpSp>
            <p:nvGrpSpPr>
              <p:cNvPr id="34" name="Group 33"/>
              <p:cNvGrpSpPr/>
              <p:nvPr userDrawn="1"/>
            </p:nvGrpSpPr>
            <p:grpSpPr>
              <a:xfrm>
                <a:off x="1525174" y="7117053"/>
                <a:ext cx="7863033" cy="151983"/>
                <a:chOff x="3908906" y="8153579"/>
                <a:chExt cx="9880984" cy="190987"/>
              </a:xfrm>
            </p:grpSpPr>
            <p:sp>
              <p:nvSpPr>
                <p:cNvPr id="45" name="Freeform 44"/>
                <p:cNvSpPr/>
                <p:nvPr/>
              </p:nvSpPr>
              <p:spPr>
                <a:xfrm>
                  <a:off x="8849398" y="8153586"/>
                  <a:ext cx="4940492" cy="190980"/>
                </a:xfrm>
                <a:custGeom>
                  <a:avLst/>
                  <a:gdLst>
                    <a:gd name="connsiteX0" fmla="*/ 0 w 4940492"/>
                    <a:gd name="connsiteY0" fmla="*/ 0 h 190980"/>
                    <a:gd name="connsiteX1" fmla="*/ 4940492 w 4940492"/>
                    <a:gd name="connsiteY1" fmla="*/ 0 h 190980"/>
                    <a:gd name="connsiteX2" fmla="*/ 4940492 w 4940492"/>
                    <a:gd name="connsiteY2" fmla="*/ 190980 h 190980"/>
                    <a:gd name="connsiteX3" fmla="*/ 0 w 4940492"/>
                    <a:gd name="connsiteY3" fmla="*/ 190980 h 190980"/>
                  </a:gdLst>
                  <a:ahLst/>
                  <a:cxnLst>
                    <a:cxn ang="0">
                      <a:pos x="connsiteX0" y="connsiteY0"/>
                    </a:cxn>
                    <a:cxn ang="0">
                      <a:pos x="connsiteX1" y="connsiteY1"/>
                    </a:cxn>
                    <a:cxn ang="0">
                      <a:pos x="connsiteX2" y="connsiteY2"/>
                    </a:cxn>
                    <a:cxn ang="0">
                      <a:pos x="connsiteX3" y="connsiteY3"/>
                    </a:cxn>
                  </a:cxnLst>
                  <a:rect l="l" t="t" r="r" b="b"/>
                  <a:pathLst>
                    <a:path w="4940492" h="190980">
                      <a:moveTo>
                        <a:pt x="0" y="0"/>
                      </a:moveTo>
                      <a:lnTo>
                        <a:pt x="4940492" y="0"/>
                      </a:lnTo>
                      <a:lnTo>
                        <a:pt x="4940492" y="190980"/>
                      </a:lnTo>
                      <a:lnTo>
                        <a:pt x="0" y="190980"/>
                      </a:lnTo>
                      <a:close/>
                    </a:path>
                  </a:pathLst>
                </a:custGeom>
                <a:gradFill>
                  <a:gsLst>
                    <a:gs pos="96000">
                      <a:srgbClr val="929397"/>
                    </a:gs>
                    <a:gs pos="93000">
                      <a:srgbClr val="D4D5D9"/>
                    </a:gs>
                    <a:gs pos="81000">
                      <a:srgbClr val="DCDDDF"/>
                    </a:gs>
                    <a:gs pos="0">
                      <a:srgbClr val="F2F2F4"/>
                    </a:gs>
                    <a:gs pos="99000">
                      <a:srgbClr val="E7E8E9"/>
                    </a:gs>
                    <a:gs pos="100000">
                      <a:srgbClr val="757678"/>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 name="Freeform 45"/>
                <p:cNvSpPr/>
                <p:nvPr/>
              </p:nvSpPr>
              <p:spPr>
                <a:xfrm flipH="1">
                  <a:off x="3908906" y="8153579"/>
                  <a:ext cx="4940492" cy="190981"/>
                </a:xfrm>
                <a:custGeom>
                  <a:avLst/>
                  <a:gdLst>
                    <a:gd name="connsiteX0" fmla="*/ 0 w 4940492"/>
                    <a:gd name="connsiteY0" fmla="*/ 0 h 190980"/>
                    <a:gd name="connsiteX1" fmla="*/ 4940492 w 4940492"/>
                    <a:gd name="connsiteY1" fmla="*/ 0 h 190980"/>
                    <a:gd name="connsiteX2" fmla="*/ 4940492 w 4940492"/>
                    <a:gd name="connsiteY2" fmla="*/ 190980 h 190980"/>
                    <a:gd name="connsiteX3" fmla="*/ 0 w 4940492"/>
                    <a:gd name="connsiteY3" fmla="*/ 190980 h 190980"/>
                  </a:gdLst>
                  <a:ahLst/>
                  <a:cxnLst>
                    <a:cxn ang="0">
                      <a:pos x="connsiteX0" y="connsiteY0"/>
                    </a:cxn>
                    <a:cxn ang="0">
                      <a:pos x="connsiteX1" y="connsiteY1"/>
                    </a:cxn>
                    <a:cxn ang="0">
                      <a:pos x="connsiteX2" y="connsiteY2"/>
                    </a:cxn>
                    <a:cxn ang="0">
                      <a:pos x="connsiteX3" y="connsiteY3"/>
                    </a:cxn>
                  </a:cxnLst>
                  <a:rect l="l" t="t" r="r" b="b"/>
                  <a:pathLst>
                    <a:path w="4940492" h="190980">
                      <a:moveTo>
                        <a:pt x="0" y="0"/>
                      </a:moveTo>
                      <a:lnTo>
                        <a:pt x="4940492" y="0"/>
                      </a:lnTo>
                      <a:lnTo>
                        <a:pt x="4940492" y="190980"/>
                      </a:lnTo>
                      <a:lnTo>
                        <a:pt x="0" y="190980"/>
                      </a:lnTo>
                      <a:close/>
                    </a:path>
                  </a:pathLst>
                </a:custGeom>
                <a:gradFill>
                  <a:gsLst>
                    <a:gs pos="96000">
                      <a:srgbClr val="929397"/>
                    </a:gs>
                    <a:gs pos="93000">
                      <a:srgbClr val="D4D5D9"/>
                    </a:gs>
                    <a:gs pos="81000">
                      <a:srgbClr val="DCDDDF"/>
                    </a:gs>
                    <a:gs pos="0">
                      <a:srgbClr val="F2F2F4"/>
                    </a:gs>
                    <a:gs pos="99000">
                      <a:srgbClr val="E7E8E9"/>
                    </a:gs>
                    <a:gs pos="100000">
                      <a:srgbClr val="757678"/>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35" name="Group 34"/>
              <p:cNvGrpSpPr/>
              <p:nvPr userDrawn="1"/>
            </p:nvGrpSpPr>
            <p:grpSpPr>
              <a:xfrm>
                <a:off x="4908066" y="7117040"/>
                <a:ext cx="1097248" cy="100885"/>
                <a:chOff x="8169675" y="7720746"/>
                <a:chExt cx="1378844" cy="126777"/>
              </a:xfrm>
            </p:grpSpPr>
            <p:sp>
              <p:nvSpPr>
                <p:cNvPr id="37" name="Freeform 36"/>
                <p:cNvSpPr/>
                <p:nvPr/>
              </p:nvSpPr>
              <p:spPr>
                <a:xfrm flipV="1">
                  <a:off x="8859097" y="7720746"/>
                  <a:ext cx="689422" cy="126777"/>
                </a:xfrm>
                <a:custGeom>
                  <a:avLst/>
                  <a:gdLst>
                    <a:gd name="connsiteX0" fmla="*/ 0 w 689418"/>
                    <a:gd name="connsiteY0" fmla="*/ 126777 h 126777"/>
                    <a:gd name="connsiteX1" fmla="*/ 689417 w 689418"/>
                    <a:gd name="connsiteY1" fmla="*/ 126777 h 126777"/>
                    <a:gd name="connsiteX2" fmla="*/ 689418 w 689418"/>
                    <a:gd name="connsiteY2" fmla="*/ 63389 h 126777"/>
                    <a:gd name="connsiteX3" fmla="*/ 626029 w 689418"/>
                    <a:gd name="connsiteY3" fmla="*/ 0 h 126777"/>
                    <a:gd name="connsiteX4" fmla="*/ 0 w 689418"/>
                    <a:gd name="connsiteY4" fmla="*/ 0 h 126777"/>
                    <a:gd name="connsiteX0" fmla="*/ 0 w 689418"/>
                    <a:gd name="connsiteY0" fmla="*/ 126777 h 126777"/>
                    <a:gd name="connsiteX1" fmla="*/ 689417 w 689418"/>
                    <a:gd name="connsiteY1" fmla="*/ 126777 h 126777"/>
                    <a:gd name="connsiteX2" fmla="*/ 689418 w 689418"/>
                    <a:gd name="connsiteY2" fmla="*/ 63389 h 126777"/>
                    <a:gd name="connsiteX3" fmla="*/ 558196 w 689418"/>
                    <a:gd name="connsiteY3" fmla="*/ 0 h 126777"/>
                    <a:gd name="connsiteX4" fmla="*/ 0 w 689418"/>
                    <a:gd name="connsiteY4" fmla="*/ 0 h 126777"/>
                    <a:gd name="connsiteX5" fmla="*/ 0 w 689418"/>
                    <a:gd name="connsiteY5" fmla="*/ 126777 h 126777"/>
                    <a:gd name="connsiteX0" fmla="*/ 0 w 724404"/>
                    <a:gd name="connsiteY0" fmla="*/ 126777 h 126777"/>
                    <a:gd name="connsiteX1" fmla="*/ 689417 w 724404"/>
                    <a:gd name="connsiteY1" fmla="*/ 126777 h 126777"/>
                    <a:gd name="connsiteX2" fmla="*/ 558196 w 724404"/>
                    <a:gd name="connsiteY2" fmla="*/ 0 h 126777"/>
                    <a:gd name="connsiteX3" fmla="*/ 0 w 724404"/>
                    <a:gd name="connsiteY3" fmla="*/ 0 h 126777"/>
                    <a:gd name="connsiteX4" fmla="*/ 0 w 724404"/>
                    <a:gd name="connsiteY4" fmla="*/ 126777 h 126777"/>
                    <a:gd name="connsiteX0" fmla="*/ 0 w 693604"/>
                    <a:gd name="connsiteY0" fmla="*/ 126777 h 126777"/>
                    <a:gd name="connsiteX1" fmla="*/ 689417 w 693604"/>
                    <a:gd name="connsiteY1" fmla="*/ 126777 h 126777"/>
                    <a:gd name="connsiteX2" fmla="*/ 558196 w 693604"/>
                    <a:gd name="connsiteY2" fmla="*/ 0 h 126777"/>
                    <a:gd name="connsiteX3" fmla="*/ 0 w 693604"/>
                    <a:gd name="connsiteY3" fmla="*/ 0 h 126777"/>
                    <a:gd name="connsiteX4" fmla="*/ 0 w 693604"/>
                    <a:gd name="connsiteY4" fmla="*/ 126777 h 126777"/>
                    <a:gd name="connsiteX0" fmla="*/ 0 w 691056"/>
                    <a:gd name="connsiteY0" fmla="*/ 126777 h 126777"/>
                    <a:gd name="connsiteX1" fmla="*/ 689417 w 691056"/>
                    <a:gd name="connsiteY1" fmla="*/ 126777 h 126777"/>
                    <a:gd name="connsiteX2" fmla="*/ 558196 w 691056"/>
                    <a:gd name="connsiteY2" fmla="*/ 0 h 126777"/>
                    <a:gd name="connsiteX3" fmla="*/ 0 w 691056"/>
                    <a:gd name="connsiteY3" fmla="*/ 0 h 126777"/>
                    <a:gd name="connsiteX4" fmla="*/ 0 w 691056"/>
                    <a:gd name="connsiteY4" fmla="*/ 126777 h 126777"/>
                    <a:gd name="connsiteX0" fmla="*/ 0 w 689783"/>
                    <a:gd name="connsiteY0" fmla="*/ 126777 h 126777"/>
                    <a:gd name="connsiteX1" fmla="*/ 689417 w 689783"/>
                    <a:gd name="connsiteY1" fmla="*/ 126777 h 126777"/>
                    <a:gd name="connsiteX2" fmla="*/ 558196 w 689783"/>
                    <a:gd name="connsiteY2" fmla="*/ 0 h 126777"/>
                    <a:gd name="connsiteX3" fmla="*/ 0 w 689783"/>
                    <a:gd name="connsiteY3" fmla="*/ 0 h 126777"/>
                    <a:gd name="connsiteX4" fmla="*/ 0 w 689783"/>
                    <a:gd name="connsiteY4" fmla="*/ 126777 h 126777"/>
                    <a:gd name="connsiteX0" fmla="*/ 0 w 689528"/>
                    <a:gd name="connsiteY0" fmla="*/ 126777 h 126777"/>
                    <a:gd name="connsiteX1" fmla="*/ 689417 w 689528"/>
                    <a:gd name="connsiteY1" fmla="*/ 126777 h 126777"/>
                    <a:gd name="connsiteX2" fmla="*/ 558196 w 689528"/>
                    <a:gd name="connsiteY2" fmla="*/ 0 h 126777"/>
                    <a:gd name="connsiteX3" fmla="*/ 0 w 689528"/>
                    <a:gd name="connsiteY3" fmla="*/ 0 h 126777"/>
                    <a:gd name="connsiteX4" fmla="*/ 0 w 689528"/>
                    <a:gd name="connsiteY4" fmla="*/ 126777 h 126777"/>
                    <a:gd name="connsiteX0" fmla="*/ 0 w 689422"/>
                    <a:gd name="connsiteY0" fmla="*/ 126777 h 126777"/>
                    <a:gd name="connsiteX1" fmla="*/ 689417 w 689422"/>
                    <a:gd name="connsiteY1" fmla="*/ 126777 h 126777"/>
                    <a:gd name="connsiteX2" fmla="*/ 558196 w 689422"/>
                    <a:gd name="connsiteY2" fmla="*/ 0 h 126777"/>
                    <a:gd name="connsiteX3" fmla="*/ 0 w 689422"/>
                    <a:gd name="connsiteY3" fmla="*/ 0 h 126777"/>
                    <a:gd name="connsiteX4" fmla="*/ 0 w 689422"/>
                    <a:gd name="connsiteY4" fmla="*/ 126777 h 126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422" h="126777">
                      <a:moveTo>
                        <a:pt x="0" y="126777"/>
                      </a:moveTo>
                      <a:lnTo>
                        <a:pt x="689417" y="126777"/>
                      </a:lnTo>
                      <a:cubicBezTo>
                        <a:pt x="690197" y="45953"/>
                        <a:pt x="613406" y="2137"/>
                        <a:pt x="558196" y="0"/>
                      </a:cubicBezTo>
                      <a:lnTo>
                        <a:pt x="0" y="0"/>
                      </a:lnTo>
                      <a:lnTo>
                        <a:pt x="0" y="126777"/>
                      </a:lnTo>
                      <a:close/>
                    </a:path>
                  </a:pathLst>
                </a:custGeom>
                <a:gradFill>
                  <a:gsLst>
                    <a:gs pos="0">
                      <a:srgbClr val="E3E4E5"/>
                    </a:gs>
                    <a:gs pos="78000">
                      <a:srgbClr val="D6D7DB"/>
                    </a:gs>
                    <a:gs pos="91000">
                      <a:srgbClr val="919296"/>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0" name="Freeform 39"/>
                <p:cNvSpPr/>
                <p:nvPr/>
              </p:nvSpPr>
              <p:spPr>
                <a:xfrm flipH="1" flipV="1">
                  <a:off x="8169675" y="7720746"/>
                  <a:ext cx="689422" cy="126777"/>
                </a:xfrm>
                <a:custGeom>
                  <a:avLst/>
                  <a:gdLst>
                    <a:gd name="connsiteX0" fmla="*/ 0 w 689418"/>
                    <a:gd name="connsiteY0" fmla="*/ 126777 h 126777"/>
                    <a:gd name="connsiteX1" fmla="*/ 689417 w 689418"/>
                    <a:gd name="connsiteY1" fmla="*/ 126777 h 126777"/>
                    <a:gd name="connsiteX2" fmla="*/ 689418 w 689418"/>
                    <a:gd name="connsiteY2" fmla="*/ 63389 h 126777"/>
                    <a:gd name="connsiteX3" fmla="*/ 626029 w 689418"/>
                    <a:gd name="connsiteY3" fmla="*/ 0 h 126777"/>
                    <a:gd name="connsiteX4" fmla="*/ 0 w 689418"/>
                    <a:gd name="connsiteY4" fmla="*/ 0 h 126777"/>
                    <a:gd name="connsiteX0" fmla="*/ 0 w 689418"/>
                    <a:gd name="connsiteY0" fmla="*/ 126777 h 126777"/>
                    <a:gd name="connsiteX1" fmla="*/ 689417 w 689418"/>
                    <a:gd name="connsiteY1" fmla="*/ 126777 h 126777"/>
                    <a:gd name="connsiteX2" fmla="*/ 689418 w 689418"/>
                    <a:gd name="connsiteY2" fmla="*/ 63389 h 126777"/>
                    <a:gd name="connsiteX3" fmla="*/ 558196 w 689418"/>
                    <a:gd name="connsiteY3" fmla="*/ 0 h 126777"/>
                    <a:gd name="connsiteX4" fmla="*/ 0 w 689418"/>
                    <a:gd name="connsiteY4" fmla="*/ 0 h 126777"/>
                    <a:gd name="connsiteX5" fmla="*/ 0 w 689418"/>
                    <a:gd name="connsiteY5" fmla="*/ 126777 h 126777"/>
                    <a:gd name="connsiteX0" fmla="*/ 0 w 724404"/>
                    <a:gd name="connsiteY0" fmla="*/ 126777 h 126777"/>
                    <a:gd name="connsiteX1" fmla="*/ 689417 w 724404"/>
                    <a:gd name="connsiteY1" fmla="*/ 126777 h 126777"/>
                    <a:gd name="connsiteX2" fmla="*/ 558196 w 724404"/>
                    <a:gd name="connsiteY2" fmla="*/ 0 h 126777"/>
                    <a:gd name="connsiteX3" fmla="*/ 0 w 724404"/>
                    <a:gd name="connsiteY3" fmla="*/ 0 h 126777"/>
                    <a:gd name="connsiteX4" fmla="*/ 0 w 724404"/>
                    <a:gd name="connsiteY4" fmla="*/ 126777 h 126777"/>
                    <a:gd name="connsiteX0" fmla="*/ 0 w 693604"/>
                    <a:gd name="connsiteY0" fmla="*/ 126777 h 126777"/>
                    <a:gd name="connsiteX1" fmla="*/ 689417 w 693604"/>
                    <a:gd name="connsiteY1" fmla="*/ 126777 h 126777"/>
                    <a:gd name="connsiteX2" fmla="*/ 558196 w 693604"/>
                    <a:gd name="connsiteY2" fmla="*/ 0 h 126777"/>
                    <a:gd name="connsiteX3" fmla="*/ 0 w 693604"/>
                    <a:gd name="connsiteY3" fmla="*/ 0 h 126777"/>
                    <a:gd name="connsiteX4" fmla="*/ 0 w 693604"/>
                    <a:gd name="connsiteY4" fmla="*/ 126777 h 126777"/>
                    <a:gd name="connsiteX0" fmla="*/ 0 w 691056"/>
                    <a:gd name="connsiteY0" fmla="*/ 126777 h 126777"/>
                    <a:gd name="connsiteX1" fmla="*/ 689417 w 691056"/>
                    <a:gd name="connsiteY1" fmla="*/ 126777 h 126777"/>
                    <a:gd name="connsiteX2" fmla="*/ 558196 w 691056"/>
                    <a:gd name="connsiteY2" fmla="*/ 0 h 126777"/>
                    <a:gd name="connsiteX3" fmla="*/ 0 w 691056"/>
                    <a:gd name="connsiteY3" fmla="*/ 0 h 126777"/>
                    <a:gd name="connsiteX4" fmla="*/ 0 w 691056"/>
                    <a:gd name="connsiteY4" fmla="*/ 126777 h 126777"/>
                    <a:gd name="connsiteX0" fmla="*/ 0 w 689783"/>
                    <a:gd name="connsiteY0" fmla="*/ 126777 h 126777"/>
                    <a:gd name="connsiteX1" fmla="*/ 689417 w 689783"/>
                    <a:gd name="connsiteY1" fmla="*/ 126777 h 126777"/>
                    <a:gd name="connsiteX2" fmla="*/ 558196 w 689783"/>
                    <a:gd name="connsiteY2" fmla="*/ 0 h 126777"/>
                    <a:gd name="connsiteX3" fmla="*/ 0 w 689783"/>
                    <a:gd name="connsiteY3" fmla="*/ 0 h 126777"/>
                    <a:gd name="connsiteX4" fmla="*/ 0 w 689783"/>
                    <a:gd name="connsiteY4" fmla="*/ 126777 h 126777"/>
                    <a:gd name="connsiteX0" fmla="*/ 0 w 689528"/>
                    <a:gd name="connsiteY0" fmla="*/ 126777 h 126777"/>
                    <a:gd name="connsiteX1" fmla="*/ 689417 w 689528"/>
                    <a:gd name="connsiteY1" fmla="*/ 126777 h 126777"/>
                    <a:gd name="connsiteX2" fmla="*/ 558196 w 689528"/>
                    <a:gd name="connsiteY2" fmla="*/ 0 h 126777"/>
                    <a:gd name="connsiteX3" fmla="*/ 0 w 689528"/>
                    <a:gd name="connsiteY3" fmla="*/ 0 h 126777"/>
                    <a:gd name="connsiteX4" fmla="*/ 0 w 689528"/>
                    <a:gd name="connsiteY4" fmla="*/ 126777 h 126777"/>
                    <a:gd name="connsiteX0" fmla="*/ 0 w 689422"/>
                    <a:gd name="connsiteY0" fmla="*/ 126777 h 126777"/>
                    <a:gd name="connsiteX1" fmla="*/ 689417 w 689422"/>
                    <a:gd name="connsiteY1" fmla="*/ 126777 h 126777"/>
                    <a:gd name="connsiteX2" fmla="*/ 558196 w 689422"/>
                    <a:gd name="connsiteY2" fmla="*/ 0 h 126777"/>
                    <a:gd name="connsiteX3" fmla="*/ 0 w 689422"/>
                    <a:gd name="connsiteY3" fmla="*/ 0 h 126777"/>
                    <a:gd name="connsiteX4" fmla="*/ 0 w 689422"/>
                    <a:gd name="connsiteY4" fmla="*/ 126777 h 126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422" h="126777">
                      <a:moveTo>
                        <a:pt x="0" y="126777"/>
                      </a:moveTo>
                      <a:lnTo>
                        <a:pt x="689417" y="126777"/>
                      </a:lnTo>
                      <a:cubicBezTo>
                        <a:pt x="690197" y="45953"/>
                        <a:pt x="613406" y="2137"/>
                        <a:pt x="558196" y="0"/>
                      </a:cubicBezTo>
                      <a:lnTo>
                        <a:pt x="0" y="0"/>
                      </a:lnTo>
                      <a:lnTo>
                        <a:pt x="0" y="126777"/>
                      </a:lnTo>
                      <a:close/>
                    </a:path>
                  </a:pathLst>
                </a:custGeom>
                <a:gradFill>
                  <a:gsLst>
                    <a:gs pos="0">
                      <a:srgbClr val="E3E4E5"/>
                    </a:gs>
                    <a:gs pos="78000">
                      <a:srgbClr val="D6D7DB"/>
                    </a:gs>
                    <a:gs pos="91000">
                      <a:srgbClr val="919296"/>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36" name="Freeform 35"/>
              <p:cNvSpPr/>
              <p:nvPr userDrawn="1"/>
            </p:nvSpPr>
            <p:spPr>
              <a:xfrm flipV="1">
                <a:off x="1525174" y="7269017"/>
                <a:ext cx="7863033" cy="114145"/>
              </a:xfrm>
              <a:custGeom>
                <a:avLst/>
                <a:gdLst>
                  <a:gd name="connsiteX0" fmla="*/ 0 w 9880984"/>
                  <a:gd name="connsiteY0" fmla="*/ 143439 h 143439"/>
                  <a:gd name="connsiteX1" fmla="*/ 4890631 w 9880984"/>
                  <a:gd name="connsiteY1" fmla="*/ 143439 h 143439"/>
                  <a:gd name="connsiteX2" fmla="*/ 4990353 w 9880984"/>
                  <a:gd name="connsiteY2" fmla="*/ 143439 h 143439"/>
                  <a:gd name="connsiteX3" fmla="*/ 9880984 w 9880984"/>
                  <a:gd name="connsiteY3" fmla="*/ 143439 h 143439"/>
                  <a:gd name="connsiteX4" fmla="*/ 9347775 w 9880984"/>
                  <a:gd name="connsiteY4" fmla="*/ 6036 h 143439"/>
                  <a:gd name="connsiteX5" fmla="*/ 4990353 w 9880984"/>
                  <a:gd name="connsiteY5" fmla="*/ 135 h 143439"/>
                  <a:gd name="connsiteX6" fmla="*/ 4990353 w 9880984"/>
                  <a:gd name="connsiteY6" fmla="*/ 0 h 143439"/>
                  <a:gd name="connsiteX7" fmla="*/ 4940492 w 9880984"/>
                  <a:gd name="connsiteY7" fmla="*/ 68 h 143439"/>
                  <a:gd name="connsiteX8" fmla="*/ 4890631 w 9880984"/>
                  <a:gd name="connsiteY8" fmla="*/ 0 h 143439"/>
                  <a:gd name="connsiteX9" fmla="*/ 4890631 w 9880984"/>
                  <a:gd name="connsiteY9" fmla="*/ 135 h 143439"/>
                  <a:gd name="connsiteX10" fmla="*/ 533209 w 9880984"/>
                  <a:gd name="connsiteY10" fmla="*/ 6036 h 143439"/>
                  <a:gd name="connsiteX11" fmla="*/ 0 w 9880984"/>
                  <a:gd name="connsiteY11" fmla="*/ 143439 h 14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80984" h="143439">
                    <a:moveTo>
                      <a:pt x="0" y="143439"/>
                    </a:moveTo>
                    <a:lnTo>
                      <a:pt x="4890631" y="143439"/>
                    </a:lnTo>
                    <a:lnTo>
                      <a:pt x="4990353" y="143439"/>
                    </a:lnTo>
                    <a:lnTo>
                      <a:pt x="9880984" y="143439"/>
                    </a:lnTo>
                    <a:cubicBezTo>
                      <a:pt x="9694352" y="40567"/>
                      <a:pt x="9473331" y="5800"/>
                      <a:pt x="9347775" y="6036"/>
                    </a:cubicBezTo>
                    <a:lnTo>
                      <a:pt x="4990353" y="135"/>
                    </a:lnTo>
                    <a:lnTo>
                      <a:pt x="4990353" y="0"/>
                    </a:lnTo>
                    <a:lnTo>
                      <a:pt x="4940492" y="68"/>
                    </a:lnTo>
                    <a:lnTo>
                      <a:pt x="4890631" y="0"/>
                    </a:lnTo>
                    <a:lnTo>
                      <a:pt x="4890631" y="135"/>
                    </a:lnTo>
                    <a:lnTo>
                      <a:pt x="533209" y="6036"/>
                    </a:lnTo>
                    <a:cubicBezTo>
                      <a:pt x="407653" y="5800"/>
                      <a:pt x="186632" y="40567"/>
                      <a:pt x="0" y="143439"/>
                    </a:cubicBezTo>
                    <a:close/>
                  </a:path>
                </a:pathLst>
              </a:custGeom>
              <a:gradFill>
                <a:gsLst>
                  <a:gs pos="77000">
                    <a:srgbClr val="ADADB1"/>
                  </a:gs>
                  <a:gs pos="30000">
                    <a:srgbClr val="C4C4C7"/>
                  </a:gs>
                  <a:gs pos="0">
                    <a:srgbClr val="4B4B4F"/>
                  </a:gs>
                  <a:gs pos="93000">
                    <a:srgbClr val="95969A"/>
                  </a:gs>
                </a:gsLst>
                <a:lin ang="5400000" scaled="0"/>
              </a:gradFill>
              <a:ln w="12700" cap="rnd">
                <a:noFill/>
                <a:round/>
              </a:ln>
              <a:effectLst>
                <a:outerShdw blurRad="254000" dist="127000" dir="5400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sp>
        <p:nvSpPr>
          <p:cNvPr id="19" name="Rectangle 18"/>
          <p:cNvSpPr/>
          <p:nvPr/>
        </p:nvSpPr>
        <p:spPr bwMode="auto">
          <a:xfrm>
            <a:off x="2970213" y="1476375"/>
            <a:ext cx="8136333" cy="518318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0213" y="1486274"/>
            <a:ext cx="10058400" cy="4989909"/>
          </a:xfrm>
          <a:prstGeom prst="rect">
            <a:avLst/>
          </a:prstGeom>
        </p:spPr>
      </p:pic>
      <p:sp>
        <p:nvSpPr>
          <p:cNvPr id="20" name="Rectangle 19"/>
          <p:cNvSpPr/>
          <p:nvPr/>
        </p:nvSpPr>
        <p:spPr bwMode="auto">
          <a:xfrm>
            <a:off x="8847708" y="2195661"/>
            <a:ext cx="1538758" cy="670013"/>
          </a:xfrm>
          <a:prstGeom prst="rect">
            <a:avLst/>
          </a:prstGeom>
          <a:noFill/>
          <a:ln w="9525" cap="flat" cmpd="sng" algn="ctr">
            <a:solidFill>
              <a:schemeClr val="accent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21" name="Title 1"/>
          <p:cNvSpPr txBox="1">
            <a:spLocks/>
          </p:cNvSpPr>
          <p:nvPr/>
        </p:nvSpPr>
        <p:spPr bwMode="auto">
          <a:xfrm>
            <a:off x="764282" y="375890"/>
            <a:ext cx="6741864" cy="95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995363" rtl="0" eaLnBrk="1" fontAlgn="base" hangingPunct="1">
              <a:spcBef>
                <a:spcPct val="0"/>
              </a:spcBef>
              <a:spcAft>
                <a:spcPct val="0"/>
              </a:spcAft>
              <a:defRPr sz="2400" b="1">
                <a:solidFill>
                  <a:schemeClr val="bg1"/>
                </a:solidFill>
                <a:latin typeface="+mj-lt"/>
                <a:ea typeface="+mj-ea"/>
                <a:cs typeface="+mj-cs"/>
              </a:defRPr>
            </a:lvl1pPr>
            <a:lvl2pPr algn="l" defTabSz="995363" rtl="0" eaLnBrk="1" fontAlgn="base" hangingPunct="1">
              <a:spcBef>
                <a:spcPct val="0"/>
              </a:spcBef>
              <a:spcAft>
                <a:spcPct val="0"/>
              </a:spcAft>
              <a:defRPr sz="2800" b="1">
                <a:solidFill>
                  <a:srgbClr val="787878"/>
                </a:solidFill>
                <a:latin typeface="Arial" charset="0"/>
              </a:defRPr>
            </a:lvl2pPr>
            <a:lvl3pPr algn="l" defTabSz="995363" rtl="0" eaLnBrk="1" fontAlgn="base" hangingPunct="1">
              <a:spcBef>
                <a:spcPct val="0"/>
              </a:spcBef>
              <a:spcAft>
                <a:spcPct val="0"/>
              </a:spcAft>
              <a:defRPr sz="2800" b="1">
                <a:solidFill>
                  <a:srgbClr val="787878"/>
                </a:solidFill>
                <a:latin typeface="Arial" charset="0"/>
              </a:defRPr>
            </a:lvl3pPr>
            <a:lvl4pPr algn="l" defTabSz="995363" rtl="0" eaLnBrk="1" fontAlgn="base" hangingPunct="1">
              <a:spcBef>
                <a:spcPct val="0"/>
              </a:spcBef>
              <a:spcAft>
                <a:spcPct val="0"/>
              </a:spcAft>
              <a:defRPr sz="2800" b="1">
                <a:solidFill>
                  <a:srgbClr val="787878"/>
                </a:solidFill>
                <a:latin typeface="Arial" charset="0"/>
              </a:defRPr>
            </a:lvl4pPr>
            <a:lvl5pPr algn="l" defTabSz="995363" rtl="0" eaLnBrk="1" fontAlgn="base" hangingPunct="1">
              <a:spcBef>
                <a:spcPct val="0"/>
              </a:spcBef>
              <a:spcAft>
                <a:spcPct val="0"/>
              </a:spcAft>
              <a:defRPr sz="2800" b="1">
                <a:solidFill>
                  <a:srgbClr val="787878"/>
                </a:solidFill>
                <a:latin typeface="Arial" charset="0"/>
              </a:defRPr>
            </a:lvl5pPr>
            <a:lvl6pPr marL="457200" algn="l" defTabSz="995363" rtl="0" eaLnBrk="1" fontAlgn="base" hangingPunct="1">
              <a:spcBef>
                <a:spcPct val="0"/>
              </a:spcBef>
              <a:spcAft>
                <a:spcPct val="0"/>
              </a:spcAft>
              <a:defRPr sz="2800" b="1">
                <a:solidFill>
                  <a:srgbClr val="787878"/>
                </a:solidFill>
                <a:latin typeface="Arial" charset="0"/>
              </a:defRPr>
            </a:lvl6pPr>
            <a:lvl7pPr marL="914400" algn="l" defTabSz="995363" rtl="0" eaLnBrk="1" fontAlgn="base" hangingPunct="1">
              <a:spcBef>
                <a:spcPct val="0"/>
              </a:spcBef>
              <a:spcAft>
                <a:spcPct val="0"/>
              </a:spcAft>
              <a:defRPr sz="2800" b="1">
                <a:solidFill>
                  <a:srgbClr val="787878"/>
                </a:solidFill>
                <a:latin typeface="Arial" charset="0"/>
              </a:defRPr>
            </a:lvl7pPr>
            <a:lvl8pPr marL="1371600" algn="l" defTabSz="995363" rtl="0" eaLnBrk="1" fontAlgn="base" hangingPunct="1">
              <a:spcBef>
                <a:spcPct val="0"/>
              </a:spcBef>
              <a:spcAft>
                <a:spcPct val="0"/>
              </a:spcAft>
              <a:defRPr sz="2800" b="1">
                <a:solidFill>
                  <a:srgbClr val="787878"/>
                </a:solidFill>
                <a:latin typeface="Arial" charset="0"/>
              </a:defRPr>
            </a:lvl8pPr>
            <a:lvl9pPr marL="1828800" algn="l" defTabSz="995363" rtl="0" eaLnBrk="1" fontAlgn="base" hangingPunct="1">
              <a:spcBef>
                <a:spcPct val="0"/>
              </a:spcBef>
              <a:spcAft>
                <a:spcPct val="0"/>
              </a:spcAft>
              <a:defRPr sz="2800" b="1">
                <a:solidFill>
                  <a:srgbClr val="787878"/>
                </a:solidFill>
                <a:latin typeface="Arial" charset="0"/>
              </a:defRPr>
            </a:lvl9pPr>
          </a:lstStyle>
          <a:p>
            <a:r>
              <a:rPr lang="en-US" kern="0" dirty="0" smtClean="0">
                <a:solidFill>
                  <a:schemeClr val="accent6">
                    <a:lumMod val="50000"/>
                  </a:schemeClr>
                </a:solidFill>
              </a:rPr>
              <a:t>Enhanced User Interface</a:t>
            </a:r>
            <a:endParaRPr lang="en-US" kern="0" dirty="0">
              <a:solidFill>
                <a:schemeClr val="accent2"/>
              </a:solidFill>
            </a:endParaRPr>
          </a:p>
        </p:txBody>
      </p:sp>
      <p:sp>
        <p:nvSpPr>
          <p:cNvPr id="24" name="Pentagon 23"/>
          <p:cNvSpPr/>
          <p:nvPr/>
        </p:nvSpPr>
        <p:spPr bwMode="auto">
          <a:xfrm>
            <a:off x="377354" y="2426621"/>
            <a:ext cx="2042611" cy="3212928"/>
          </a:xfrm>
          <a:prstGeom prst="homePlate">
            <a:avLst>
              <a:gd name="adj" fmla="val 32520"/>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25" name="Picture 2" descr="Image result for information icon"/>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7189" y="4392092"/>
            <a:ext cx="338875" cy="35994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72430" y="3376429"/>
            <a:ext cx="1928475" cy="1015663"/>
          </a:xfrm>
          <a:prstGeom prst="rect">
            <a:avLst/>
          </a:prstGeom>
          <a:noFill/>
        </p:spPr>
        <p:txBody>
          <a:bodyPr wrap="square" rtlCol="0">
            <a:spAutoFit/>
          </a:bodyPr>
          <a:lstStyle/>
          <a:p>
            <a:pPr marL="144463"/>
            <a:r>
              <a:rPr lang="en-US" sz="2000" spc="-60" dirty="0">
                <a:solidFill>
                  <a:schemeClr val="bg1"/>
                </a:solidFill>
              </a:rPr>
              <a:t>Improved </a:t>
            </a:r>
          </a:p>
          <a:p>
            <a:pPr marL="144463"/>
            <a:r>
              <a:rPr lang="en-US" sz="2000" spc="-90" dirty="0">
                <a:solidFill>
                  <a:schemeClr val="bg1"/>
                </a:solidFill>
              </a:rPr>
              <a:t>troubleshooting</a:t>
            </a:r>
          </a:p>
          <a:p>
            <a:pPr marL="144463"/>
            <a:r>
              <a:rPr lang="en-US" sz="2000" spc="-60" dirty="0">
                <a:solidFill>
                  <a:schemeClr val="bg1"/>
                </a:solidFill>
              </a:rPr>
              <a:t>information</a:t>
            </a:r>
          </a:p>
        </p:txBody>
      </p:sp>
    </p:spTree>
    <p:extLst>
      <p:ext uri="{BB962C8B-B14F-4D97-AF65-F5344CB8AC3E}">
        <p14:creationId xmlns:p14="http://schemas.microsoft.com/office/powerpoint/2010/main" val="2018891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a:grpSpLocks noChangeAspect="1"/>
          </p:cNvGrpSpPr>
          <p:nvPr/>
        </p:nvGrpSpPr>
        <p:grpSpPr>
          <a:xfrm>
            <a:off x="1673498" y="1043533"/>
            <a:ext cx="10729192" cy="6238543"/>
            <a:chOff x="1525174" y="2811162"/>
            <a:chExt cx="7863033" cy="4572000"/>
          </a:xfrm>
        </p:grpSpPr>
        <p:sp>
          <p:nvSpPr>
            <p:cNvPr id="32" name="Rounded Rectangle 31"/>
            <p:cNvSpPr/>
            <p:nvPr userDrawn="1"/>
          </p:nvSpPr>
          <p:spPr>
            <a:xfrm>
              <a:off x="2256998" y="2811162"/>
              <a:ext cx="6399384" cy="4381867"/>
            </a:xfrm>
            <a:prstGeom prst="roundRect">
              <a:avLst>
                <a:gd name="adj" fmla="val 4838"/>
              </a:avLst>
            </a:prstGeom>
            <a:solidFill>
              <a:schemeClr val="tx1"/>
            </a:solidFill>
            <a:ln w="12700" cap="rnd">
              <a:noFill/>
              <a:round/>
            </a:ln>
            <a:effectLst/>
            <a:scene3d>
              <a:camera prst="perspectiveRelaxedModerately">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33" name="Group 32"/>
            <p:cNvGrpSpPr/>
            <p:nvPr userDrawn="1"/>
          </p:nvGrpSpPr>
          <p:grpSpPr>
            <a:xfrm>
              <a:off x="1525174" y="7117040"/>
              <a:ext cx="7863033" cy="266122"/>
              <a:chOff x="1525174" y="7117040"/>
              <a:chExt cx="7863033" cy="266122"/>
            </a:xfrm>
          </p:grpSpPr>
          <p:grpSp>
            <p:nvGrpSpPr>
              <p:cNvPr id="34" name="Group 33"/>
              <p:cNvGrpSpPr/>
              <p:nvPr userDrawn="1"/>
            </p:nvGrpSpPr>
            <p:grpSpPr>
              <a:xfrm>
                <a:off x="1525174" y="7117053"/>
                <a:ext cx="7863033" cy="151983"/>
                <a:chOff x="3908906" y="8153579"/>
                <a:chExt cx="9880984" cy="190987"/>
              </a:xfrm>
            </p:grpSpPr>
            <p:sp>
              <p:nvSpPr>
                <p:cNvPr id="45" name="Freeform 44"/>
                <p:cNvSpPr/>
                <p:nvPr/>
              </p:nvSpPr>
              <p:spPr>
                <a:xfrm>
                  <a:off x="8849398" y="8153586"/>
                  <a:ext cx="4940492" cy="190980"/>
                </a:xfrm>
                <a:custGeom>
                  <a:avLst/>
                  <a:gdLst>
                    <a:gd name="connsiteX0" fmla="*/ 0 w 4940492"/>
                    <a:gd name="connsiteY0" fmla="*/ 0 h 190980"/>
                    <a:gd name="connsiteX1" fmla="*/ 4940492 w 4940492"/>
                    <a:gd name="connsiteY1" fmla="*/ 0 h 190980"/>
                    <a:gd name="connsiteX2" fmla="*/ 4940492 w 4940492"/>
                    <a:gd name="connsiteY2" fmla="*/ 190980 h 190980"/>
                    <a:gd name="connsiteX3" fmla="*/ 0 w 4940492"/>
                    <a:gd name="connsiteY3" fmla="*/ 190980 h 190980"/>
                  </a:gdLst>
                  <a:ahLst/>
                  <a:cxnLst>
                    <a:cxn ang="0">
                      <a:pos x="connsiteX0" y="connsiteY0"/>
                    </a:cxn>
                    <a:cxn ang="0">
                      <a:pos x="connsiteX1" y="connsiteY1"/>
                    </a:cxn>
                    <a:cxn ang="0">
                      <a:pos x="connsiteX2" y="connsiteY2"/>
                    </a:cxn>
                    <a:cxn ang="0">
                      <a:pos x="connsiteX3" y="connsiteY3"/>
                    </a:cxn>
                  </a:cxnLst>
                  <a:rect l="l" t="t" r="r" b="b"/>
                  <a:pathLst>
                    <a:path w="4940492" h="190980">
                      <a:moveTo>
                        <a:pt x="0" y="0"/>
                      </a:moveTo>
                      <a:lnTo>
                        <a:pt x="4940492" y="0"/>
                      </a:lnTo>
                      <a:lnTo>
                        <a:pt x="4940492" y="190980"/>
                      </a:lnTo>
                      <a:lnTo>
                        <a:pt x="0" y="190980"/>
                      </a:lnTo>
                      <a:close/>
                    </a:path>
                  </a:pathLst>
                </a:custGeom>
                <a:gradFill>
                  <a:gsLst>
                    <a:gs pos="96000">
                      <a:srgbClr val="929397"/>
                    </a:gs>
                    <a:gs pos="93000">
                      <a:srgbClr val="D4D5D9"/>
                    </a:gs>
                    <a:gs pos="81000">
                      <a:srgbClr val="DCDDDF"/>
                    </a:gs>
                    <a:gs pos="0">
                      <a:srgbClr val="F2F2F4"/>
                    </a:gs>
                    <a:gs pos="99000">
                      <a:srgbClr val="E7E8E9"/>
                    </a:gs>
                    <a:gs pos="100000">
                      <a:srgbClr val="757678"/>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 name="Freeform 45"/>
                <p:cNvSpPr/>
                <p:nvPr/>
              </p:nvSpPr>
              <p:spPr>
                <a:xfrm flipH="1">
                  <a:off x="3908906" y="8153579"/>
                  <a:ext cx="4940492" cy="190981"/>
                </a:xfrm>
                <a:custGeom>
                  <a:avLst/>
                  <a:gdLst>
                    <a:gd name="connsiteX0" fmla="*/ 0 w 4940492"/>
                    <a:gd name="connsiteY0" fmla="*/ 0 h 190980"/>
                    <a:gd name="connsiteX1" fmla="*/ 4940492 w 4940492"/>
                    <a:gd name="connsiteY1" fmla="*/ 0 h 190980"/>
                    <a:gd name="connsiteX2" fmla="*/ 4940492 w 4940492"/>
                    <a:gd name="connsiteY2" fmla="*/ 190980 h 190980"/>
                    <a:gd name="connsiteX3" fmla="*/ 0 w 4940492"/>
                    <a:gd name="connsiteY3" fmla="*/ 190980 h 190980"/>
                  </a:gdLst>
                  <a:ahLst/>
                  <a:cxnLst>
                    <a:cxn ang="0">
                      <a:pos x="connsiteX0" y="connsiteY0"/>
                    </a:cxn>
                    <a:cxn ang="0">
                      <a:pos x="connsiteX1" y="connsiteY1"/>
                    </a:cxn>
                    <a:cxn ang="0">
                      <a:pos x="connsiteX2" y="connsiteY2"/>
                    </a:cxn>
                    <a:cxn ang="0">
                      <a:pos x="connsiteX3" y="connsiteY3"/>
                    </a:cxn>
                  </a:cxnLst>
                  <a:rect l="l" t="t" r="r" b="b"/>
                  <a:pathLst>
                    <a:path w="4940492" h="190980">
                      <a:moveTo>
                        <a:pt x="0" y="0"/>
                      </a:moveTo>
                      <a:lnTo>
                        <a:pt x="4940492" y="0"/>
                      </a:lnTo>
                      <a:lnTo>
                        <a:pt x="4940492" y="190980"/>
                      </a:lnTo>
                      <a:lnTo>
                        <a:pt x="0" y="190980"/>
                      </a:lnTo>
                      <a:close/>
                    </a:path>
                  </a:pathLst>
                </a:custGeom>
                <a:gradFill>
                  <a:gsLst>
                    <a:gs pos="96000">
                      <a:srgbClr val="929397"/>
                    </a:gs>
                    <a:gs pos="93000">
                      <a:srgbClr val="D4D5D9"/>
                    </a:gs>
                    <a:gs pos="81000">
                      <a:srgbClr val="DCDDDF"/>
                    </a:gs>
                    <a:gs pos="0">
                      <a:srgbClr val="F2F2F4"/>
                    </a:gs>
                    <a:gs pos="99000">
                      <a:srgbClr val="E7E8E9"/>
                    </a:gs>
                    <a:gs pos="100000">
                      <a:srgbClr val="757678"/>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35" name="Group 34"/>
              <p:cNvGrpSpPr/>
              <p:nvPr userDrawn="1"/>
            </p:nvGrpSpPr>
            <p:grpSpPr>
              <a:xfrm>
                <a:off x="4908066" y="7117040"/>
                <a:ext cx="1097248" cy="100885"/>
                <a:chOff x="8169675" y="7720746"/>
                <a:chExt cx="1378844" cy="126777"/>
              </a:xfrm>
            </p:grpSpPr>
            <p:sp>
              <p:nvSpPr>
                <p:cNvPr id="37" name="Freeform 36"/>
                <p:cNvSpPr/>
                <p:nvPr/>
              </p:nvSpPr>
              <p:spPr>
                <a:xfrm flipV="1">
                  <a:off x="8859097" y="7720746"/>
                  <a:ext cx="689422" cy="126777"/>
                </a:xfrm>
                <a:custGeom>
                  <a:avLst/>
                  <a:gdLst>
                    <a:gd name="connsiteX0" fmla="*/ 0 w 689418"/>
                    <a:gd name="connsiteY0" fmla="*/ 126777 h 126777"/>
                    <a:gd name="connsiteX1" fmla="*/ 689417 w 689418"/>
                    <a:gd name="connsiteY1" fmla="*/ 126777 h 126777"/>
                    <a:gd name="connsiteX2" fmla="*/ 689418 w 689418"/>
                    <a:gd name="connsiteY2" fmla="*/ 63389 h 126777"/>
                    <a:gd name="connsiteX3" fmla="*/ 626029 w 689418"/>
                    <a:gd name="connsiteY3" fmla="*/ 0 h 126777"/>
                    <a:gd name="connsiteX4" fmla="*/ 0 w 689418"/>
                    <a:gd name="connsiteY4" fmla="*/ 0 h 126777"/>
                    <a:gd name="connsiteX0" fmla="*/ 0 w 689418"/>
                    <a:gd name="connsiteY0" fmla="*/ 126777 h 126777"/>
                    <a:gd name="connsiteX1" fmla="*/ 689417 w 689418"/>
                    <a:gd name="connsiteY1" fmla="*/ 126777 h 126777"/>
                    <a:gd name="connsiteX2" fmla="*/ 689418 w 689418"/>
                    <a:gd name="connsiteY2" fmla="*/ 63389 h 126777"/>
                    <a:gd name="connsiteX3" fmla="*/ 558196 w 689418"/>
                    <a:gd name="connsiteY3" fmla="*/ 0 h 126777"/>
                    <a:gd name="connsiteX4" fmla="*/ 0 w 689418"/>
                    <a:gd name="connsiteY4" fmla="*/ 0 h 126777"/>
                    <a:gd name="connsiteX5" fmla="*/ 0 w 689418"/>
                    <a:gd name="connsiteY5" fmla="*/ 126777 h 126777"/>
                    <a:gd name="connsiteX0" fmla="*/ 0 w 724404"/>
                    <a:gd name="connsiteY0" fmla="*/ 126777 h 126777"/>
                    <a:gd name="connsiteX1" fmla="*/ 689417 w 724404"/>
                    <a:gd name="connsiteY1" fmla="*/ 126777 h 126777"/>
                    <a:gd name="connsiteX2" fmla="*/ 558196 w 724404"/>
                    <a:gd name="connsiteY2" fmla="*/ 0 h 126777"/>
                    <a:gd name="connsiteX3" fmla="*/ 0 w 724404"/>
                    <a:gd name="connsiteY3" fmla="*/ 0 h 126777"/>
                    <a:gd name="connsiteX4" fmla="*/ 0 w 724404"/>
                    <a:gd name="connsiteY4" fmla="*/ 126777 h 126777"/>
                    <a:gd name="connsiteX0" fmla="*/ 0 w 693604"/>
                    <a:gd name="connsiteY0" fmla="*/ 126777 h 126777"/>
                    <a:gd name="connsiteX1" fmla="*/ 689417 w 693604"/>
                    <a:gd name="connsiteY1" fmla="*/ 126777 h 126777"/>
                    <a:gd name="connsiteX2" fmla="*/ 558196 w 693604"/>
                    <a:gd name="connsiteY2" fmla="*/ 0 h 126777"/>
                    <a:gd name="connsiteX3" fmla="*/ 0 w 693604"/>
                    <a:gd name="connsiteY3" fmla="*/ 0 h 126777"/>
                    <a:gd name="connsiteX4" fmla="*/ 0 w 693604"/>
                    <a:gd name="connsiteY4" fmla="*/ 126777 h 126777"/>
                    <a:gd name="connsiteX0" fmla="*/ 0 w 691056"/>
                    <a:gd name="connsiteY0" fmla="*/ 126777 h 126777"/>
                    <a:gd name="connsiteX1" fmla="*/ 689417 w 691056"/>
                    <a:gd name="connsiteY1" fmla="*/ 126777 h 126777"/>
                    <a:gd name="connsiteX2" fmla="*/ 558196 w 691056"/>
                    <a:gd name="connsiteY2" fmla="*/ 0 h 126777"/>
                    <a:gd name="connsiteX3" fmla="*/ 0 w 691056"/>
                    <a:gd name="connsiteY3" fmla="*/ 0 h 126777"/>
                    <a:gd name="connsiteX4" fmla="*/ 0 w 691056"/>
                    <a:gd name="connsiteY4" fmla="*/ 126777 h 126777"/>
                    <a:gd name="connsiteX0" fmla="*/ 0 w 689783"/>
                    <a:gd name="connsiteY0" fmla="*/ 126777 h 126777"/>
                    <a:gd name="connsiteX1" fmla="*/ 689417 w 689783"/>
                    <a:gd name="connsiteY1" fmla="*/ 126777 h 126777"/>
                    <a:gd name="connsiteX2" fmla="*/ 558196 w 689783"/>
                    <a:gd name="connsiteY2" fmla="*/ 0 h 126777"/>
                    <a:gd name="connsiteX3" fmla="*/ 0 w 689783"/>
                    <a:gd name="connsiteY3" fmla="*/ 0 h 126777"/>
                    <a:gd name="connsiteX4" fmla="*/ 0 w 689783"/>
                    <a:gd name="connsiteY4" fmla="*/ 126777 h 126777"/>
                    <a:gd name="connsiteX0" fmla="*/ 0 w 689528"/>
                    <a:gd name="connsiteY0" fmla="*/ 126777 h 126777"/>
                    <a:gd name="connsiteX1" fmla="*/ 689417 w 689528"/>
                    <a:gd name="connsiteY1" fmla="*/ 126777 h 126777"/>
                    <a:gd name="connsiteX2" fmla="*/ 558196 w 689528"/>
                    <a:gd name="connsiteY2" fmla="*/ 0 h 126777"/>
                    <a:gd name="connsiteX3" fmla="*/ 0 w 689528"/>
                    <a:gd name="connsiteY3" fmla="*/ 0 h 126777"/>
                    <a:gd name="connsiteX4" fmla="*/ 0 w 689528"/>
                    <a:gd name="connsiteY4" fmla="*/ 126777 h 126777"/>
                    <a:gd name="connsiteX0" fmla="*/ 0 w 689422"/>
                    <a:gd name="connsiteY0" fmla="*/ 126777 h 126777"/>
                    <a:gd name="connsiteX1" fmla="*/ 689417 w 689422"/>
                    <a:gd name="connsiteY1" fmla="*/ 126777 h 126777"/>
                    <a:gd name="connsiteX2" fmla="*/ 558196 w 689422"/>
                    <a:gd name="connsiteY2" fmla="*/ 0 h 126777"/>
                    <a:gd name="connsiteX3" fmla="*/ 0 w 689422"/>
                    <a:gd name="connsiteY3" fmla="*/ 0 h 126777"/>
                    <a:gd name="connsiteX4" fmla="*/ 0 w 689422"/>
                    <a:gd name="connsiteY4" fmla="*/ 126777 h 126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422" h="126777">
                      <a:moveTo>
                        <a:pt x="0" y="126777"/>
                      </a:moveTo>
                      <a:lnTo>
                        <a:pt x="689417" y="126777"/>
                      </a:lnTo>
                      <a:cubicBezTo>
                        <a:pt x="690197" y="45953"/>
                        <a:pt x="613406" y="2137"/>
                        <a:pt x="558196" y="0"/>
                      </a:cubicBezTo>
                      <a:lnTo>
                        <a:pt x="0" y="0"/>
                      </a:lnTo>
                      <a:lnTo>
                        <a:pt x="0" y="126777"/>
                      </a:lnTo>
                      <a:close/>
                    </a:path>
                  </a:pathLst>
                </a:custGeom>
                <a:gradFill>
                  <a:gsLst>
                    <a:gs pos="0">
                      <a:srgbClr val="E3E4E5"/>
                    </a:gs>
                    <a:gs pos="78000">
                      <a:srgbClr val="D6D7DB"/>
                    </a:gs>
                    <a:gs pos="91000">
                      <a:srgbClr val="919296"/>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0" name="Freeform 39"/>
                <p:cNvSpPr/>
                <p:nvPr/>
              </p:nvSpPr>
              <p:spPr>
                <a:xfrm flipH="1" flipV="1">
                  <a:off x="8169675" y="7720746"/>
                  <a:ext cx="689422" cy="126777"/>
                </a:xfrm>
                <a:custGeom>
                  <a:avLst/>
                  <a:gdLst>
                    <a:gd name="connsiteX0" fmla="*/ 0 w 689418"/>
                    <a:gd name="connsiteY0" fmla="*/ 126777 h 126777"/>
                    <a:gd name="connsiteX1" fmla="*/ 689417 w 689418"/>
                    <a:gd name="connsiteY1" fmla="*/ 126777 h 126777"/>
                    <a:gd name="connsiteX2" fmla="*/ 689418 w 689418"/>
                    <a:gd name="connsiteY2" fmla="*/ 63389 h 126777"/>
                    <a:gd name="connsiteX3" fmla="*/ 626029 w 689418"/>
                    <a:gd name="connsiteY3" fmla="*/ 0 h 126777"/>
                    <a:gd name="connsiteX4" fmla="*/ 0 w 689418"/>
                    <a:gd name="connsiteY4" fmla="*/ 0 h 126777"/>
                    <a:gd name="connsiteX0" fmla="*/ 0 w 689418"/>
                    <a:gd name="connsiteY0" fmla="*/ 126777 h 126777"/>
                    <a:gd name="connsiteX1" fmla="*/ 689417 w 689418"/>
                    <a:gd name="connsiteY1" fmla="*/ 126777 h 126777"/>
                    <a:gd name="connsiteX2" fmla="*/ 689418 w 689418"/>
                    <a:gd name="connsiteY2" fmla="*/ 63389 h 126777"/>
                    <a:gd name="connsiteX3" fmla="*/ 558196 w 689418"/>
                    <a:gd name="connsiteY3" fmla="*/ 0 h 126777"/>
                    <a:gd name="connsiteX4" fmla="*/ 0 w 689418"/>
                    <a:gd name="connsiteY4" fmla="*/ 0 h 126777"/>
                    <a:gd name="connsiteX5" fmla="*/ 0 w 689418"/>
                    <a:gd name="connsiteY5" fmla="*/ 126777 h 126777"/>
                    <a:gd name="connsiteX0" fmla="*/ 0 w 724404"/>
                    <a:gd name="connsiteY0" fmla="*/ 126777 h 126777"/>
                    <a:gd name="connsiteX1" fmla="*/ 689417 w 724404"/>
                    <a:gd name="connsiteY1" fmla="*/ 126777 h 126777"/>
                    <a:gd name="connsiteX2" fmla="*/ 558196 w 724404"/>
                    <a:gd name="connsiteY2" fmla="*/ 0 h 126777"/>
                    <a:gd name="connsiteX3" fmla="*/ 0 w 724404"/>
                    <a:gd name="connsiteY3" fmla="*/ 0 h 126777"/>
                    <a:gd name="connsiteX4" fmla="*/ 0 w 724404"/>
                    <a:gd name="connsiteY4" fmla="*/ 126777 h 126777"/>
                    <a:gd name="connsiteX0" fmla="*/ 0 w 693604"/>
                    <a:gd name="connsiteY0" fmla="*/ 126777 h 126777"/>
                    <a:gd name="connsiteX1" fmla="*/ 689417 w 693604"/>
                    <a:gd name="connsiteY1" fmla="*/ 126777 h 126777"/>
                    <a:gd name="connsiteX2" fmla="*/ 558196 w 693604"/>
                    <a:gd name="connsiteY2" fmla="*/ 0 h 126777"/>
                    <a:gd name="connsiteX3" fmla="*/ 0 w 693604"/>
                    <a:gd name="connsiteY3" fmla="*/ 0 h 126777"/>
                    <a:gd name="connsiteX4" fmla="*/ 0 w 693604"/>
                    <a:gd name="connsiteY4" fmla="*/ 126777 h 126777"/>
                    <a:gd name="connsiteX0" fmla="*/ 0 w 691056"/>
                    <a:gd name="connsiteY0" fmla="*/ 126777 h 126777"/>
                    <a:gd name="connsiteX1" fmla="*/ 689417 w 691056"/>
                    <a:gd name="connsiteY1" fmla="*/ 126777 h 126777"/>
                    <a:gd name="connsiteX2" fmla="*/ 558196 w 691056"/>
                    <a:gd name="connsiteY2" fmla="*/ 0 h 126777"/>
                    <a:gd name="connsiteX3" fmla="*/ 0 w 691056"/>
                    <a:gd name="connsiteY3" fmla="*/ 0 h 126777"/>
                    <a:gd name="connsiteX4" fmla="*/ 0 w 691056"/>
                    <a:gd name="connsiteY4" fmla="*/ 126777 h 126777"/>
                    <a:gd name="connsiteX0" fmla="*/ 0 w 689783"/>
                    <a:gd name="connsiteY0" fmla="*/ 126777 h 126777"/>
                    <a:gd name="connsiteX1" fmla="*/ 689417 w 689783"/>
                    <a:gd name="connsiteY1" fmla="*/ 126777 h 126777"/>
                    <a:gd name="connsiteX2" fmla="*/ 558196 w 689783"/>
                    <a:gd name="connsiteY2" fmla="*/ 0 h 126777"/>
                    <a:gd name="connsiteX3" fmla="*/ 0 w 689783"/>
                    <a:gd name="connsiteY3" fmla="*/ 0 h 126777"/>
                    <a:gd name="connsiteX4" fmla="*/ 0 w 689783"/>
                    <a:gd name="connsiteY4" fmla="*/ 126777 h 126777"/>
                    <a:gd name="connsiteX0" fmla="*/ 0 w 689528"/>
                    <a:gd name="connsiteY0" fmla="*/ 126777 h 126777"/>
                    <a:gd name="connsiteX1" fmla="*/ 689417 w 689528"/>
                    <a:gd name="connsiteY1" fmla="*/ 126777 h 126777"/>
                    <a:gd name="connsiteX2" fmla="*/ 558196 w 689528"/>
                    <a:gd name="connsiteY2" fmla="*/ 0 h 126777"/>
                    <a:gd name="connsiteX3" fmla="*/ 0 w 689528"/>
                    <a:gd name="connsiteY3" fmla="*/ 0 h 126777"/>
                    <a:gd name="connsiteX4" fmla="*/ 0 w 689528"/>
                    <a:gd name="connsiteY4" fmla="*/ 126777 h 126777"/>
                    <a:gd name="connsiteX0" fmla="*/ 0 w 689422"/>
                    <a:gd name="connsiteY0" fmla="*/ 126777 h 126777"/>
                    <a:gd name="connsiteX1" fmla="*/ 689417 w 689422"/>
                    <a:gd name="connsiteY1" fmla="*/ 126777 h 126777"/>
                    <a:gd name="connsiteX2" fmla="*/ 558196 w 689422"/>
                    <a:gd name="connsiteY2" fmla="*/ 0 h 126777"/>
                    <a:gd name="connsiteX3" fmla="*/ 0 w 689422"/>
                    <a:gd name="connsiteY3" fmla="*/ 0 h 126777"/>
                    <a:gd name="connsiteX4" fmla="*/ 0 w 689422"/>
                    <a:gd name="connsiteY4" fmla="*/ 126777 h 126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422" h="126777">
                      <a:moveTo>
                        <a:pt x="0" y="126777"/>
                      </a:moveTo>
                      <a:lnTo>
                        <a:pt x="689417" y="126777"/>
                      </a:lnTo>
                      <a:cubicBezTo>
                        <a:pt x="690197" y="45953"/>
                        <a:pt x="613406" y="2137"/>
                        <a:pt x="558196" y="0"/>
                      </a:cubicBezTo>
                      <a:lnTo>
                        <a:pt x="0" y="0"/>
                      </a:lnTo>
                      <a:lnTo>
                        <a:pt x="0" y="126777"/>
                      </a:lnTo>
                      <a:close/>
                    </a:path>
                  </a:pathLst>
                </a:custGeom>
                <a:gradFill>
                  <a:gsLst>
                    <a:gs pos="0">
                      <a:srgbClr val="E3E4E5"/>
                    </a:gs>
                    <a:gs pos="78000">
                      <a:srgbClr val="D6D7DB"/>
                    </a:gs>
                    <a:gs pos="91000">
                      <a:srgbClr val="919296"/>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36" name="Freeform 35"/>
              <p:cNvSpPr/>
              <p:nvPr userDrawn="1"/>
            </p:nvSpPr>
            <p:spPr>
              <a:xfrm flipV="1">
                <a:off x="1525174" y="7269017"/>
                <a:ext cx="7863033" cy="114145"/>
              </a:xfrm>
              <a:custGeom>
                <a:avLst/>
                <a:gdLst>
                  <a:gd name="connsiteX0" fmla="*/ 0 w 9880984"/>
                  <a:gd name="connsiteY0" fmla="*/ 143439 h 143439"/>
                  <a:gd name="connsiteX1" fmla="*/ 4890631 w 9880984"/>
                  <a:gd name="connsiteY1" fmla="*/ 143439 h 143439"/>
                  <a:gd name="connsiteX2" fmla="*/ 4990353 w 9880984"/>
                  <a:gd name="connsiteY2" fmla="*/ 143439 h 143439"/>
                  <a:gd name="connsiteX3" fmla="*/ 9880984 w 9880984"/>
                  <a:gd name="connsiteY3" fmla="*/ 143439 h 143439"/>
                  <a:gd name="connsiteX4" fmla="*/ 9347775 w 9880984"/>
                  <a:gd name="connsiteY4" fmla="*/ 6036 h 143439"/>
                  <a:gd name="connsiteX5" fmla="*/ 4990353 w 9880984"/>
                  <a:gd name="connsiteY5" fmla="*/ 135 h 143439"/>
                  <a:gd name="connsiteX6" fmla="*/ 4990353 w 9880984"/>
                  <a:gd name="connsiteY6" fmla="*/ 0 h 143439"/>
                  <a:gd name="connsiteX7" fmla="*/ 4940492 w 9880984"/>
                  <a:gd name="connsiteY7" fmla="*/ 68 h 143439"/>
                  <a:gd name="connsiteX8" fmla="*/ 4890631 w 9880984"/>
                  <a:gd name="connsiteY8" fmla="*/ 0 h 143439"/>
                  <a:gd name="connsiteX9" fmla="*/ 4890631 w 9880984"/>
                  <a:gd name="connsiteY9" fmla="*/ 135 h 143439"/>
                  <a:gd name="connsiteX10" fmla="*/ 533209 w 9880984"/>
                  <a:gd name="connsiteY10" fmla="*/ 6036 h 143439"/>
                  <a:gd name="connsiteX11" fmla="*/ 0 w 9880984"/>
                  <a:gd name="connsiteY11" fmla="*/ 143439 h 14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80984" h="143439">
                    <a:moveTo>
                      <a:pt x="0" y="143439"/>
                    </a:moveTo>
                    <a:lnTo>
                      <a:pt x="4890631" y="143439"/>
                    </a:lnTo>
                    <a:lnTo>
                      <a:pt x="4990353" y="143439"/>
                    </a:lnTo>
                    <a:lnTo>
                      <a:pt x="9880984" y="143439"/>
                    </a:lnTo>
                    <a:cubicBezTo>
                      <a:pt x="9694352" y="40567"/>
                      <a:pt x="9473331" y="5800"/>
                      <a:pt x="9347775" y="6036"/>
                    </a:cubicBezTo>
                    <a:lnTo>
                      <a:pt x="4990353" y="135"/>
                    </a:lnTo>
                    <a:lnTo>
                      <a:pt x="4990353" y="0"/>
                    </a:lnTo>
                    <a:lnTo>
                      <a:pt x="4940492" y="68"/>
                    </a:lnTo>
                    <a:lnTo>
                      <a:pt x="4890631" y="0"/>
                    </a:lnTo>
                    <a:lnTo>
                      <a:pt x="4890631" y="135"/>
                    </a:lnTo>
                    <a:lnTo>
                      <a:pt x="533209" y="6036"/>
                    </a:lnTo>
                    <a:cubicBezTo>
                      <a:pt x="407653" y="5800"/>
                      <a:pt x="186632" y="40567"/>
                      <a:pt x="0" y="143439"/>
                    </a:cubicBezTo>
                    <a:close/>
                  </a:path>
                </a:pathLst>
              </a:custGeom>
              <a:gradFill>
                <a:gsLst>
                  <a:gs pos="77000">
                    <a:srgbClr val="ADADB1"/>
                  </a:gs>
                  <a:gs pos="30000">
                    <a:srgbClr val="C4C4C7"/>
                  </a:gs>
                  <a:gs pos="0">
                    <a:srgbClr val="4B4B4F"/>
                  </a:gs>
                  <a:gs pos="93000">
                    <a:srgbClr val="95969A"/>
                  </a:gs>
                </a:gsLst>
                <a:lin ang="5400000" scaled="0"/>
              </a:gradFill>
              <a:ln w="12700" cap="rnd">
                <a:noFill/>
                <a:round/>
              </a:ln>
              <a:effectLst>
                <a:outerShdw blurRad="254000" dist="127000" dir="5400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sp>
        <p:nvSpPr>
          <p:cNvPr id="19" name="Rectangle 18"/>
          <p:cNvSpPr/>
          <p:nvPr/>
        </p:nvSpPr>
        <p:spPr bwMode="auto">
          <a:xfrm>
            <a:off x="2970213" y="1476375"/>
            <a:ext cx="8136333" cy="518318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2880"/>
          <a:stretch/>
        </p:blipFill>
        <p:spPr>
          <a:xfrm>
            <a:off x="2969642" y="1454224"/>
            <a:ext cx="8762827" cy="4989909"/>
          </a:xfrm>
          <a:prstGeom prst="rect">
            <a:avLst/>
          </a:prstGeom>
        </p:spPr>
      </p:pic>
      <p:sp>
        <p:nvSpPr>
          <p:cNvPr id="18" name="Rectangle 17"/>
          <p:cNvSpPr/>
          <p:nvPr/>
        </p:nvSpPr>
        <p:spPr bwMode="auto">
          <a:xfrm>
            <a:off x="4481810" y="2667667"/>
            <a:ext cx="1584176" cy="452077"/>
          </a:xfrm>
          <a:prstGeom prst="rect">
            <a:avLst/>
          </a:prstGeom>
          <a:noFill/>
          <a:ln w="9525" cap="flat" cmpd="sng" algn="ctr">
            <a:solidFill>
              <a:schemeClr val="accent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21" name="Title 1"/>
          <p:cNvSpPr>
            <a:spLocks noGrp="1"/>
          </p:cNvSpPr>
          <p:nvPr>
            <p:ph type="title"/>
          </p:nvPr>
        </p:nvSpPr>
        <p:spPr>
          <a:xfrm>
            <a:off x="764282" y="375890"/>
            <a:ext cx="6741864" cy="955675"/>
          </a:xfrm>
        </p:spPr>
        <p:txBody>
          <a:bodyPr/>
          <a:lstStyle/>
          <a:p>
            <a:r>
              <a:rPr lang="en-US" dirty="0" smtClean="0">
                <a:solidFill>
                  <a:schemeClr val="accent6">
                    <a:lumMod val="50000"/>
                  </a:schemeClr>
                </a:solidFill>
              </a:rPr>
              <a:t>Enhanced User Interface</a:t>
            </a:r>
            <a:endParaRPr lang="en-US" dirty="0">
              <a:solidFill>
                <a:schemeClr val="accent2"/>
              </a:solidFill>
            </a:endParaRPr>
          </a:p>
        </p:txBody>
      </p:sp>
      <p:sp>
        <p:nvSpPr>
          <p:cNvPr id="20" name="Pentagon 19"/>
          <p:cNvSpPr/>
          <p:nvPr/>
        </p:nvSpPr>
        <p:spPr bwMode="auto">
          <a:xfrm>
            <a:off x="305346" y="2555701"/>
            <a:ext cx="2219945" cy="3212928"/>
          </a:xfrm>
          <a:prstGeom prst="homePlate">
            <a:avLst>
              <a:gd name="adj" fmla="val 32520"/>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3" name="TextBox 22"/>
          <p:cNvSpPr txBox="1"/>
          <p:nvPr/>
        </p:nvSpPr>
        <p:spPr>
          <a:xfrm>
            <a:off x="293043" y="3379421"/>
            <a:ext cx="1928475" cy="1631216"/>
          </a:xfrm>
          <a:prstGeom prst="rect">
            <a:avLst/>
          </a:prstGeom>
          <a:noFill/>
        </p:spPr>
        <p:txBody>
          <a:bodyPr wrap="square" rtlCol="0">
            <a:spAutoFit/>
          </a:bodyPr>
          <a:lstStyle/>
          <a:p>
            <a:r>
              <a:rPr lang="en-US" sz="2000" dirty="0">
                <a:solidFill>
                  <a:schemeClr val="bg1"/>
                </a:solidFill>
              </a:rPr>
              <a:t>Commissioning </a:t>
            </a:r>
          </a:p>
          <a:p>
            <a:r>
              <a:rPr lang="en-US" sz="2000" dirty="0">
                <a:solidFill>
                  <a:schemeClr val="bg1"/>
                </a:solidFill>
              </a:rPr>
              <a:t>report p</a:t>
            </a:r>
            <a:r>
              <a:rPr lang="en-US" sz="2000" dirty="0" smtClean="0">
                <a:solidFill>
                  <a:schemeClr val="bg1"/>
                </a:solidFill>
              </a:rPr>
              <a:t>rovides </a:t>
            </a:r>
            <a:endParaRPr lang="en-US" sz="2000" dirty="0">
              <a:solidFill>
                <a:schemeClr val="bg1"/>
              </a:solidFill>
            </a:endParaRPr>
          </a:p>
          <a:p>
            <a:r>
              <a:rPr lang="en-US" sz="2000" dirty="0">
                <a:solidFill>
                  <a:schemeClr val="bg1"/>
                </a:solidFill>
              </a:rPr>
              <a:t>verification </a:t>
            </a:r>
            <a:r>
              <a:rPr lang="en-US" sz="2000" dirty="0" smtClean="0">
                <a:solidFill>
                  <a:schemeClr val="bg1"/>
                </a:solidFill>
              </a:rPr>
              <a:t/>
            </a:r>
            <a:br>
              <a:rPr lang="en-US" sz="2000" dirty="0" smtClean="0">
                <a:solidFill>
                  <a:schemeClr val="bg1"/>
                </a:solidFill>
              </a:rPr>
            </a:br>
            <a:r>
              <a:rPr lang="en-US" sz="2000" dirty="0" smtClean="0">
                <a:solidFill>
                  <a:schemeClr val="bg1"/>
                </a:solidFill>
              </a:rPr>
              <a:t>of setup</a:t>
            </a:r>
            <a:endParaRPr lang="en-US" sz="2000" dirty="0">
              <a:solidFill>
                <a:schemeClr val="bg1"/>
              </a:solidFill>
            </a:endParaRPr>
          </a:p>
          <a:p>
            <a:pPr marL="144463"/>
            <a:endParaRPr lang="en-US" sz="2000" spc="-60" dirty="0">
              <a:solidFill>
                <a:schemeClr val="bg1"/>
              </a:solidFill>
            </a:endParaRPr>
          </a:p>
        </p:txBody>
      </p:sp>
    </p:spTree>
    <p:extLst>
      <p:ext uri="{BB962C8B-B14F-4D97-AF65-F5344CB8AC3E}">
        <p14:creationId xmlns:p14="http://schemas.microsoft.com/office/powerpoint/2010/main" val="402093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a:grpSpLocks noChangeAspect="1"/>
          </p:cNvGrpSpPr>
          <p:nvPr/>
        </p:nvGrpSpPr>
        <p:grpSpPr>
          <a:xfrm>
            <a:off x="1673498" y="1043533"/>
            <a:ext cx="10729192" cy="6238543"/>
            <a:chOff x="1525174" y="2811162"/>
            <a:chExt cx="7863033" cy="4572000"/>
          </a:xfrm>
        </p:grpSpPr>
        <p:sp>
          <p:nvSpPr>
            <p:cNvPr id="32" name="Rounded Rectangle 31"/>
            <p:cNvSpPr/>
            <p:nvPr userDrawn="1"/>
          </p:nvSpPr>
          <p:spPr>
            <a:xfrm>
              <a:off x="2256998" y="2811162"/>
              <a:ext cx="6399384" cy="4381867"/>
            </a:xfrm>
            <a:prstGeom prst="roundRect">
              <a:avLst>
                <a:gd name="adj" fmla="val 4838"/>
              </a:avLst>
            </a:prstGeom>
            <a:solidFill>
              <a:schemeClr val="tx1"/>
            </a:solidFill>
            <a:ln w="12700" cap="rnd">
              <a:noFill/>
              <a:round/>
            </a:ln>
            <a:effectLst/>
            <a:scene3d>
              <a:camera prst="perspectiveRelaxedModerately">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33" name="Group 32"/>
            <p:cNvGrpSpPr/>
            <p:nvPr userDrawn="1"/>
          </p:nvGrpSpPr>
          <p:grpSpPr>
            <a:xfrm>
              <a:off x="1525174" y="7117040"/>
              <a:ext cx="7863033" cy="266122"/>
              <a:chOff x="1525174" y="7117040"/>
              <a:chExt cx="7863033" cy="266122"/>
            </a:xfrm>
          </p:grpSpPr>
          <p:grpSp>
            <p:nvGrpSpPr>
              <p:cNvPr id="34" name="Group 33"/>
              <p:cNvGrpSpPr/>
              <p:nvPr userDrawn="1"/>
            </p:nvGrpSpPr>
            <p:grpSpPr>
              <a:xfrm>
                <a:off x="1525174" y="7117053"/>
                <a:ext cx="7863033" cy="151983"/>
                <a:chOff x="3908906" y="8153579"/>
                <a:chExt cx="9880984" cy="190987"/>
              </a:xfrm>
            </p:grpSpPr>
            <p:sp>
              <p:nvSpPr>
                <p:cNvPr id="45" name="Freeform 44"/>
                <p:cNvSpPr/>
                <p:nvPr/>
              </p:nvSpPr>
              <p:spPr>
                <a:xfrm>
                  <a:off x="8849398" y="8153586"/>
                  <a:ext cx="4940492" cy="190980"/>
                </a:xfrm>
                <a:custGeom>
                  <a:avLst/>
                  <a:gdLst>
                    <a:gd name="connsiteX0" fmla="*/ 0 w 4940492"/>
                    <a:gd name="connsiteY0" fmla="*/ 0 h 190980"/>
                    <a:gd name="connsiteX1" fmla="*/ 4940492 w 4940492"/>
                    <a:gd name="connsiteY1" fmla="*/ 0 h 190980"/>
                    <a:gd name="connsiteX2" fmla="*/ 4940492 w 4940492"/>
                    <a:gd name="connsiteY2" fmla="*/ 190980 h 190980"/>
                    <a:gd name="connsiteX3" fmla="*/ 0 w 4940492"/>
                    <a:gd name="connsiteY3" fmla="*/ 190980 h 190980"/>
                  </a:gdLst>
                  <a:ahLst/>
                  <a:cxnLst>
                    <a:cxn ang="0">
                      <a:pos x="connsiteX0" y="connsiteY0"/>
                    </a:cxn>
                    <a:cxn ang="0">
                      <a:pos x="connsiteX1" y="connsiteY1"/>
                    </a:cxn>
                    <a:cxn ang="0">
                      <a:pos x="connsiteX2" y="connsiteY2"/>
                    </a:cxn>
                    <a:cxn ang="0">
                      <a:pos x="connsiteX3" y="connsiteY3"/>
                    </a:cxn>
                  </a:cxnLst>
                  <a:rect l="l" t="t" r="r" b="b"/>
                  <a:pathLst>
                    <a:path w="4940492" h="190980">
                      <a:moveTo>
                        <a:pt x="0" y="0"/>
                      </a:moveTo>
                      <a:lnTo>
                        <a:pt x="4940492" y="0"/>
                      </a:lnTo>
                      <a:lnTo>
                        <a:pt x="4940492" y="190980"/>
                      </a:lnTo>
                      <a:lnTo>
                        <a:pt x="0" y="190980"/>
                      </a:lnTo>
                      <a:close/>
                    </a:path>
                  </a:pathLst>
                </a:custGeom>
                <a:gradFill>
                  <a:gsLst>
                    <a:gs pos="96000">
                      <a:srgbClr val="929397"/>
                    </a:gs>
                    <a:gs pos="93000">
                      <a:srgbClr val="D4D5D9"/>
                    </a:gs>
                    <a:gs pos="81000">
                      <a:srgbClr val="DCDDDF"/>
                    </a:gs>
                    <a:gs pos="0">
                      <a:srgbClr val="F2F2F4"/>
                    </a:gs>
                    <a:gs pos="99000">
                      <a:srgbClr val="E7E8E9"/>
                    </a:gs>
                    <a:gs pos="100000">
                      <a:srgbClr val="757678"/>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 name="Freeform 45"/>
                <p:cNvSpPr/>
                <p:nvPr/>
              </p:nvSpPr>
              <p:spPr>
                <a:xfrm flipH="1">
                  <a:off x="3908906" y="8153579"/>
                  <a:ext cx="4940492" cy="190981"/>
                </a:xfrm>
                <a:custGeom>
                  <a:avLst/>
                  <a:gdLst>
                    <a:gd name="connsiteX0" fmla="*/ 0 w 4940492"/>
                    <a:gd name="connsiteY0" fmla="*/ 0 h 190980"/>
                    <a:gd name="connsiteX1" fmla="*/ 4940492 w 4940492"/>
                    <a:gd name="connsiteY1" fmla="*/ 0 h 190980"/>
                    <a:gd name="connsiteX2" fmla="*/ 4940492 w 4940492"/>
                    <a:gd name="connsiteY2" fmla="*/ 190980 h 190980"/>
                    <a:gd name="connsiteX3" fmla="*/ 0 w 4940492"/>
                    <a:gd name="connsiteY3" fmla="*/ 190980 h 190980"/>
                  </a:gdLst>
                  <a:ahLst/>
                  <a:cxnLst>
                    <a:cxn ang="0">
                      <a:pos x="connsiteX0" y="connsiteY0"/>
                    </a:cxn>
                    <a:cxn ang="0">
                      <a:pos x="connsiteX1" y="connsiteY1"/>
                    </a:cxn>
                    <a:cxn ang="0">
                      <a:pos x="connsiteX2" y="connsiteY2"/>
                    </a:cxn>
                    <a:cxn ang="0">
                      <a:pos x="connsiteX3" y="connsiteY3"/>
                    </a:cxn>
                  </a:cxnLst>
                  <a:rect l="l" t="t" r="r" b="b"/>
                  <a:pathLst>
                    <a:path w="4940492" h="190980">
                      <a:moveTo>
                        <a:pt x="0" y="0"/>
                      </a:moveTo>
                      <a:lnTo>
                        <a:pt x="4940492" y="0"/>
                      </a:lnTo>
                      <a:lnTo>
                        <a:pt x="4940492" y="190980"/>
                      </a:lnTo>
                      <a:lnTo>
                        <a:pt x="0" y="190980"/>
                      </a:lnTo>
                      <a:close/>
                    </a:path>
                  </a:pathLst>
                </a:custGeom>
                <a:gradFill>
                  <a:gsLst>
                    <a:gs pos="96000">
                      <a:srgbClr val="929397"/>
                    </a:gs>
                    <a:gs pos="93000">
                      <a:srgbClr val="D4D5D9"/>
                    </a:gs>
                    <a:gs pos="81000">
                      <a:srgbClr val="DCDDDF"/>
                    </a:gs>
                    <a:gs pos="0">
                      <a:srgbClr val="F2F2F4"/>
                    </a:gs>
                    <a:gs pos="99000">
                      <a:srgbClr val="E7E8E9"/>
                    </a:gs>
                    <a:gs pos="100000">
                      <a:srgbClr val="757678"/>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35" name="Group 34"/>
              <p:cNvGrpSpPr/>
              <p:nvPr userDrawn="1"/>
            </p:nvGrpSpPr>
            <p:grpSpPr>
              <a:xfrm>
                <a:off x="4908066" y="7117040"/>
                <a:ext cx="1097248" cy="100885"/>
                <a:chOff x="8169675" y="7720746"/>
                <a:chExt cx="1378844" cy="126777"/>
              </a:xfrm>
            </p:grpSpPr>
            <p:sp>
              <p:nvSpPr>
                <p:cNvPr id="37" name="Freeform 36"/>
                <p:cNvSpPr/>
                <p:nvPr/>
              </p:nvSpPr>
              <p:spPr>
                <a:xfrm flipV="1">
                  <a:off x="8859097" y="7720746"/>
                  <a:ext cx="689422" cy="126777"/>
                </a:xfrm>
                <a:custGeom>
                  <a:avLst/>
                  <a:gdLst>
                    <a:gd name="connsiteX0" fmla="*/ 0 w 689418"/>
                    <a:gd name="connsiteY0" fmla="*/ 126777 h 126777"/>
                    <a:gd name="connsiteX1" fmla="*/ 689417 w 689418"/>
                    <a:gd name="connsiteY1" fmla="*/ 126777 h 126777"/>
                    <a:gd name="connsiteX2" fmla="*/ 689418 w 689418"/>
                    <a:gd name="connsiteY2" fmla="*/ 63389 h 126777"/>
                    <a:gd name="connsiteX3" fmla="*/ 626029 w 689418"/>
                    <a:gd name="connsiteY3" fmla="*/ 0 h 126777"/>
                    <a:gd name="connsiteX4" fmla="*/ 0 w 689418"/>
                    <a:gd name="connsiteY4" fmla="*/ 0 h 126777"/>
                    <a:gd name="connsiteX0" fmla="*/ 0 w 689418"/>
                    <a:gd name="connsiteY0" fmla="*/ 126777 h 126777"/>
                    <a:gd name="connsiteX1" fmla="*/ 689417 w 689418"/>
                    <a:gd name="connsiteY1" fmla="*/ 126777 h 126777"/>
                    <a:gd name="connsiteX2" fmla="*/ 689418 w 689418"/>
                    <a:gd name="connsiteY2" fmla="*/ 63389 h 126777"/>
                    <a:gd name="connsiteX3" fmla="*/ 558196 w 689418"/>
                    <a:gd name="connsiteY3" fmla="*/ 0 h 126777"/>
                    <a:gd name="connsiteX4" fmla="*/ 0 w 689418"/>
                    <a:gd name="connsiteY4" fmla="*/ 0 h 126777"/>
                    <a:gd name="connsiteX5" fmla="*/ 0 w 689418"/>
                    <a:gd name="connsiteY5" fmla="*/ 126777 h 126777"/>
                    <a:gd name="connsiteX0" fmla="*/ 0 w 724404"/>
                    <a:gd name="connsiteY0" fmla="*/ 126777 h 126777"/>
                    <a:gd name="connsiteX1" fmla="*/ 689417 w 724404"/>
                    <a:gd name="connsiteY1" fmla="*/ 126777 h 126777"/>
                    <a:gd name="connsiteX2" fmla="*/ 558196 w 724404"/>
                    <a:gd name="connsiteY2" fmla="*/ 0 h 126777"/>
                    <a:gd name="connsiteX3" fmla="*/ 0 w 724404"/>
                    <a:gd name="connsiteY3" fmla="*/ 0 h 126777"/>
                    <a:gd name="connsiteX4" fmla="*/ 0 w 724404"/>
                    <a:gd name="connsiteY4" fmla="*/ 126777 h 126777"/>
                    <a:gd name="connsiteX0" fmla="*/ 0 w 693604"/>
                    <a:gd name="connsiteY0" fmla="*/ 126777 h 126777"/>
                    <a:gd name="connsiteX1" fmla="*/ 689417 w 693604"/>
                    <a:gd name="connsiteY1" fmla="*/ 126777 h 126777"/>
                    <a:gd name="connsiteX2" fmla="*/ 558196 w 693604"/>
                    <a:gd name="connsiteY2" fmla="*/ 0 h 126777"/>
                    <a:gd name="connsiteX3" fmla="*/ 0 w 693604"/>
                    <a:gd name="connsiteY3" fmla="*/ 0 h 126777"/>
                    <a:gd name="connsiteX4" fmla="*/ 0 w 693604"/>
                    <a:gd name="connsiteY4" fmla="*/ 126777 h 126777"/>
                    <a:gd name="connsiteX0" fmla="*/ 0 w 691056"/>
                    <a:gd name="connsiteY0" fmla="*/ 126777 h 126777"/>
                    <a:gd name="connsiteX1" fmla="*/ 689417 w 691056"/>
                    <a:gd name="connsiteY1" fmla="*/ 126777 h 126777"/>
                    <a:gd name="connsiteX2" fmla="*/ 558196 w 691056"/>
                    <a:gd name="connsiteY2" fmla="*/ 0 h 126777"/>
                    <a:gd name="connsiteX3" fmla="*/ 0 w 691056"/>
                    <a:gd name="connsiteY3" fmla="*/ 0 h 126777"/>
                    <a:gd name="connsiteX4" fmla="*/ 0 w 691056"/>
                    <a:gd name="connsiteY4" fmla="*/ 126777 h 126777"/>
                    <a:gd name="connsiteX0" fmla="*/ 0 w 689783"/>
                    <a:gd name="connsiteY0" fmla="*/ 126777 h 126777"/>
                    <a:gd name="connsiteX1" fmla="*/ 689417 w 689783"/>
                    <a:gd name="connsiteY1" fmla="*/ 126777 h 126777"/>
                    <a:gd name="connsiteX2" fmla="*/ 558196 w 689783"/>
                    <a:gd name="connsiteY2" fmla="*/ 0 h 126777"/>
                    <a:gd name="connsiteX3" fmla="*/ 0 w 689783"/>
                    <a:gd name="connsiteY3" fmla="*/ 0 h 126777"/>
                    <a:gd name="connsiteX4" fmla="*/ 0 w 689783"/>
                    <a:gd name="connsiteY4" fmla="*/ 126777 h 126777"/>
                    <a:gd name="connsiteX0" fmla="*/ 0 w 689528"/>
                    <a:gd name="connsiteY0" fmla="*/ 126777 h 126777"/>
                    <a:gd name="connsiteX1" fmla="*/ 689417 w 689528"/>
                    <a:gd name="connsiteY1" fmla="*/ 126777 h 126777"/>
                    <a:gd name="connsiteX2" fmla="*/ 558196 w 689528"/>
                    <a:gd name="connsiteY2" fmla="*/ 0 h 126777"/>
                    <a:gd name="connsiteX3" fmla="*/ 0 w 689528"/>
                    <a:gd name="connsiteY3" fmla="*/ 0 h 126777"/>
                    <a:gd name="connsiteX4" fmla="*/ 0 w 689528"/>
                    <a:gd name="connsiteY4" fmla="*/ 126777 h 126777"/>
                    <a:gd name="connsiteX0" fmla="*/ 0 w 689422"/>
                    <a:gd name="connsiteY0" fmla="*/ 126777 h 126777"/>
                    <a:gd name="connsiteX1" fmla="*/ 689417 w 689422"/>
                    <a:gd name="connsiteY1" fmla="*/ 126777 h 126777"/>
                    <a:gd name="connsiteX2" fmla="*/ 558196 w 689422"/>
                    <a:gd name="connsiteY2" fmla="*/ 0 h 126777"/>
                    <a:gd name="connsiteX3" fmla="*/ 0 w 689422"/>
                    <a:gd name="connsiteY3" fmla="*/ 0 h 126777"/>
                    <a:gd name="connsiteX4" fmla="*/ 0 w 689422"/>
                    <a:gd name="connsiteY4" fmla="*/ 126777 h 126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422" h="126777">
                      <a:moveTo>
                        <a:pt x="0" y="126777"/>
                      </a:moveTo>
                      <a:lnTo>
                        <a:pt x="689417" y="126777"/>
                      </a:lnTo>
                      <a:cubicBezTo>
                        <a:pt x="690197" y="45953"/>
                        <a:pt x="613406" y="2137"/>
                        <a:pt x="558196" y="0"/>
                      </a:cubicBezTo>
                      <a:lnTo>
                        <a:pt x="0" y="0"/>
                      </a:lnTo>
                      <a:lnTo>
                        <a:pt x="0" y="126777"/>
                      </a:lnTo>
                      <a:close/>
                    </a:path>
                  </a:pathLst>
                </a:custGeom>
                <a:gradFill>
                  <a:gsLst>
                    <a:gs pos="0">
                      <a:srgbClr val="E3E4E5"/>
                    </a:gs>
                    <a:gs pos="78000">
                      <a:srgbClr val="D6D7DB"/>
                    </a:gs>
                    <a:gs pos="91000">
                      <a:srgbClr val="919296"/>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0" name="Freeform 39"/>
                <p:cNvSpPr/>
                <p:nvPr/>
              </p:nvSpPr>
              <p:spPr>
                <a:xfrm flipH="1" flipV="1">
                  <a:off x="8169675" y="7720746"/>
                  <a:ext cx="689422" cy="126777"/>
                </a:xfrm>
                <a:custGeom>
                  <a:avLst/>
                  <a:gdLst>
                    <a:gd name="connsiteX0" fmla="*/ 0 w 689418"/>
                    <a:gd name="connsiteY0" fmla="*/ 126777 h 126777"/>
                    <a:gd name="connsiteX1" fmla="*/ 689417 w 689418"/>
                    <a:gd name="connsiteY1" fmla="*/ 126777 h 126777"/>
                    <a:gd name="connsiteX2" fmla="*/ 689418 w 689418"/>
                    <a:gd name="connsiteY2" fmla="*/ 63389 h 126777"/>
                    <a:gd name="connsiteX3" fmla="*/ 626029 w 689418"/>
                    <a:gd name="connsiteY3" fmla="*/ 0 h 126777"/>
                    <a:gd name="connsiteX4" fmla="*/ 0 w 689418"/>
                    <a:gd name="connsiteY4" fmla="*/ 0 h 126777"/>
                    <a:gd name="connsiteX0" fmla="*/ 0 w 689418"/>
                    <a:gd name="connsiteY0" fmla="*/ 126777 h 126777"/>
                    <a:gd name="connsiteX1" fmla="*/ 689417 w 689418"/>
                    <a:gd name="connsiteY1" fmla="*/ 126777 h 126777"/>
                    <a:gd name="connsiteX2" fmla="*/ 689418 w 689418"/>
                    <a:gd name="connsiteY2" fmla="*/ 63389 h 126777"/>
                    <a:gd name="connsiteX3" fmla="*/ 558196 w 689418"/>
                    <a:gd name="connsiteY3" fmla="*/ 0 h 126777"/>
                    <a:gd name="connsiteX4" fmla="*/ 0 w 689418"/>
                    <a:gd name="connsiteY4" fmla="*/ 0 h 126777"/>
                    <a:gd name="connsiteX5" fmla="*/ 0 w 689418"/>
                    <a:gd name="connsiteY5" fmla="*/ 126777 h 126777"/>
                    <a:gd name="connsiteX0" fmla="*/ 0 w 724404"/>
                    <a:gd name="connsiteY0" fmla="*/ 126777 h 126777"/>
                    <a:gd name="connsiteX1" fmla="*/ 689417 w 724404"/>
                    <a:gd name="connsiteY1" fmla="*/ 126777 h 126777"/>
                    <a:gd name="connsiteX2" fmla="*/ 558196 w 724404"/>
                    <a:gd name="connsiteY2" fmla="*/ 0 h 126777"/>
                    <a:gd name="connsiteX3" fmla="*/ 0 w 724404"/>
                    <a:gd name="connsiteY3" fmla="*/ 0 h 126777"/>
                    <a:gd name="connsiteX4" fmla="*/ 0 w 724404"/>
                    <a:gd name="connsiteY4" fmla="*/ 126777 h 126777"/>
                    <a:gd name="connsiteX0" fmla="*/ 0 w 693604"/>
                    <a:gd name="connsiteY0" fmla="*/ 126777 h 126777"/>
                    <a:gd name="connsiteX1" fmla="*/ 689417 w 693604"/>
                    <a:gd name="connsiteY1" fmla="*/ 126777 h 126777"/>
                    <a:gd name="connsiteX2" fmla="*/ 558196 w 693604"/>
                    <a:gd name="connsiteY2" fmla="*/ 0 h 126777"/>
                    <a:gd name="connsiteX3" fmla="*/ 0 w 693604"/>
                    <a:gd name="connsiteY3" fmla="*/ 0 h 126777"/>
                    <a:gd name="connsiteX4" fmla="*/ 0 w 693604"/>
                    <a:gd name="connsiteY4" fmla="*/ 126777 h 126777"/>
                    <a:gd name="connsiteX0" fmla="*/ 0 w 691056"/>
                    <a:gd name="connsiteY0" fmla="*/ 126777 h 126777"/>
                    <a:gd name="connsiteX1" fmla="*/ 689417 w 691056"/>
                    <a:gd name="connsiteY1" fmla="*/ 126777 h 126777"/>
                    <a:gd name="connsiteX2" fmla="*/ 558196 w 691056"/>
                    <a:gd name="connsiteY2" fmla="*/ 0 h 126777"/>
                    <a:gd name="connsiteX3" fmla="*/ 0 w 691056"/>
                    <a:gd name="connsiteY3" fmla="*/ 0 h 126777"/>
                    <a:gd name="connsiteX4" fmla="*/ 0 w 691056"/>
                    <a:gd name="connsiteY4" fmla="*/ 126777 h 126777"/>
                    <a:gd name="connsiteX0" fmla="*/ 0 w 689783"/>
                    <a:gd name="connsiteY0" fmla="*/ 126777 h 126777"/>
                    <a:gd name="connsiteX1" fmla="*/ 689417 w 689783"/>
                    <a:gd name="connsiteY1" fmla="*/ 126777 h 126777"/>
                    <a:gd name="connsiteX2" fmla="*/ 558196 w 689783"/>
                    <a:gd name="connsiteY2" fmla="*/ 0 h 126777"/>
                    <a:gd name="connsiteX3" fmla="*/ 0 w 689783"/>
                    <a:gd name="connsiteY3" fmla="*/ 0 h 126777"/>
                    <a:gd name="connsiteX4" fmla="*/ 0 w 689783"/>
                    <a:gd name="connsiteY4" fmla="*/ 126777 h 126777"/>
                    <a:gd name="connsiteX0" fmla="*/ 0 w 689528"/>
                    <a:gd name="connsiteY0" fmla="*/ 126777 h 126777"/>
                    <a:gd name="connsiteX1" fmla="*/ 689417 w 689528"/>
                    <a:gd name="connsiteY1" fmla="*/ 126777 h 126777"/>
                    <a:gd name="connsiteX2" fmla="*/ 558196 w 689528"/>
                    <a:gd name="connsiteY2" fmla="*/ 0 h 126777"/>
                    <a:gd name="connsiteX3" fmla="*/ 0 w 689528"/>
                    <a:gd name="connsiteY3" fmla="*/ 0 h 126777"/>
                    <a:gd name="connsiteX4" fmla="*/ 0 w 689528"/>
                    <a:gd name="connsiteY4" fmla="*/ 126777 h 126777"/>
                    <a:gd name="connsiteX0" fmla="*/ 0 w 689422"/>
                    <a:gd name="connsiteY0" fmla="*/ 126777 h 126777"/>
                    <a:gd name="connsiteX1" fmla="*/ 689417 w 689422"/>
                    <a:gd name="connsiteY1" fmla="*/ 126777 h 126777"/>
                    <a:gd name="connsiteX2" fmla="*/ 558196 w 689422"/>
                    <a:gd name="connsiteY2" fmla="*/ 0 h 126777"/>
                    <a:gd name="connsiteX3" fmla="*/ 0 w 689422"/>
                    <a:gd name="connsiteY3" fmla="*/ 0 h 126777"/>
                    <a:gd name="connsiteX4" fmla="*/ 0 w 689422"/>
                    <a:gd name="connsiteY4" fmla="*/ 126777 h 126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422" h="126777">
                      <a:moveTo>
                        <a:pt x="0" y="126777"/>
                      </a:moveTo>
                      <a:lnTo>
                        <a:pt x="689417" y="126777"/>
                      </a:lnTo>
                      <a:cubicBezTo>
                        <a:pt x="690197" y="45953"/>
                        <a:pt x="613406" y="2137"/>
                        <a:pt x="558196" y="0"/>
                      </a:cubicBezTo>
                      <a:lnTo>
                        <a:pt x="0" y="0"/>
                      </a:lnTo>
                      <a:lnTo>
                        <a:pt x="0" y="126777"/>
                      </a:lnTo>
                      <a:close/>
                    </a:path>
                  </a:pathLst>
                </a:custGeom>
                <a:gradFill>
                  <a:gsLst>
                    <a:gs pos="0">
                      <a:srgbClr val="E3E4E5"/>
                    </a:gs>
                    <a:gs pos="78000">
                      <a:srgbClr val="D6D7DB"/>
                    </a:gs>
                    <a:gs pos="91000">
                      <a:srgbClr val="919296"/>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36" name="Freeform 35"/>
              <p:cNvSpPr/>
              <p:nvPr userDrawn="1"/>
            </p:nvSpPr>
            <p:spPr>
              <a:xfrm flipV="1">
                <a:off x="1525174" y="7269017"/>
                <a:ext cx="7863033" cy="114145"/>
              </a:xfrm>
              <a:custGeom>
                <a:avLst/>
                <a:gdLst>
                  <a:gd name="connsiteX0" fmla="*/ 0 w 9880984"/>
                  <a:gd name="connsiteY0" fmla="*/ 143439 h 143439"/>
                  <a:gd name="connsiteX1" fmla="*/ 4890631 w 9880984"/>
                  <a:gd name="connsiteY1" fmla="*/ 143439 h 143439"/>
                  <a:gd name="connsiteX2" fmla="*/ 4990353 w 9880984"/>
                  <a:gd name="connsiteY2" fmla="*/ 143439 h 143439"/>
                  <a:gd name="connsiteX3" fmla="*/ 9880984 w 9880984"/>
                  <a:gd name="connsiteY3" fmla="*/ 143439 h 143439"/>
                  <a:gd name="connsiteX4" fmla="*/ 9347775 w 9880984"/>
                  <a:gd name="connsiteY4" fmla="*/ 6036 h 143439"/>
                  <a:gd name="connsiteX5" fmla="*/ 4990353 w 9880984"/>
                  <a:gd name="connsiteY5" fmla="*/ 135 h 143439"/>
                  <a:gd name="connsiteX6" fmla="*/ 4990353 w 9880984"/>
                  <a:gd name="connsiteY6" fmla="*/ 0 h 143439"/>
                  <a:gd name="connsiteX7" fmla="*/ 4940492 w 9880984"/>
                  <a:gd name="connsiteY7" fmla="*/ 68 h 143439"/>
                  <a:gd name="connsiteX8" fmla="*/ 4890631 w 9880984"/>
                  <a:gd name="connsiteY8" fmla="*/ 0 h 143439"/>
                  <a:gd name="connsiteX9" fmla="*/ 4890631 w 9880984"/>
                  <a:gd name="connsiteY9" fmla="*/ 135 h 143439"/>
                  <a:gd name="connsiteX10" fmla="*/ 533209 w 9880984"/>
                  <a:gd name="connsiteY10" fmla="*/ 6036 h 143439"/>
                  <a:gd name="connsiteX11" fmla="*/ 0 w 9880984"/>
                  <a:gd name="connsiteY11" fmla="*/ 143439 h 14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80984" h="143439">
                    <a:moveTo>
                      <a:pt x="0" y="143439"/>
                    </a:moveTo>
                    <a:lnTo>
                      <a:pt x="4890631" y="143439"/>
                    </a:lnTo>
                    <a:lnTo>
                      <a:pt x="4990353" y="143439"/>
                    </a:lnTo>
                    <a:lnTo>
                      <a:pt x="9880984" y="143439"/>
                    </a:lnTo>
                    <a:cubicBezTo>
                      <a:pt x="9694352" y="40567"/>
                      <a:pt x="9473331" y="5800"/>
                      <a:pt x="9347775" y="6036"/>
                    </a:cubicBezTo>
                    <a:lnTo>
                      <a:pt x="4990353" y="135"/>
                    </a:lnTo>
                    <a:lnTo>
                      <a:pt x="4990353" y="0"/>
                    </a:lnTo>
                    <a:lnTo>
                      <a:pt x="4940492" y="68"/>
                    </a:lnTo>
                    <a:lnTo>
                      <a:pt x="4890631" y="0"/>
                    </a:lnTo>
                    <a:lnTo>
                      <a:pt x="4890631" y="135"/>
                    </a:lnTo>
                    <a:lnTo>
                      <a:pt x="533209" y="6036"/>
                    </a:lnTo>
                    <a:cubicBezTo>
                      <a:pt x="407653" y="5800"/>
                      <a:pt x="186632" y="40567"/>
                      <a:pt x="0" y="143439"/>
                    </a:cubicBezTo>
                    <a:close/>
                  </a:path>
                </a:pathLst>
              </a:custGeom>
              <a:gradFill>
                <a:gsLst>
                  <a:gs pos="77000">
                    <a:srgbClr val="ADADB1"/>
                  </a:gs>
                  <a:gs pos="30000">
                    <a:srgbClr val="C4C4C7"/>
                  </a:gs>
                  <a:gs pos="0">
                    <a:srgbClr val="4B4B4F"/>
                  </a:gs>
                  <a:gs pos="93000">
                    <a:srgbClr val="95969A"/>
                  </a:gs>
                </a:gsLst>
                <a:lin ang="5400000" scaled="0"/>
              </a:gradFill>
              <a:ln w="12700" cap="rnd">
                <a:noFill/>
                <a:round/>
              </a:ln>
              <a:effectLst>
                <a:outerShdw blurRad="254000" dist="127000" dir="5400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sp>
        <p:nvSpPr>
          <p:cNvPr id="19" name="Rectangle 18"/>
          <p:cNvSpPr/>
          <p:nvPr/>
        </p:nvSpPr>
        <p:spPr bwMode="auto">
          <a:xfrm>
            <a:off x="2970213" y="1476375"/>
            <a:ext cx="8136333" cy="518318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
          <a:stretch/>
        </p:blipFill>
        <p:spPr>
          <a:xfrm>
            <a:off x="2969642" y="1486274"/>
            <a:ext cx="10058971" cy="4989909"/>
          </a:xfrm>
          <a:prstGeom prst="rect">
            <a:avLst/>
          </a:prstGeom>
        </p:spPr>
      </p:pic>
      <p:pic>
        <p:nvPicPr>
          <p:cNvPr id="20" name="Picture 19"/>
          <p:cNvPicPr>
            <a:picLocks noChangeAspect="1"/>
          </p:cNvPicPr>
          <p:nvPr/>
        </p:nvPicPr>
        <p:blipFill rotWithShape="1">
          <a:blip r:embed="rId4"/>
          <a:srcRect l="14914" t="41192" r="-5370" b="2426"/>
          <a:stretch/>
        </p:blipFill>
        <p:spPr>
          <a:xfrm>
            <a:off x="4265786" y="3491804"/>
            <a:ext cx="6984776" cy="2736305"/>
          </a:xfrm>
          <a:prstGeom prst="rect">
            <a:avLst/>
          </a:prstGeom>
        </p:spPr>
      </p:pic>
      <p:sp>
        <p:nvSpPr>
          <p:cNvPr id="18" name="Rectangle 17"/>
          <p:cNvSpPr/>
          <p:nvPr/>
        </p:nvSpPr>
        <p:spPr bwMode="auto">
          <a:xfrm>
            <a:off x="4290010" y="3045959"/>
            <a:ext cx="3000112" cy="452077"/>
          </a:xfrm>
          <a:prstGeom prst="rect">
            <a:avLst/>
          </a:prstGeom>
          <a:noFill/>
          <a:ln w="9525" cap="flat" cmpd="sng" algn="ctr">
            <a:solidFill>
              <a:schemeClr val="accent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21" name="Rectangle 20"/>
          <p:cNvSpPr/>
          <p:nvPr/>
        </p:nvSpPr>
        <p:spPr bwMode="auto">
          <a:xfrm>
            <a:off x="10674498" y="3995861"/>
            <a:ext cx="1080120" cy="223224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3" name="Title 1"/>
          <p:cNvSpPr>
            <a:spLocks noGrp="1"/>
          </p:cNvSpPr>
          <p:nvPr>
            <p:ph type="title"/>
          </p:nvPr>
        </p:nvSpPr>
        <p:spPr>
          <a:xfrm>
            <a:off x="764282" y="375890"/>
            <a:ext cx="6741864" cy="955675"/>
          </a:xfrm>
        </p:spPr>
        <p:txBody>
          <a:bodyPr/>
          <a:lstStyle/>
          <a:p>
            <a:r>
              <a:rPr lang="en-US" dirty="0" smtClean="0">
                <a:solidFill>
                  <a:schemeClr val="accent6">
                    <a:lumMod val="50000"/>
                  </a:schemeClr>
                </a:solidFill>
              </a:rPr>
              <a:t>Enhanced User Interface</a:t>
            </a:r>
            <a:endParaRPr lang="en-US" dirty="0">
              <a:solidFill>
                <a:schemeClr val="accent2"/>
              </a:solidFill>
            </a:endParaRPr>
          </a:p>
        </p:txBody>
      </p:sp>
      <p:sp>
        <p:nvSpPr>
          <p:cNvPr id="22" name="Pentagon 21"/>
          <p:cNvSpPr/>
          <p:nvPr/>
        </p:nvSpPr>
        <p:spPr bwMode="auto">
          <a:xfrm>
            <a:off x="377354" y="2374764"/>
            <a:ext cx="2219945" cy="3212928"/>
          </a:xfrm>
          <a:prstGeom prst="homePlate">
            <a:avLst>
              <a:gd name="adj" fmla="val 32520"/>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4" name="TextBox 23"/>
          <p:cNvSpPr txBox="1"/>
          <p:nvPr/>
        </p:nvSpPr>
        <p:spPr>
          <a:xfrm>
            <a:off x="365051" y="3198484"/>
            <a:ext cx="1928475" cy="1631216"/>
          </a:xfrm>
          <a:prstGeom prst="rect">
            <a:avLst/>
          </a:prstGeom>
          <a:noFill/>
        </p:spPr>
        <p:txBody>
          <a:bodyPr wrap="square" rtlCol="0">
            <a:spAutoFit/>
          </a:bodyPr>
          <a:lstStyle/>
          <a:p>
            <a:pPr marL="144463"/>
            <a:r>
              <a:rPr lang="en-US" sz="2000" dirty="0">
                <a:solidFill>
                  <a:schemeClr val="bg1"/>
                </a:solidFill>
              </a:rPr>
              <a:t>Save and reload settings from </a:t>
            </a:r>
          </a:p>
          <a:p>
            <a:pPr marL="144463"/>
            <a:r>
              <a:rPr lang="en-US" sz="2000" dirty="0">
                <a:solidFill>
                  <a:schemeClr val="bg1"/>
                </a:solidFill>
              </a:rPr>
              <a:t>one valve to </a:t>
            </a:r>
            <a:r>
              <a:rPr lang="en-US" sz="2000" dirty="0" smtClean="0">
                <a:solidFill>
                  <a:schemeClr val="bg1"/>
                </a:solidFill>
              </a:rPr>
              <a:t>another</a:t>
            </a:r>
            <a:endParaRPr lang="en-US" sz="2000" dirty="0">
              <a:solidFill>
                <a:schemeClr val="bg1"/>
              </a:solidFill>
            </a:endParaRPr>
          </a:p>
        </p:txBody>
      </p:sp>
    </p:spTree>
    <p:extLst>
      <p:ext uri="{BB962C8B-B14F-4D97-AF65-F5344CB8AC3E}">
        <p14:creationId xmlns:p14="http://schemas.microsoft.com/office/powerpoint/2010/main" val="1756771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a:grpSpLocks noChangeAspect="1"/>
          </p:cNvGrpSpPr>
          <p:nvPr/>
        </p:nvGrpSpPr>
        <p:grpSpPr>
          <a:xfrm>
            <a:off x="1673498" y="1043533"/>
            <a:ext cx="10729192" cy="6238543"/>
            <a:chOff x="1525174" y="2811162"/>
            <a:chExt cx="7863033" cy="4572000"/>
          </a:xfrm>
        </p:grpSpPr>
        <p:sp>
          <p:nvSpPr>
            <p:cNvPr id="32" name="Rounded Rectangle 31"/>
            <p:cNvSpPr/>
            <p:nvPr userDrawn="1"/>
          </p:nvSpPr>
          <p:spPr>
            <a:xfrm>
              <a:off x="2256998" y="2811162"/>
              <a:ext cx="6399384" cy="4381867"/>
            </a:xfrm>
            <a:prstGeom prst="roundRect">
              <a:avLst>
                <a:gd name="adj" fmla="val 4838"/>
              </a:avLst>
            </a:prstGeom>
            <a:solidFill>
              <a:schemeClr val="tx1"/>
            </a:solidFill>
            <a:ln w="12700" cap="rnd">
              <a:noFill/>
              <a:round/>
            </a:ln>
            <a:effectLst/>
            <a:scene3d>
              <a:camera prst="perspectiveRelaxedModerately">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33" name="Group 32"/>
            <p:cNvGrpSpPr/>
            <p:nvPr userDrawn="1"/>
          </p:nvGrpSpPr>
          <p:grpSpPr>
            <a:xfrm>
              <a:off x="1525174" y="7117040"/>
              <a:ext cx="7863033" cy="266122"/>
              <a:chOff x="1525174" y="7117040"/>
              <a:chExt cx="7863033" cy="266122"/>
            </a:xfrm>
          </p:grpSpPr>
          <p:grpSp>
            <p:nvGrpSpPr>
              <p:cNvPr id="34" name="Group 33"/>
              <p:cNvGrpSpPr/>
              <p:nvPr userDrawn="1"/>
            </p:nvGrpSpPr>
            <p:grpSpPr>
              <a:xfrm>
                <a:off x="1525174" y="7117053"/>
                <a:ext cx="7863033" cy="151983"/>
                <a:chOff x="3908906" y="8153579"/>
                <a:chExt cx="9880984" cy="190987"/>
              </a:xfrm>
            </p:grpSpPr>
            <p:sp>
              <p:nvSpPr>
                <p:cNvPr id="45" name="Freeform 44"/>
                <p:cNvSpPr/>
                <p:nvPr/>
              </p:nvSpPr>
              <p:spPr>
                <a:xfrm>
                  <a:off x="8849398" y="8153586"/>
                  <a:ext cx="4940492" cy="190980"/>
                </a:xfrm>
                <a:custGeom>
                  <a:avLst/>
                  <a:gdLst>
                    <a:gd name="connsiteX0" fmla="*/ 0 w 4940492"/>
                    <a:gd name="connsiteY0" fmla="*/ 0 h 190980"/>
                    <a:gd name="connsiteX1" fmla="*/ 4940492 w 4940492"/>
                    <a:gd name="connsiteY1" fmla="*/ 0 h 190980"/>
                    <a:gd name="connsiteX2" fmla="*/ 4940492 w 4940492"/>
                    <a:gd name="connsiteY2" fmla="*/ 190980 h 190980"/>
                    <a:gd name="connsiteX3" fmla="*/ 0 w 4940492"/>
                    <a:gd name="connsiteY3" fmla="*/ 190980 h 190980"/>
                  </a:gdLst>
                  <a:ahLst/>
                  <a:cxnLst>
                    <a:cxn ang="0">
                      <a:pos x="connsiteX0" y="connsiteY0"/>
                    </a:cxn>
                    <a:cxn ang="0">
                      <a:pos x="connsiteX1" y="connsiteY1"/>
                    </a:cxn>
                    <a:cxn ang="0">
                      <a:pos x="connsiteX2" y="connsiteY2"/>
                    </a:cxn>
                    <a:cxn ang="0">
                      <a:pos x="connsiteX3" y="connsiteY3"/>
                    </a:cxn>
                  </a:cxnLst>
                  <a:rect l="l" t="t" r="r" b="b"/>
                  <a:pathLst>
                    <a:path w="4940492" h="190980">
                      <a:moveTo>
                        <a:pt x="0" y="0"/>
                      </a:moveTo>
                      <a:lnTo>
                        <a:pt x="4940492" y="0"/>
                      </a:lnTo>
                      <a:lnTo>
                        <a:pt x="4940492" y="190980"/>
                      </a:lnTo>
                      <a:lnTo>
                        <a:pt x="0" y="190980"/>
                      </a:lnTo>
                      <a:close/>
                    </a:path>
                  </a:pathLst>
                </a:custGeom>
                <a:gradFill>
                  <a:gsLst>
                    <a:gs pos="96000">
                      <a:srgbClr val="929397"/>
                    </a:gs>
                    <a:gs pos="93000">
                      <a:srgbClr val="D4D5D9"/>
                    </a:gs>
                    <a:gs pos="81000">
                      <a:srgbClr val="DCDDDF"/>
                    </a:gs>
                    <a:gs pos="0">
                      <a:srgbClr val="F2F2F4"/>
                    </a:gs>
                    <a:gs pos="99000">
                      <a:srgbClr val="E7E8E9"/>
                    </a:gs>
                    <a:gs pos="100000">
                      <a:srgbClr val="757678"/>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 name="Freeform 45"/>
                <p:cNvSpPr/>
                <p:nvPr/>
              </p:nvSpPr>
              <p:spPr>
                <a:xfrm flipH="1">
                  <a:off x="3908906" y="8153579"/>
                  <a:ext cx="4940492" cy="190981"/>
                </a:xfrm>
                <a:custGeom>
                  <a:avLst/>
                  <a:gdLst>
                    <a:gd name="connsiteX0" fmla="*/ 0 w 4940492"/>
                    <a:gd name="connsiteY0" fmla="*/ 0 h 190980"/>
                    <a:gd name="connsiteX1" fmla="*/ 4940492 w 4940492"/>
                    <a:gd name="connsiteY1" fmla="*/ 0 h 190980"/>
                    <a:gd name="connsiteX2" fmla="*/ 4940492 w 4940492"/>
                    <a:gd name="connsiteY2" fmla="*/ 190980 h 190980"/>
                    <a:gd name="connsiteX3" fmla="*/ 0 w 4940492"/>
                    <a:gd name="connsiteY3" fmla="*/ 190980 h 190980"/>
                  </a:gdLst>
                  <a:ahLst/>
                  <a:cxnLst>
                    <a:cxn ang="0">
                      <a:pos x="connsiteX0" y="connsiteY0"/>
                    </a:cxn>
                    <a:cxn ang="0">
                      <a:pos x="connsiteX1" y="connsiteY1"/>
                    </a:cxn>
                    <a:cxn ang="0">
                      <a:pos x="connsiteX2" y="connsiteY2"/>
                    </a:cxn>
                    <a:cxn ang="0">
                      <a:pos x="connsiteX3" y="connsiteY3"/>
                    </a:cxn>
                  </a:cxnLst>
                  <a:rect l="l" t="t" r="r" b="b"/>
                  <a:pathLst>
                    <a:path w="4940492" h="190980">
                      <a:moveTo>
                        <a:pt x="0" y="0"/>
                      </a:moveTo>
                      <a:lnTo>
                        <a:pt x="4940492" y="0"/>
                      </a:lnTo>
                      <a:lnTo>
                        <a:pt x="4940492" y="190980"/>
                      </a:lnTo>
                      <a:lnTo>
                        <a:pt x="0" y="190980"/>
                      </a:lnTo>
                      <a:close/>
                    </a:path>
                  </a:pathLst>
                </a:custGeom>
                <a:gradFill>
                  <a:gsLst>
                    <a:gs pos="96000">
                      <a:srgbClr val="929397"/>
                    </a:gs>
                    <a:gs pos="93000">
                      <a:srgbClr val="D4D5D9"/>
                    </a:gs>
                    <a:gs pos="81000">
                      <a:srgbClr val="DCDDDF"/>
                    </a:gs>
                    <a:gs pos="0">
                      <a:srgbClr val="F2F2F4"/>
                    </a:gs>
                    <a:gs pos="99000">
                      <a:srgbClr val="E7E8E9"/>
                    </a:gs>
                    <a:gs pos="100000">
                      <a:srgbClr val="757678"/>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35" name="Group 34"/>
              <p:cNvGrpSpPr/>
              <p:nvPr userDrawn="1"/>
            </p:nvGrpSpPr>
            <p:grpSpPr>
              <a:xfrm>
                <a:off x="4908066" y="7117040"/>
                <a:ext cx="1097248" cy="100885"/>
                <a:chOff x="8169675" y="7720746"/>
                <a:chExt cx="1378844" cy="126777"/>
              </a:xfrm>
            </p:grpSpPr>
            <p:sp>
              <p:nvSpPr>
                <p:cNvPr id="37" name="Freeform 36"/>
                <p:cNvSpPr/>
                <p:nvPr/>
              </p:nvSpPr>
              <p:spPr>
                <a:xfrm flipV="1">
                  <a:off x="8859097" y="7720746"/>
                  <a:ext cx="689422" cy="126777"/>
                </a:xfrm>
                <a:custGeom>
                  <a:avLst/>
                  <a:gdLst>
                    <a:gd name="connsiteX0" fmla="*/ 0 w 689418"/>
                    <a:gd name="connsiteY0" fmla="*/ 126777 h 126777"/>
                    <a:gd name="connsiteX1" fmla="*/ 689417 w 689418"/>
                    <a:gd name="connsiteY1" fmla="*/ 126777 h 126777"/>
                    <a:gd name="connsiteX2" fmla="*/ 689418 w 689418"/>
                    <a:gd name="connsiteY2" fmla="*/ 63389 h 126777"/>
                    <a:gd name="connsiteX3" fmla="*/ 626029 w 689418"/>
                    <a:gd name="connsiteY3" fmla="*/ 0 h 126777"/>
                    <a:gd name="connsiteX4" fmla="*/ 0 w 689418"/>
                    <a:gd name="connsiteY4" fmla="*/ 0 h 126777"/>
                    <a:gd name="connsiteX0" fmla="*/ 0 w 689418"/>
                    <a:gd name="connsiteY0" fmla="*/ 126777 h 126777"/>
                    <a:gd name="connsiteX1" fmla="*/ 689417 w 689418"/>
                    <a:gd name="connsiteY1" fmla="*/ 126777 h 126777"/>
                    <a:gd name="connsiteX2" fmla="*/ 689418 w 689418"/>
                    <a:gd name="connsiteY2" fmla="*/ 63389 h 126777"/>
                    <a:gd name="connsiteX3" fmla="*/ 558196 w 689418"/>
                    <a:gd name="connsiteY3" fmla="*/ 0 h 126777"/>
                    <a:gd name="connsiteX4" fmla="*/ 0 w 689418"/>
                    <a:gd name="connsiteY4" fmla="*/ 0 h 126777"/>
                    <a:gd name="connsiteX5" fmla="*/ 0 w 689418"/>
                    <a:gd name="connsiteY5" fmla="*/ 126777 h 126777"/>
                    <a:gd name="connsiteX0" fmla="*/ 0 w 724404"/>
                    <a:gd name="connsiteY0" fmla="*/ 126777 h 126777"/>
                    <a:gd name="connsiteX1" fmla="*/ 689417 w 724404"/>
                    <a:gd name="connsiteY1" fmla="*/ 126777 h 126777"/>
                    <a:gd name="connsiteX2" fmla="*/ 558196 w 724404"/>
                    <a:gd name="connsiteY2" fmla="*/ 0 h 126777"/>
                    <a:gd name="connsiteX3" fmla="*/ 0 w 724404"/>
                    <a:gd name="connsiteY3" fmla="*/ 0 h 126777"/>
                    <a:gd name="connsiteX4" fmla="*/ 0 w 724404"/>
                    <a:gd name="connsiteY4" fmla="*/ 126777 h 126777"/>
                    <a:gd name="connsiteX0" fmla="*/ 0 w 693604"/>
                    <a:gd name="connsiteY0" fmla="*/ 126777 h 126777"/>
                    <a:gd name="connsiteX1" fmla="*/ 689417 w 693604"/>
                    <a:gd name="connsiteY1" fmla="*/ 126777 h 126777"/>
                    <a:gd name="connsiteX2" fmla="*/ 558196 w 693604"/>
                    <a:gd name="connsiteY2" fmla="*/ 0 h 126777"/>
                    <a:gd name="connsiteX3" fmla="*/ 0 w 693604"/>
                    <a:gd name="connsiteY3" fmla="*/ 0 h 126777"/>
                    <a:gd name="connsiteX4" fmla="*/ 0 w 693604"/>
                    <a:gd name="connsiteY4" fmla="*/ 126777 h 126777"/>
                    <a:gd name="connsiteX0" fmla="*/ 0 w 691056"/>
                    <a:gd name="connsiteY0" fmla="*/ 126777 h 126777"/>
                    <a:gd name="connsiteX1" fmla="*/ 689417 w 691056"/>
                    <a:gd name="connsiteY1" fmla="*/ 126777 h 126777"/>
                    <a:gd name="connsiteX2" fmla="*/ 558196 w 691056"/>
                    <a:gd name="connsiteY2" fmla="*/ 0 h 126777"/>
                    <a:gd name="connsiteX3" fmla="*/ 0 w 691056"/>
                    <a:gd name="connsiteY3" fmla="*/ 0 h 126777"/>
                    <a:gd name="connsiteX4" fmla="*/ 0 w 691056"/>
                    <a:gd name="connsiteY4" fmla="*/ 126777 h 126777"/>
                    <a:gd name="connsiteX0" fmla="*/ 0 w 689783"/>
                    <a:gd name="connsiteY0" fmla="*/ 126777 h 126777"/>
                    <a:gd name="connsiteX1" fmla="*/ 689417 w 689783"/>
                    <a:gd name="connsiteY1" fmla="*/ 126777 h 126777"/>
                    <a:gd name="connsiteX2" fmla="*/ 558196 w 689783"/>
                    <a:gd name="connsiteY2" fmla="*/ 0 h 126777"/>
                    <a:gd name="connsiteX3" fmla="*/ 0 w 689783"/>
                    <a:gd name="connsiteY3" fmla="*/ 0 h 126777"/>
                    <a:gd name="connsiteX4" fmla="*/ 0 w 689783"/>
                    <a:gd name="connsiteY4" fmla="*/ 126777 h 126777"/>
                    <a:gd name="connsiteX0" fmla="*/ 0 w 689528"/>
                    <a:gd name="connsiteY0" fmla="*/ 126777 h 126777"/>
                    <a:gd name="connsiteX1" fmla="*/ 689417 w 689528"/>
                    <a:gd name="connsiteY1" fmla="*/ 126777 h 126777"/>
                    <a:gd name="connsiteX2" fmla="*/ 558196 w 689528"/>
                    <a:gd name="connsiteY2" fmla="*/ 0 h 126777"/>
                    <a:gd name="connsiteX3" fmla="*/ 0 w 689528"/>
                    <a:gd name="connsiteY3" fmla="*/ 0 h 126777"/>
                    <a:gd name="connsiteX4" fmla="*/ 0 w 689528"/>
                    <a:gd name="connsiteY4" fmla="*/ 126777 h 126777"/>
                    <a:gd name="connsiteX0" fmla="*/ 0 w 689422"/>
                    <a:gd name="connsiteY0" fmla="*/ 126777 h 126777"/>
                    <a:gd name="connsiteX1" fmla="*/ 689417 w 689422"/>
                    <a:gd name="connsiteY1" fmla="*/ 126777 h 126777"/>
                    <a:gd name="connsiteX2" fmla="*/ 558196 w 689422"/>
                    <a:gd name="connsiteY2" fmla="*/ 0 h 126777"/>
                    <a:gd name="connsiteX3" fmla="*/ 0 w 689422"/>
                    <a:gd name="connsiteY3" fmla="*/ 0 h 126777"/>
                    <a:gd name="connsiteX4" fmla="*/ 0 w 689422"/>
                    <a:gd name="connsiteY4" fmla="*/ 126777 h 126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422" h="126777">
                      <a:moveTo>
                        <a:pt x="0" y="126777"/>
                      </a:moveTo>
                      <a:lnTo>
                        <a:pt x="689417" y="126777"/>
                      </a:lnTo>
                      <a:cubicBezTo>
                        <a:pt x="690197" y="45953"/>
                        <a:pt x="613406" y="2137"/>
                        <a:pt x="558196" y="0"/>
                      </a:cubicBezTo>
                      <a:lnTo>
                        <a:pt x="0" y="0"/>
                      </a:lnTo>
                      <a:lnTo>
                        <a:pt x="0" y="126777"/>
                      </a:lnTo>
                      <a:close/>
                    </a:path>
                  </a:pathLst>
                </a:custGeom>
                <a:gradFill>
                  <a:gsLst>
                    <a:gs pos="0">
                      <a:srgbClr val="E3E4E5"/>
                    </a:gs>
                    <a:gs pos="78000">
                      <a:srgbClr val="D6D7DB"/>
                    </a:gs>
                    <a:gs pos="91000">
                      <a:srgbClr val="919296"/>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0" name="Freeform 39"/>
                <p:cNvSpPr/>
                <p:nvPr/>
              </p:nvSpPr>
              <p:spPr>
                <a:xfrm flipH="1" flipV="1">
                  <a:off x="8169675" y="7720746"/>
                  <a:ext cx="689422" cy="126777"/>
                </a:xfrm>
                <a:custGeom>
                  <a:avLst/>
                  <a:gdLst>
                    <a:gd name="connsiteX0" fmla="*/ 0 w 689418"/>
                    <a:gd name="connsiteY0" fmla="*/ 126777 h 126777"/>
                    <a:gd name="connsiteX1" fmla="*/ 689417 w 689418"/>
                    <a:gd name="connsiteY1" fmla="*/ 126777 h 126777"/>
                    <a:gd name="connsiteX2" fmla="*/ 689418 w 689418"/>
                    <a:gd name="connsiteY2" fmla="*/ 63389 h 126777"/>
                    <a:gd name="connsiteX3" fmla="*/ 626029 w 689418"/>
                    <a:gd name="connsiteY3" fmla="*/ 0 h 126777"/>
                    <a:gd name="connsiteX4" fmla="*/ 0 w 689418"/>
                    <a:gd name="connsiteY4" fmla="*/ 0 h 126777"/>
                    <a:gd name="connsiteX0" fmla="*/ 0 w 689418"/>
                    <a:gd name="connsiteY0" fmla="*/ 126777 h 126777"/>
                    <a:gd name="connsiteX1" fmla="*/ 689417 w 689418"/>
                    <a:gd name="connsiteY1" fmla="*/ 126777 h 126777"/>
                    <a:gd name="connsiteX2" fmla="*/ 689418 w 689418"/>
                    <a:gd name="connsiteY2" fmla="*/ 63389 h 126777"/>
                    <a:gd name="connsiteX3" fmla="*/ 558196 w 689418"/>
                    <a:gd name="connsiteY3" fmla="*/ 0 h 126777"/>
                    <a:gd name="connsiteX4" fmla="*/ 0 w 689418"/>
                    <a:gd name="connsiteY4" fmla="*/ 0 h 126777"/>
                    <a:gd name="connsiteX5" fmla="*/ 0 w 689418"/>
                    <a:gd name="connsiteY5" fmla="*/ 126777 h 126777"/>
                    <a:gd name="connsiteX0" fmla="*/ 0 w 724404"/>
                    <a:gd name="connsiteY0" fmla="*/ 126777 h 126777"/>
                    <a:gd name="connsiteX1" fmla="*/ 689417 w 724404"/>
                    <a:gd name="connsiteY1" fmla="*/ 126777 h 126777"/>
                    <a:gd name="connsiteX2" fmla="*/ 558196 w 724404"/>
                    <a:gd name="connsiteY2" fmla="*/ 0 h 126777"/>
                    <a:gd name="connsiteX3" fmla="*/ 0 w 724404"/>
                    <a:gd name="connsiteY3" fmla="*/ 0 h 126777"/>
                    <a:gd name="connsiteX4" fmla="*/ 0 w 724404"/>
                    <a:gd name="connsiteY4" fmla="*/ 126777 h 126777"/>
                    <a:gd name="connsiteX0" fmla="*/ 0 w 693604"/>
                    <a:gd name="connsiteY0" fmla="*/ 126777 h 126777"/>
                    <a:gd name="connsiteX1" fmla="*/ 689417 w 693604"/>
                    <a:gd name="connsiteY1" fmla="*/ 126777 h 126777"/>
                    <a:gd name="connsiteX2" fmla="*/ 558196 w 693604"/>
                    <a:gd name="connsiteY2" fmla="*/ 0 h 126777"/>
                    <a:gd name="connsiteX3" fmla="*/ 0 w 693604"/>
                    <a:gd name="connsiteY3" fmla="*/ 0 h 126777"/>
                    <a:gd name="connsiteX4" fmla="*/ 0 w 693604"/>
                    <a:gd name="connsiteY4" fmla="*/ 126777 h 126777"/>
                    <a:gd name="connsiteX0" fmla="*/ 0 w 691056"/>
                    <a:gd name="connsiteY0" fmla="*/ 126777 h 126777"/>
                    <a:gd name="connsiteX1" fmla="*/ 689417 w 691056"/>
                    <a:gd name="connsiteY1" fmla="*/ 126777 h 126777"/>
                    <a:gd name="connsiteX2" fmla="*/ 558196 w 691056"/>
                    <a:gd name="connsiteY2" fmla="*/ 0 h 126777"/>
                    <a:gd name="connsiteX3" fmla="*/ 0 w 691056"/>
                    <a:gd name="connsiteY3" fmla="*/ 0 h 126777"/>
                    <a:gd name="connsiteX4" fmla="*/ 0 w 691056"/>
                    <a:gd name="connsiteY4" fmla="*/ 126777 h 126777"/>
                    <a:gd name="connsiteX0" fmla="*/ 0 w 689783"/>
                    <a:gd name="connsiteY0" fmla="*/ 126777 h 126777"/>
                    <a:gd name="connsiteX1" fmla="*/ 689417 w 689783"/>
                    <a:gd name="connsiteY1" fmla="*/ 126777 h 126777"/>
                    <a:gd name="connsiteX2" fmla="*/ 558196 w 689783"/>
                    <a:gd name="connsiteY2" fmla="*/ 0 h 126777"/>
                    <a:gd name="connsiteX3" fmla="*/ 0 w 689783"/>
                    <a:gd name="connsiteY3" fmla="*/ 0 h 126777"/>
                    <a:gd name="connsiteX4" fmla="*/ 0 w 689783"/>
                    <a:gd name="connsiteY4" fmla="*/ 126777 h 126777"/>
                    <a:gd name="connsiteX0" fmla="*/ 0 w 689528"/>
                    <a:gd name="connsiteY0" fmla="*/ 126777 h 126777"/>
                    <a:gd name="connsiteX1" fmla="*/ 689417 w 689528"/>
                    <a:gd name="connsiteY1" fmla="*/ 126777 h 126777"/>
                    <a:gd name="connsiteX2" fmla="*/ 558196 w 689528"/>
                    <a:gd name="connsiteY2" fmla="*/ 0 h 126777"/>
                    <a:gd name="connsiteX3" fmla="*/ 0 w 689528"/>
                    <a:gd name="connsiteY3" fmla="*/ 0 h 126777"/>
                    <a:gd name="connsiteX4" fmla="*/ 0 w 689528"/>
                    <a:gd name="connsiteY4" fmla="*/ 126777 h 126777"/>
                    <a:gd name="connsiteX0" fmla="*/ 0 w 689422"/>
                    <a:gd name="connsiteY0" fmla="*/ 126777 h 126777"/>
                    <a:gd name="connsiteX1" fmla="*/ 689417 w 689422"/>
                    <a:gd name="connsiteY1" fmla="*/ 126777 h 126777"/>
                    <a:gd name="connsiteX2" fmla="*/ 558196 w 689422"/>
                    <a:gd name="connsiteY2" fmla="*/ 0 h 126777"/>
                    <a:gd name="connsiteX3" fmla="*/ 0 w 689422"/>
                    <a:gd name="connsiteY3" fmla="*/ 0 h 126777"/>
                    <a:gd name="connsiteX4" fmla="*/ 0 w 689422"/>
                    <a:gd name="connsiteY4" fmla="*/ 126777 h 126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422" h="126777">
                      <a:moveTo>
                        <a:pt x="0" y="126777"/>
                      </a:moveTo>
                      <a:lnTo>
                        <a:pt x="689417" y="126777"/>
                      </a:lnTo>
                      <a:cubicBezTo>
                        <a:pt x="690197" y="45953"/>
                        <a:pt x="613406" y="2137"/>
                        <a:pt x="558196" y="0"/>
                      </a:cubicBezTo>
                      <a:lnTo>
                        <a:pt x="0" y="0"/>
                      </a:lnTo>
                      <a:lnTo>
                        <a:pt x="0" y="126777"/>
                      </a:lnTo>
                      <a:close/>
                    </a:path>
                  </a:pathLst>
                </a:custGeom>
                <a:gradFill>
                  <a:gsLst>
                    <a:gs pos="0">
                      <a:srgbClr val="E3E4E5"/>
                    </a:gs>
                    <a:gs pos="78000">
                      <a:srgbClr val="D6D7DB"/>
                    </a:gs>
                    <a:gs pos="91000">
                      <a:srgbClr val="919296"/>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36" name="Freeform 35"/>
              <p:cNvSpPr/>
              <p:nvPr userDrawn="1"/>
            </p:nvSpPr>
            <p:spPr>
              <a:xfrm flipV="1">
                <a:off x="1525174" y="7269017"/>
                <a:ext cx="7863033" cy="114145"/>
              </a:xfrm>
              <a:custGeom>
                <a:avLst/>
                <a:gdLst>
                  <a:gd name="connsiteX0" fmla="*/ 0 w 9880984"/>
                  <a:gd name="connsiteY0" fmla="*/ 143439 h 143439"/>
                  <a:gd name="connsiteX1" fmla="*/ 4890631 w 9880984"/>
                  <a:gd name="connsiteY1" fmla="*/ 143439 h 143439"/>
                  <a:gd name="connsiteX2" fmla="*/ 4990353 w 9880984"/>
                  <a:gd name="connsiteY2" fmla="*/ 143439 h 143439"/>
                  <a:gd name="connsiteX3" fmla="*/ 9880984 w 9880984"/>
                  <a:gd name="connsiteY3" fmla="*/ 143439 h 143439"/>
                  <a:gd name="connsiteX4" fmla="*/ 9347775 w 9880984"/>
                  <a:gd name="connsiteY4" fmla="*/ 6036 h 143439"/>
                  <a:gd name="connsiteX5" fmla="*/ 4990353 w 9880984"/>
                  <a:gd name="connsiteY5" fmla="*/ 135 h 143439"/>
                  <a:gd name="connsiteX6" fmla="*/ 4990353 w 9880984"/>
                  <a:gd name="connsiteY6" fmla="*/ 0 h 143439"/>
                  <a:gd name="connsiteX7" fmla="*/ 4940492 w 9880984"/>
                  <a:gd name="connsiteY7" fmla="*/ 68 h 143439"/>
                  <a:gd name="connsiteX8" fmla="*/ 4890631 w 9880984"/>
                  <a:gd name="connsiteY8" fmla="*/ 0 h 143439"/>
                  <a:gd name="connsiteX9" fmla="*/ 4890631 w 9880984"/>
                  <a:gd name="connsiteY9" fmla="*/ 135 h 143439"/>
                  <a:gd name="connsiteX10" fmla="*/ 533209 w 9880984"/>
                  <a:gd name="connsiteY10" fmla="*/ 6036 h 143439"/>
                  <a:gd name="connsiteX11" fmla="*/ 0 w 9880984"/>
                  <a:gd name="connsiteY11" fmla="*/ 143439 h 14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80984" h="143439">
                    <a:moveTo>
                      <a:pt x="0" y="143439"/>
                    </a:moveTo>
                    <a:lnTo>
                      <a:pt x="4890631" y="143439"/>
                    </a:lnTo>
                    <a:lnTo>
                      <a:pt x="4990353" y="143439"/>
                    </a:lnTo>
                    <a:lnTo>
                      <a:pt x="9880984" y="143439"/>
                    </a:lnTo>
                    <a:cubicBezTo>
                      <a:pt x="9694352" y="40567"/>
                      <a:pt x="9473331" y="5800"/>
                      <a:pt x="9347775" y="6036"/>
                    </a:cubicBezTo>
                    <a:lnTo>
                      <a:pt x="4990353" y="135"/>
                    </a:lnTo>
                    <a:lnTo>
                      <a:pt x="4990353" y="0"/>
                    </a:lnTo>
                    <a:lnTo>
                      <a:pt x="4940492" y="68"/>
                    </a:lnTo>
                    <a:lnTo>
                      <a:pt x="4890631" y="0"/>
                    </a:lnTo>
                    <a:lnTo>
                      <a:pt x="4890631" y="135"/>
                    </a:lnTo>
                    <a:lnTo>
                      <a:pt x="533209" y="6036"/>
                    </a:lnTo>
                    <a:cubicBezTo>
                      <a:pt x="407653" y="5800"/>
                      <a:pt x="186632" y="40567"/>
                      <a:pt x="0" y="143439"/>
                    </a:cubicBezTo>
                    <a:close/>
                  </a:path>
                </a:pathLst>
              </a:custGeom>
              <a:gradFill>
                <a:gsLst>
                  <a:gs pos="77000">
                    <a:srgbClr val="ADADB1"/>
                  </a:gs>
                  <a:gs pos="30000">
                    <a:srgbClr val="C4C4C7"/>
                  </a:gs>
                  <a:gs pos="0">
                    <a:srgbClr val="4B4B4F"/>
                  </a:gs>
                  <a:gs pos="93000">
                    <a:srgbClr val="95969A"/>
                  </a:gs>
                </a:gsLst>
                <a:lin ang="5400000" scaled="0"/>
              </a:gradFill>
              <a:ln w="12700" cap="rnd">
                <a:noFill/>
                <a:round/>
              </a:ln>
              <a:effectLst>
                <a:outerShdw blurRad="254000" dist="127000" dir="5400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sp>
        <p:nvSpPr>
          <p:cNvPr id="19" name="Rectangle 18"/>
          <p:cNvSpPr/>
          <p:nvPr/>
        </p:nvSpPr>
        <p:spPr bwMode="auto">
          <a:xfrm>
            <a:off x="2970213" y="1476375"/>
            <a:ext cx="8136333" cy="518318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9799" y="1476375"/>
            <a:ext cx="10058400" cy="4730590"/>
          </a:xfrm>
          <a:prstGeom prst="rect">
            <a:avLst/>
          </a:prstGeom>
        </p:spPr>
      </p:pic>
      <p:sp>
        <p:nvSpPr>
          <p:cNvPr id="21" name="Title 1"/>
          <p:cNvSpPr>
            <a:spLocks noGrp="1"/>
          </p:cNvSpPr>
          <p:nvPr>
            <p:ph type="title"/>
          </p:nvPr>
        </p:nvSpPr>
        <p:spPr>
          <a:xfrm>
            <a:off x="764282" y="375890"/>
            <a:ext cx="6741864" cy="955675"/>
          </a:xfrm>
        </p:spPr>
        <p:txBody>
          <a:bodyPr/>
          <a:lstStyle/>
          <a:p>
            <a:r>
              <a:rPr lang="en-US" dirty="0" smtClean="0">
                <a:solidFill>
                  <a:schemeClr val="accent6">
                    <a:lumMod val="50000"/>
                  </a:schemeClr>
                </a:solidFill>
              </a:rPr>
              <a:t>Enhanced User Interface</a:t>
            </a:r>
            <a:endParaRPr lang="en-US" dirty="0">
              <a:solidFill>
                <a:schemeClr val="accent2"/>
              </a:solidFill>
            </a:endParaRPr>
          </a:p>
        </p:txBody>
      </p:sp>
      <p:sp>
        <p:nvSpPr>
          <p:cNvPr id="18" name="Pentagon 17"/>
          <p:cNvSpPr/>
          <p:nvPr/>
        </p:nvSpPr>
        <p:spPr bwMode="auto">
          <a:xfrm>
            <a:off x="305346" y="2395494"/>
            <a:ext cx="2219945" cy="3212928"/>
          </a:xfrm>
          <a:prstGeom prst="homePlate">
            <a:avLst>
              <a:gd name="adj" fmla="val 32520"/>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2" name="TextBox 21"/>
          <p:cNvSpPr txBox="1"/>
          <p:nvPr/>
        </p:nvSpPr>
        <p:spPr>
          <a:xfrm>
            <a:off x="415824" y="3582004"/>
            <a:ext cx="1928475" cy="707886"/>
          </a:xfrm>
          <a:prstGeom prst="rect">
            <a:avLst/>
          </a:prstGeom>
          <a:noFill/>
        </p:spPr>
        <p:txBody>
          <a:bodyPr wrap="square" rtlCol="0">
            <a:spAutoFit/>
          </a:bodyPr>
          <a:lstStyle/>
          <a:p>
            <a:r>
              <a:rPr lang="en-US" sz="2000" dirty="0">
                <a:solidFill>
                  <a:schemeClr val="bg1"/>
                </a:solidFill>
              </a:rPr>
              <a:t>User </a:t>
            </a:r>
          </a:p>
          <a:p>
            <a:r>
              <a:rPr lang="en-US" sz="2000" dirty="0">
                <a:solidFill>
                  <a:schemeClr val="bg1"/>
                </a:solidFill>
              </a:rPr>
              <a:t>administration</a:t>
            </a:r>
          </a:p>
        </p:txBody>
      </p:sp>
    </p:spTree>
    <p:extLst>
      <p:ext uri="{BB962C8B-B14F-4D97-AF65-F5344CB8AC3E}">
        <p14:creationId xmlns:p14="http://schemas.microsoft.com/office/powerpoint/2010/main" val="3801757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a:picLocks noChangeAspect="1"/>
          </p:cNvPicPr>
          <p:nvPr/>
        </p:nvPicPr>
        <p:blipFill rotWithShape="1">
          <a:blip r:embed="rId3">
            <a:extLst>
              <a:ext uri="{28A0092B-C50C-407E-A947-70E740481C1C}">
                <a14:useLocalDpi xmlns:a14="http://schemas.microsoft.com/office/drawing/2010/main" val="0"/>
              </a:ext>
            </a:extLst>
          </a:blip>
          <a:srcRect l="13722" t="60578"/>
          <a:stretch/>
        </p:blipFill>
        <p:spPr>
          <a:xfrm flipH="1">
            <a:off x="2801" y="4643933"/>
            <a:ext cx="10689012" cy="2915741"/>
          </a:xfrm>
          <a:prstGeom prst="rect">
            <a:avLst/>
          </a:prstGeom>
        </p:spPr>
      </p:pic>
      <p:sp>
        <p:nvSpPr>
          <p:cNvPr id="32" name="Rectangle 31"/>
          <p:cNvSpPr/>
          <p:nvPr/>
        </p:nvSpPr>
        <p:spPr bwMode="auto">
          <a:xfrm>
            <a:off x="801496" y="2009568"/>
            <a:ext cx="2082350" cy="1738302"/>
          </a:xfrm>
          <a:prstGeom prst="rect">
            <a:avLst/>
          </a:prstGeom>
          <a:solidFill>
            <a:schemeClr val="accent3">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33" name="Rectangle 32"/>
          <p:cNvSpPr/>
          <p:nvPr/>
        </p:nvSpPr>
        <p:spPr bwMode="auto">
          <a:xfrm>
            <a:off x="3132880" y="2009568"/>
            <a:ext cx="2082350" cy="1738302"/>
          </a:xfrm>
          <a:prstGeom prst="rect">
            <a:avLst/>
          </a:prstGeom>
          <a:solidFill>
            <a:schemeClr val="accent3">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34" name="Rectangle 33"/>
          <p:cNvSpPr/>
          <p:nvPr/>
        </p:nvSpPr>
        <p:spPr bwMode="auto">
          <a:xfrm>
            <a:off x="5445007" y="2009568"/>
            <a:ext cx="2082350" cy="1738302"/>
          </a:xfrm>
          <a:prstGeom prst="rect">
            <a:avLst/>
          </a:prstGeom>
          <a:solidFill>
            <a:schemeClr val="accent3">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37" name="Rectangle 36"/>
          <p:cNvSpPr/>
          <p:nvPr/>
        </p:nvSpPr>
        <p:spPr bwMode="auto">
          <a:xfrm>
            <a:off x="7798110" y="2009568"/>
            <a:ext cx="2082350" cy="1738302"/>
          </a:xfrm>
          <a:prstGeom prst="rect">
            <a:avLst/>
          </a:prstGeom>
          <a:solidFill>
            <a:schemeClr val="accent3">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pic>
        <p:nvPicPr>
          <p:cNvPr id="27" name="Picture 26"/>
          <p:cNvPicPr>
            <a:picLocks noChangeAspect="1"/>
          </p:cNvPicPr>
          <p:nvPr/>
        </p:nvPicPr>
        <p:blipFill rotWithShape="1">
          <a:blip r:embed="rId4"/>
          <a:srcRect l="324" r="948"/>
          <a:stretch/>
        </p:blipFill>
        <p:spPr>
          <a:xfrm>
            <a:off x="-270718" y="4181488"/>
            <a:ext cx="11161240" cy="796006"/>
          </a:xfrm>
          <a:prstGeom prst="rect">
            <a:avLst/>
          </a:prstGeom>
        </p:spPr>
      </p:pic>
      <p:sp>
        <p:nvSpPr>
          <p:cNvPr id="4100" name="Rectangle 2"/>
          <p:cNvSpPr>
            <a:spLocks noGrp="1" noChangeArrowheads="1"/>
          </p:cNvSpPr>
          <p:nvPr>
            <p:ph type="title"/>
          </p:nvPr>
        </p:nvSpPr>
        <p:spPr>
          <a:xfrm>
            <a:off x="738188" y="323850"/>
            <a:ext cx="9156618" cy="1111731"/>
          </a:xfrm>
        </p:spPr>
        <p:txBody>
          <a:bodyPr/>
          <a:lstStyle/>
          <a:p>
            <a:pPr eaLnBrk="1" hangingPunct="1">
              <a:defRPr/>
            </a:pPr>
            <a:r>
              <a:rPr lang="en-US" sz="2800" dirty="0" smtClean="0">
                <a:solidFill>
                  <a:schemeClr val="accent6">
                    <a:lumMod val="50000"/>
                  </a:schemeClr>
                </a:solidFill>
              </a:rPr>
              <a:t>Enhanced Communication </a:t>
            </a:r>
            <a:r>
              <a:rPr lang="en-US" sz="2800" dirty="0" smtClean="0">
                <a:solidFill>
                  <a:schemeClr val="accent2"/>
                </a:solidFill>
              </a:rPr>
              <a:t/>
            </a:r>
            <a:br>
              <a:rPr lang="en-US" sz="2800" dirty="0" smtClean="0">
                <a:solidFill>
                  <a:schemeClr val="accent2"/>
                </a:solidFill>
              </a:rPr>
            </a:br>
            <a:r>
              <a:rPr lang="en-US" dirty="0" smtClean="0">
                <a:solidFill>
                  <a:schemeClr val="accent2"/>
                </a:solidFill>
                <a:latin typeface="+mn-lt"/>
              </a:rPr>
              <a:t>Unlike any actuator </a:t>
            </a:r>
            <a:r>
              <a:rPr lang="en-US" dirty="0">
                <a:solidFill>
                  <a:schemeClr val="accent2"/>
                </a:solidFill>
                <a:latin typeface="+mn-lt"/>
              </a:rPr>
              <a:t>on the </a:t>
            </a:r>
            <a:r>
              <a:rPr lang="en-US" dirty="0" smtClean="0">
                <a:solidFill>
                  <a:schemeClr val="accent2"/>
                </a:solidFill>
                <a:latin typeface="+mn-lt"/>
              </a:rPr>
              <a:t>market</a:t>
            </a:r>
            <a:endParaRPr lang="en-US" dirty="0">
              <a:solidFill>
                <a:schemeClr val="accent2"/>
              </a:solidFill>
              <a:latin typeface="+mn-lt"/>
            </a:endParaRPr>
          </a:p>
        </p:txBody>
      </p:sp>
      <p:sp>
        <p:nvSpPr>
          <p:cNvPr id="10249" name="Slide Number Placeholder 3"/>
          <p:cNvSpPr>
            <a:spLocks noGrp="1"/>
          </p:cNvSpPr>
          <p:nvPr>
            <p:ph type="sldNum" sz="quarter" idx="4294967295"/>
          </p:nvPr>
        </p:nvSpPr>
        <p:spPr>
          <a:xfrm>
            <a:off x="7841479" y="7019925"/>
            <a:ext cx="2099722" cy="503238"/>
          </a:xfrm>
          <a:prstGeom prst="rect">
            <a:avLst/>
          </a:prstGeom>
          <a:noFill/>
        </p:spPr>
        <p:txBody>
          <a:bodyPr/>
          <a:lstStyle>
            <a:lvl1pPr defTabSz="961311">
              <a:spcBef>
                <a:spcPct val="20000"/>
              </a:spcBef>
              <a:buClr>
                <a:srgbClr val="FF6600"/>
              </a:buClr>
              <a:buChar char="•"/>
              <a:defRPr sz="2315" b="1">
                <a:solidFill>
                  <a:schemeClr val="tx1"/>
                </a:solidFill>
                <a:latin typeface="Arial" pitchFamily="34" charset="0"/>
              </a:defRPr>
            </a:lvl1pPr>
            <a:lvl2pPr marL="717534" indent="-275974" defTabSz="961311">
              <a:spcBef>
                <a:spcPct val="20000"/>
              </a:spcBef>
              <a:buClr>
                <a:srgbClr val="FF6600"/>
              </a:buClr>
              <a:buChar char="•"/>
              <a:defRPr sz="1984" b="1">
                <a:solidFill>
                  <a:schemeClr val="tx1"/>
                </a:solidFill>
                <a:latin typeface="Arial" pitchFamily="34" charset="0"/>
              </a:defRPr>
            </a:lvl2pPr>
            <a:lvl3pPr marL="1103896" indent="-220780" defTabSz="961311">
              <a:spcBef>
                <a:spcPct val="20000"/>
              </a:spcBef>
              <a:buClr>
                <a:srgbClr val="FF6600"/>
              </a:buClr>
              <a:buChar char="•"/>
              <a:defRPr sz="1984" b="1">
                <a:solidFill>
                  <a:schemeClr val="tx1"/>
                </a:solidFill>
                <a:latin typeface="Arial" pitchFamily="34" charset="0"/>
              </a:defRPr>
            </a:lvl3pPr>
            <a:lvl4pPr marL="1545455" indent="-220780" defTabSz="961311">
              <a:spcBef>
                <a:spcPct val="20000"/>
              </a:spcBef>
              <a:buClr>
                <a:srgbClr val="FF6600"/>
              </a:buClr>
              <a:buChar char="•"/>
              <a:defRPr sz="1984" b="1">
                <a:solidFill>
                  <a:schemeClr val="tx1"/>
                </a:solidFill>
                <a:latin typeface="Arial" pitchFamily="34" charset="0"/>
              </a:defRPr>
            </a:lvl4pPr>
            <a:lvl5pPr marL="1987015" indent="-220780" defTabSz="961311">
              <a:spcBef>
                <a:spcPct val="20000"/>
              </a:spcBef>
              <a:buClr>
                <a:srgbClr val="FF6600"/>
              </a:buClr>
              <a:buChar char="•"/>
              <a:defRPr sz="1984" b="1">
                <a:solidFill>
                  <a:schemeClr val="tx1"/>
                </a:solidFill>
                <a:latin typeface="Arial" pitchFamily="34" charset="0"/>
              </a:defRPr>
            </a:lvl5pPr>
            <a:lvl6pPr marL="2428573" indent="-220780" defTabSz="961311" eaLnBrk="0" fontAlgn="base" hangingPunct="0">
              <a:spcBef>
                <a:spcPct val="20000"/>
              </a:spcBef>
              <a:spcAft>
                <a:spcPct val="0"/>
              </a:spcAft>
              <a:buClr>
                <a:srgbClr val="FF6600"/>
              </a:buClr>
              <a:buChar char="•"/>
              <a:defRPr sz="1984" b="1">
                <a:solidFill>
                  <a:schemeClr val="tx1"/>
                </a:solidFill>
                <a:latin typeface="Arial" pitchFamily="34" charset="0"/>
              </a:defRPr>
            </a:lvl6pPr>
            <a:lvl7pPr marL="2870131" indent="-220780" defTabSz="961311" eaLnBrk="0" fontAlgn="base" hangingPunct="0">
              <a:spcBef>
                <a:spcPct val="20000"/>
              </a:spcBef>
              <a:spcAft>
                <a:spcPct val="0"/>
              </a:spcAft>
              <a:buClr>
                <a:srgbClr val="FF6600"/>
              </a:buClr>
              <a:buChar char="•"/>
              <a:defRPr sz="1984" b="1">
                <a:solidFill>
                  <a:schemeClr val="tx1"/>
                </a:solidFill>
                <a:latin typeface="Arial" pitchFamily="34" charset="0"/>
              </a:defRPr>
            </a:lvl7pPr>
            <a:lvl8pPr marL="3311692" indent="-220780" defTabSz="961311" eaLnBrk="0" fontAlgn="base" hangingPunct="0">
              <a:spcBef>
                <a:spcPct val="20000"/>
              </a:spcBef>
              <a:spcAft>
                <a:spcPct val="0"/>
              </a:spcAft>
              <a:buClr>
                <a:srgbClr val="FF6600"/>
              </a:buClr>
              <a:buChar char="•"/>
              <a:defRPr sz="1984" b="1">
                <a:solidFill>
                  <a:schemeClr val="tx1"/>
                </a:solidFill>
                <a:latin typeface="Arial" pitchFamily="34" charset="0"/>
              </a:defRPr>
            </a:lvl8pPr>
            <a:lvl9pPr marL="3753251" indent="-220780" defTabSz="961311" eaLnBrk="0" fontAlgn="base" hangingPunct="0">
              <a:spcBef>
                <a:spcPct val="20000"/>
              </a:spcBef>
              <a:spcAft>
                <a:spcPct val="0"/>
              </a:spcAft>
              <a:buClr>
                <a:srgbClr val="FF6600"/>
              </a:buClr>
              <a:buChar char="•"/>
              <a:defRPr sz="1984" b="1">
                <a:solidFill>
                  <a:schemeClr val="tx1"/>
                </a:solidFill>
                <a:latin typeface="Arial" pitchFamily="34" charset="0"/>
              </a:defRPr>
            </a:lvl9pPr>
          </a:lstStyle>
          <a:p>
            <a:pPr>
              <a:spcBef>
                <a:spcPct val="0"/>
              </a:spcBef>
              <a:buClrTx/>
              <a:buFontTx/>
              <a:buNone/>
            </a:pPr>
            <a:fld id="{05A8AC8C-0876-4B3D-8EE7-FA8CDD908818}" type="slidenum">
              <a:rPr lang="de-CH" altLang="en-US" sz="772" b="0">
                <a:solidFill>
                  <a:srgbClr val="000000"/>
                </a:solidFill>
              </a:rPr>
              <a:pPr>
                <a:spcBef>
                  <a:spcPct val="0"/>
                </a:spcBef>
                <a:buClrTx/>
                <a:buFontTx/>
                <a:buNone/>
              </a:pPr>
              <a:t>26</a:t>
            </a:fld>
            <a:endParaRPr lang="de-CH" altLang="en-US" sz="772" b="0">
              <a:solidFill>
                <a:srgbClr val="000000"/>
              </a:solidFill>
            </a:endParaRPr>
          </a:p>
        </p:txBody>
      </p:sp>
      <p:sp>
        <p:nvSpPr>
          <p:cNvPr id="3" name="Rounded Rectangle 2"/>
          <p:cNvSpPr/>
          <p:nvPr/>
        </p:nvSpPr>
        <p:spPr bwMode="auto">
          <a:xfrm>
            <a:off x="5595088" y="5121349"/>
            <a:ext cx="3891778" cy="792088"/>
          </a:xfrm>
          <a:prstGeom prst="roundRect">
            <a:avLst/>
          </a:prstGeom>
          <a:noFill/>
          <a:ln w="9525" cap="flat" cmpd="sng" algn="ctr">
            <a:noFill/>
            <a:prstDash val="solid"/>
            <a:round/>
            <a:headEnd type="none" w="med" len="med"/>
            <a:tailEnd type="none" w="med" len="med"/>
          </a:ln>
          <a:effectLst>
            <a:glow rad="63500">
              <a:srgbClr val="FF3300">
                <a:alpha val="40000"/>
              </a:srgbClr>
            </a:glow>
          </a:effectLst>
          <a:extLst/>
        </p:spPr>
        <p:txBody>
          <a:bodyPr lIns="88312" tIns="44157" rIns="88312" bIns="44157"/>
          <a:lstStyle/>
          <a:p>
            <a:pPr eaLnBrk="0" fontAlgn="base" hangingPunct="0">
              <a:spcBef>
                <a:spcPct val="0"/>
              </a:spcBef>
              <a:spcAft>
                <a:spcPct val="0"/>
              </a:spcAft>
              <a:defRPr/>
            </a:pPr>
            <a:endParaRPr lang="en-US" sz="2315" dirty="0">
              <a:solidFill>
                <a:srgbClr val="000000"/>
              </a:solidFill>
            </a:endParaRPr>
          </a:p>
        </p:txBody>
      </p:sp>
      <p:pic>
        <p:nvPicPr>
          <p:cNvPr id="1026" name="Picture 2" descr="http://bacnet.sourceforge.net/images/BACne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4969" y="2555701"/>
            <a:ext cx="1846781" cy="528608"/>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5" descr="Image result for belimo mp bus"/>
          <p:cNvSpPr>
            <a:spLocks noChangeAspect="1" noChangeArrowheads="1"/>
          </p:cNvSpPr>
          <p:nvPr/>
        </p:nvSpPr>
        <p:spPr bwMode="auto">
          <a:xfrm>
            <a:off x="306123" y="-144463"/>
            <a:ext cx="287346"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8312" tIns="44157" rIns="88312" bIns="44157" numCol="1" anchor="t" anchorCtr="0" compatLnSpc="1">
            <a:prstTxWarp prst="textNoShape">
              <a:avLst/>
            </a:prstTxWarp>
          </a:bodyPr>
          <a:lstStyle/>
          <a:p>
            <a:pPr eaLnBrk="0" fontAlgn="base" hangingPunct="0">
              <a:spcBef>
                <a:spcPct val="0"/>
              </a:spcBef>
              <a:spcAft>
                <a:spcPct val="0"/>
              </a:spcAft>
            </a:pPr>
            <a:endParaRPr lang="en-US" sz="2315">
              <a:solidFill>
                <a:srgbClr val="000000"/>
              </a:solidFill>
            </a:endParaRPr>
          </a:p>
        </p:txBody>
      </p:sp>
      <p:pic>
        <p:nvPicPr>
          <p:cNvPr id="17" name="Picture 3" descr="C:\Users\wintscpa\Desktop\belimo_clou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7739" y="2195661"/>
            <a:ext cx="1205243" cy="119741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59940" t="63105" b="6298"/>
          <a:stretch/>
        </p:blipFill>
        <p:spPr>
          <a:xfrm>
            <a:off x="4927807" y="4246781"/>
            <a:ext cx="6342439" cy="3412155"/>
          </a:xfrm>
          <a:prstGeom prst="rect">
            <a:avLst/>
          </a:prstGeom>
        </p:spPr>
      </p:pic>
      <p:pic>
        <p:nvPicPr>
          <p:cNvPr id="9" name="Picture 8"/>
          <p:cNvPicPr>
            <a:picLocks noChangeAspect="1"/>
          </p:cNvPicPr>
          <p:nvPr/>
        </p:nvPicPr>
        <p:blipFill>
          <a:blip r:embed="rId8"/>
          <a:stretch>
            <a:fillRect/>
          </a:stretch>
        </p:blipFill>
        <p:spPr>
          <a:xfrm>
            <a:off x="8058911" y="2555701"/>
            <a:ext cx="1569943" cy="499806"/>
          </a:xfrm>
          <a:prstGeom prst="rect">
            <a:avLst/>
          </a:prstGeom>
        </p:spPr>
      </p:pic>
      <p:pic>
        <p:nvPicPr>
          <p:cNvPr id="38" name="Picture 37"/>
          <p:cNvPicPr>
            <a:picLocks noChangeAspect="1"/>
          </p:cNvPicPr>
          <p:nvPr/>
        </p:nvPicPr>
        <p:blipFill>
          <a:blip r:embed="rId9"/>
          <a:stretch>
            <a:fillRect/>
          </a:stretch>
        </p:blipFill>
        <p:spPr>
          <a:xfrm>
            <a:off x="1073348" y="2627709"/>
            <a:ext cx="1509855" cy="377464"/>
          </a:xfrm>
          <a:prstGeom prst="rect">
            <a:avLst/>
          </a:prstGeom>
        </p:spPr>
      </p:pic>
      <p:pic>
        <p:nvPicPr>
          <p:cNvPr id="45" name="Picture 44"/>
          <p:cNvPicPr>
            <a:picLocks noChangeAspect="1"/>
          </p:cNvPicPr>
          <p:nvPr/>
        </p:nvPicPr>
        <p:blipFill>
          <a:blip r:embed="rId10"/>
          <a:stretch>
            <a:fillRect/>
          </a:stretch>
        </p:blipFill>
        <p:spPr>
          <a:xfrm rot="20678647">
            <a:off x="5112784" y="4210389"/>
            <a:ext cx="1210727" cy="1166127"/>
          </a:xfrm>
          <a:prstGeom prst="rect">
            <a:avLst/>
          </a:prstGeom>
        </p:spPr>
      </p:pic>
      <p:grpSp>
        <p:nvGrpSpPr>
          <p:cNvPr id="4107" name="Group 4106"/>
          <p:cNvGrpSpPr/>
          <p:nvPr/>
        </p:nvGrpSpPr>
        <p:grpSpPr>
          <a:xfrm>
            <a:off x="801496" y="5321776"/>
            <a:ext cx="2781284" cy="1738302"/>
            <a:chOff x="801495" y="5170335"/>
            <a:chExt cx="2781284" cy="1738302"/>
          </a:xfrm>
        </p:grpSpPr>
        <p:grpSp>
          <p:nvGrpSpPr>
            <p:cNvPr id="5" name="Group 4"/>
            <p:cNvGrpSpPr/>
            <p:nvPr/>
          </p:nvGrpSpPr>
          <p:grpSpPr>
            <a:xfrm>
              <a:off x="801496" y="5170335"/>
              <a:ext cx="2781283" cy="1738302"/>
              <a:chOff x="1515230" y="5063420"/>
              <a:chExt cx="2304256" cy="1440160"/>
            </a:xfrm>
          </p:grpSpPr>
          <p:sp>
            <p:nvSpPr>
              <p:cNvPr id="23" name="Rectangle 22"/>
              <p:cNvSpPr/>
              <p:nvPr/>
            </p:nvSpPr>
            <p:spPr bwMode="auto">
              <a:xfrm>
                <a:off x="1515230" y="5063420"/>
                <a:ext cx="2304256" cy="1440160"/>
              </a:xfrm>
              <a:prstGeom prst="rect">
                <a:avLst/>
              </a:prstGeom>
              <a:solidFill>
                <a:schemeClr val="accent3">
                  <a:lumMod val="20000"/>
                  <a:lumOff val="80000"/>
                  <a:alpha val="54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grpSp>
            <p:nvGrpSpPr>
              <p:cNvPr id="4" name="Group 3"/>
              <p:cNvGrpSpPr/>
              <p:nvPr/>
            </p:nvGrpSpPr>
            <p:grpSpPr>
              <a:xfrm>
                <a:off x="1913241" y="5343195"/>
                <a:ext cx="1654601" cy="1138085"/>
                <a:chOff x="895262" y="2176381"/>
                <a:chExt cx="3637567" cy="2502032"/>
              </a:xfrm>
            </p:grpSpPr>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5262" y="2176381"/>
                  <a:ext cx="3385297" cy="164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87531" y="3955406"/>
                  <a:ext cx="2945298" cy="723007"/>
                </a:xfrm>
                <a:prstGeom prst="rect">
                  <a:avLst/>
                </a:prstGeom>
                <a:noFill/>
              </p:spPr>
              <p:txBody>
                <a:bodyPr wrap="square" lIns="88312" tIns="44157" rIns="88312" bIns="44157" rtlCol="0">
                  <a:spAutoFit/>
                </a:bodyPr>
                <a:lstStyle/>
                <a:p>
                  <a:pPr marL="171450" indent="-171450">
                    <a:buClr>
                      <a:srgbClr val="FF6600"/>
                    </a:buClr>
                    <a:buFont typeface="Arial" charset="0"/>
                    <a:buChar char="•"/>
                  </a:pPr>
                  <a:r>
                    <a:rPr lang="en-US" sz="1000" dirty="0">
                      <a:solidFill>
                        <a:srgbClr val="000000"/>
                      </a:solidFill>
                    </a:rPr>
                    <a:t>2-10 </a:t>
                  </a:r>
                  <a:r>
                    <a:rPr lang="en-US" sz="1000" dirty="0" smtClean="0">
                      <a:solidFill>
                        <a:srgbClr val="000000"/>
                      </a:solidFill>
                    </a:rPr>
                    <a:t>VDC </a:t>
                  </a:r>
                  <a:endParaRPr lang="en-US" sz="1000" dirty="0">
                    <a:solidFill>
                      <a:srgbClr val="000000"/>
                    </a:solidFill>
                  </a:endParaRPr>
                </a:p>
                <a:p>
                  <a:pPr marL="171450" indent="-171450">
                    <a:buClr>
                      <a:srgbClr val="FF6600"/>
                    </a:buClr>
                    <a:buFont typeface="Arial" charset="0"/>
                    <a:buChar char="•"/>
                  </a:pPr>
                  <a:r>
                    <a:rPr lang="en-US" sz="1000" dirty="0">
                      <a:solidFill>
                        <a:srgbClr val="000000"/>
                      </a:solidFill>
                    </a:rPr>
                    <a:t>0.5 -10 </a:t>
                  </a:r>
                  <a:r>
                    <a:rPr lang="en-US" sz="1000" dirty="0" smtClean="0">
                      <a:solidFill>
                        <a:srgbClr val="000000"/>
                      </a:solidFill>
                    </a:rPr>
                    <a:t>VDC</a:t>
                  </a:r>
                  <a:endParaRPr lang="en-US" sz="1000" dirty="0">
                    <a:solidFill>
                      <a:srgbClr val="000000"/>
                    </a:solidFill>
                  </a:endParaRPr>
                </a:p>
              </p:txBody>
            </p:sp>
          </p:grpSp>
        </p:grpSp>
        <p:sp>
          <p:nvSpPr>
            <p:cNvPr id="46" name="TextBox 45"/>
            <p:cNvSpPr txBox="1"/>
            <p:nvPr/>
          </p:nvSpPr>
          <p:spPr>
            <a:xfrm>
              <a:off x="801495" y="5221295"/>
              <a:ext cx="2781283" cy="261610"/>
            </a:xfrm>
            <a:prstGeom prst="rect">
              <a:avLst/>
            </a:prstGeom>
            <a:noFill/>
          </p:spPr>
          <p:txBody>
            <a:bodyPr wrap="square" rtlCol="0">
              <a:spAutoFit/>
            </a:bodyPr>
            <a:lstStyle/>
            <a:p>
              <a:pPr algn="ctr"/>
              <a:r>
                <a:rPr lang="da-DK" sz="1050" b="1" dirty="0" smtClean="0"/>
                <a:t>ANALOG </a:t>
              </a:r>
              <a:endParaRPr lang="da-DK" sz="1050" b="1" dirty="0"/>
            </a:p>
          </p:txBody>
        </p:sp>
      </p:grpSp>
      <p:cxnSp>
        <p:nvCxnSpPr>
          <p:cNvPr id="47" name="Straight Connector 46"/>
          <p:cNvCxnSpPr/>
          <p:nvPr/>
        </p:nvCxnSpPr>
        <p:spPr bwMode="auto">
          <a:xfrm flipH="1">
            <a:off x="1817516" y="4055583"/>
            <a:ext cx="3744414" cy="0"/>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Connector 48"/>
          <p:cNvCxnSpPr/>
          <p:nvPr/>
        </p:nvCxnSpPr>
        <p:spPr bwMode="auto">
          <a:xfrm>
            <a:off x="5589430" y="4108546"/>
            <a:ext cx="1813" cy="199967"/>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0" name="Group 59"/>
          <p:cNvGrpSpPr/>
          <p:nvPr/>
        </p:nvGrpSpPr>
        <p:grpSpPr>
          <a:xfrm>
            <a:off x="1817514" y="3790538"/>
            <a:ext cx="7058597" cy="204288"/>
            <a:chOff x="1762548" y="3790538"/>
            <a:chExt cx="7058597" cy="204288"/>
          </a:xfrm>
        </p:grpSpPr>
        <p:cxnSp>
          <p:nvCxnSpPr>
            <p:cNvPr id="55" name="Straight Connector 54"/>
            <p:cNvCxnSpPr/>
            <p:nvPr/>
          </p:nvCxnSpPr>
          <p:spPr bwMode="auto">
            <a:xfrm>
              <a:off x="1762548" y="3794859"/>
              <a:ext cx="0" cy="199967"/>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Straight Connector 56"/>
            <p:cNvCxnSpPr/>
            <p:nvPr/>
          </p:nvCxnSpPr>
          <p:spPr bwMode="auto">
            <a:xfrm>
              <a:off x="4175814" y="3790540"/>
              <a:ext cx="1813" cy="199967"/>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Straight Connector 57"/>
            <p:cNvCxnSpPr/>
            <p:nvPr/>
          </p:nvCxnSpPr>
          <p:spPr bwMode="auto">
            <a:xfrm>
              <a:off x="6457047" y="3790538"/>
              <a:ext cx="1813" cy="199967"/>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Connector 58"/>
            <p:cNvCxnSpPr/>
            <p:nvPr/>
          </p:nvCxnSpPr>
          <p:spPr bwMode="auto">
            <a:xfrm>
              <a:off x="8819332" y="3794560"/>
              <a:ext cx="1813" cy="199967"/>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6" name="Oval 55"/>
          <p:cNvSpPr/>
          <p:nvPr/>
        </p:nvSpPr>
        <p:spPr bwMode="auto">
          <a:xfrm>
            <a:off x="5687786" y="4975983"/>
            <a:ext cx="224205" cy="224205"/>
          </a:xfrm>
          <a:prstGeom prst="ellipse">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cxnSp>
        <p:nvCxnSpPr>
          <p:cNvPr id="68" name="Straight Connector 67"/>
          <p:cNvCxnSpPr/>
          <p:nvPr/>
        </p:nvCxnSpPr>
        <p:spPr bwMode="auto">
          <a:xfrm flipH="1">
            <a:off x="5595088" y="4055583"/>
            <a:ext cx="3294440" cy="0"/>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Straight Connector 78"/>
          <p:cNvCxnSpPr/>
          <p:nvPr/>
        </p:nvCxnSpPr>
        <p:spPr bwMode="auto">
          <a:xfrm flipH="1">
            <a:off x="3140536" y="5663190"/>
            <a:ext cx="3933563"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8" name="Group 47"/>
          <p:cNvGrpSpPr/>
          <p:nvPr/>
        </p:nvGrpSpPr>
        <p:grpSpPr>
          <a:xfrm>
            <a:off x="8558975" y="0"/>
            <a:ext cx="1408494" cy="1043533"/>
            <a:chOff x="8874298" y="0"/>
            <a:chExt cx="1408494" cy="1043533"/>
          </a:xfrm>
        </p:grpSpPr>
        <p:sp>
          <p:nvSpPr>
            <p:cNvPr id="50" name="Rectangle 49"/>
            <p:cNvSpPr/>
            <p:nvPr/>
          </p:nvSpPr>
          <p:spPr bwMode="auto">
            <a:xfrm>
              <a:off x="8874298" y="0"/>
              <a:ext cx="1408494" cy="82750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51" name="Pentagon 50"/>
            <p:cNvSpPr/>
            <p:nvPr/>
          </p:nvSpPr>
          <p:spPr bwMode="auto">
            <a:xfrm rot="5400000">
              <a:off x="9056779" y="-182480"/>
              <a:ext cx="1043532" cy="1408494"/>
            </a:xfrm>
            <a:prstGeom prst="homePlate">
              <a:avLst>
                <a:gd name="adj" fmla="val 19578"/>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75050" y="251445"/>
              <a:ext cx="1006990" cy="394090"/>
            </a:xfrm>
            <a:prstGeom prst="rect">
              <a:avLst/>
            </a:prstGeom>
          </p:spPr>
        </p:pic>
      </p:grpSp>
      <p:sp>
        <p:nvSpPr>
          <p:cNvPr id="54" name="Oval 53"/>
          <p:cNvSpPr/>
          <p:nvPr/>
        </p:nvSpPr>
        <p:spPr bwMode="auto">
          <a:xfrm>
            <a:off x="7018047" y="5580037"/>
            <a:ext cx="112103" cy="112103"/>
          </a:xfrm>
          <a:prstGeom prst="ellipse">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96053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withEffect">
                                  <p:stCondLst>
                                    <p:cond delay="0"/>
                                  </p:stCondLst>
                                  <p:childTnLst>
                                    <p:animEffect transition="out" filter="fade">
                                      <p:cBhvr>
                                        <p:cTn id="6" dur="500" tmFilter="0, 0; .2, .5; .8, .5; 1, 0"/>
                                        <p:tgtEl>
                                          <p:spTgt spid="45"/>
                                        </p:tgtEl>
                                      </p:cBhvr>
                                    </p:animEffect>
                                    <p:animScale>
                                      <p:cBhvr>
                                        <p:cTn id="7" dur="250" autoRev="1" fill="hold"/>
                                        <p:tgtEl>
                                          <p:spTgt spid="45"/>
                                        </p:tgtEl>
                                      </p:cBhvr>
                                      <p:by x="105000" y="105000"/>
                                    </p:animScale>
                                  </p:childTnLst>
                                </p:cTn>
                              </p:par>
                            </p:childTnLst>
                          </p:cTn>
                        </p:par>
                        <p:par>
                          <p:cTn id="8" fill="hold">
                            <p:stCondLst>
                              <p:cond delay="1500"/>
                            </p:stCondLst>
                            <p:childTnLst>
                              <p:par>
                                <p:cTn id="9" presetID="22" presetClass="entr" presetSubtype="4"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down)">
                                      <p:cBhvr>
                                        <p:cTn id="11" dur="500"/>
                                        <p:tgtEl>
                                          <p:spTgt spid="49"/>
                                        </p:tgtEl>
                                      </p:cBhvr>
                                    </p:animEffect>
                                  </p:childTnLst>
                                </p:cTn>
                              </p:par>
                            </p:childTnLst>
                          </p:cTn>
                        </p:par>
                        <p:par>
                          <p:cTn id="12" fill="hold">
                            <p:stCondLst>
                              <p:cond delay="2000"/>
                            </p:stCondLst>
                            <p:childTnLst>
                              <p:par>
                                <p:cTn id="13" presetID="1" presetClass="entr" presetSubtype="0" fill="hold" nodeType="after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22" presetClass="entr" presetSubtype="2"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wipe(right)">
                                      <p:cBhvr>
                                        <p:cTn id="17" dur="500"/>
                                        <p:tgtEl>
                                          <p:spTgt spid="47"/>
                                        </p:tgtEl>
                                      </p:cBhvr>
                                    </p:animEffect>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wipe(left)">
                                      <p:cBhvr>
                                        <p:cTn id="24" dur="500"/>
                                        <p:tgtEl>
                                          <p:spTgt spid="68"/>
                                        </p:tgtEl>
                                      </p:cBhvr>
                                    </p:animEffect>
                                  </p:childTnLst>
                                </p:cTn>
                              </p:par>
                            </p:childTnLst>
                          </p:cTn>
                        </p:par>
                        <p:par>
                          <p:cTn id="25" fill="hold">
                            <p:stCondLst>
                              <p:cond delay="3000"/>
                            </p:stCondLst>
                            <p:childTnLst>
                              <p:par>
                                <p:cTn id="26" presetID="1" presetClass="entr" presetSubtype="0" fill="hold" nodeType="afterEffect">
                                  <p:stCondLst>
                                    <p:cond delay="0"/>
                                  </p:stCondLst>
                                  <p:childTnLst>
                                    <p:set>
                                      <p:cBhvr>
                                        <p:cTn id="27" dur="1" fill="hold">
                                          <p:stCondLst>
                                            <p:cond delay="0"/>
                                          </p:stCondLst>
                                        </p:cTn>
                                        <p:tgtEl>
                                          <p:spTgt spid="60"/>
                                        </p:tgtEl>
                                        <p:attrNameLst>
                                          <p:attrName>style.visibility</p:attrName>
                                        </p:attrNameLst>
                                      </p:cBhvr>
                                      <p:to>
                                        <p:strVal val="visible"/>
                                      </p:to>
                                    </p:se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wipe(down)">
                                      <p:cBhvr>
                                        <p:cTn id="31" dur="500"/>
                                        <p:tgtEl>
                                          <p:spTgt spid="60"/>
                                        </p:tgtEl>
                                      </p:cBhvr>
                                    </p:animEffect>
                                  </p:childTnLst>
                                </p:cTn>
                              </p:par>
                              <p:par>
                                <p:cTn id="32" presetID="22" presetClass="entr" presetSubtype="2" fill="hold" nodeType="with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wipe(right)">
                                      <p:cBhvr>
                                        <p:cTn id="34" dur="500"/>
                                        <p:tgtEl>
                                          <p:spTgt spid="79"/>
                                        </p:tgtEl>
                                      </p:cBhvr>
                                    </p:animEffect>
                                  </p:childTnLst>
                                </p:cTn>
                              </p:par>
                            </p:childTnLst>
                          </p:cTn>
                        </p:par>
                        <p:par>
                          <p:cTn id="35" fill="hold">
                            <p:stCondLst>
                              <p:cond delay="3500"/>
                            </p:stCondLst>
                            <p:childTnLst>
                              <p:par>
                                <p:cTn id="36" presetID="1" presetClass="entr" presetSubtype="0" fill="hold" nodeType="afterEffect">
                                  <p:stCondLst>
                                    <p:cond delay="0"/>
                                  </p:stCondLst>
                                  <p:childTnLst>
                                    <p:set>
                                      <p:cBhvr>
                                        <p:cTn id="37" dur="1" fill="hold">
                                          <p:stCondLst>
                                            <p:cond delay="0"/>
                                          </p:stCondLst>
                                        </p:cTn>
                                        <p:tgtEl>
                                          <p:spTgt spid="4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691813" cy="7559675"/>
          </a:xfrm>
          <a:prstGeom prst="rect">
            <a:avLst/>
          </a:prstGeom>
        </p:spPr>
      </p:pic>
      <p:sp>
        <p:nvSpPr>
          <p:cNvPr id="60" name="Slide Number Placeholder 3"/>
          <p:cNvSpPr>
            <a:spLocks noGrp="1"/>
          </p:cNvSpPr>
          <p:nvPr>
            <p:ph type="sldNum" sz="quarter" idx="12"/>
          </p:nvPr>
        </p:nvSpPr>
        <p:spPr>
          <a:xfrm>
            <a:off x="8370242" y="7344642"/>
            <a:ext cx="2227262" cy="251619"/>
          </a:xfrm>
        </p:spPr>
        <p:txBody>
          <a:bodyPr/>
          <a:lstStyle/>
          <a:p>
            <a:r>
              <a:rPr lang="de-CH" altLang="de-DE" dirty="0" smtClean="0"/>
              <a:t>15</a:t>
            </a:r>
            <a:endParaRPr lang="de-CH" altLang="de-DE" dirty="0"/>
          </a:p>
        </p:txBody>
      </p:sp>
      <p:sp>
        <p:nvSpPr>
          <p:cNvPr id="20" name="Inhaltsplatzhalter 2"/>
          <p:cNvSpPr txBox="1">
            <a:spLocks/>
          </p:cNvSpPr>
          <p:nvPr/>
        </p:nvSpPr>
        <p:spPr bwMode="auto">
          <a:xfrm>
            <a:off x="1608783" y="5003973"/>
            <a:ext cx="3377083"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t" anchorCtr="0" compatLnSpc="1">
            <a:prstTxWarp prst="textNoShape">
              <a:avLst/>
            </a:prstTxWarp>
          </a:bodyPr>
          <a:lstStyle>
            <a:lvl1pPr marL="373063" indent="-373063" algn="l" defTabSz="995363" rtl="0" eaLnBrk="1" fontAlgn="base" hangingPunct="1">
              <a:spcBef>
                <a:spcPct val="20000"/>
              </a:spcBef>
              <a:spcAft>
                <a:spcPct val="0"/>
              </a:spcAft>
              <a:buClr>
                <a:srgbClr val="FF6600"/>
              </a:buClr>
              <a:buChar char="•"/>
              <a:defRPr sz="2000" b="1">
                <a:solidFill>
                  <a:schemeClr val="tx1"/>
                </a:solidFill>
                <a:latin typeface="+mn-lt"/>
                <a:ea typeface="+mn-ea"/>
                <a:cs typeface="+mn-cs"/>
              </a:defRPr>
            </a:lvl1pPr>
            <a:lvl2pPr marL="809625" indent="-311150" algn="l" defTabSz="995363" rtl="0" eaLnBrk="1" fontAlgn="base" hangingPunct="1">
              <a:spcBef>
                <a:spcPct val="20000"/>
              </a:spcBef>
              <a:spcAft>
                <a:spcPct val="0"/>
              </a:spcAft>
              <a:buClr>
                <a:srgbClr val="FF6600"/>
              </a:buClr>
              <a:buChar char="•"/>
              <a:defRPr sz="2000">
                <a:solidFill>
                  <a:srgbClr val="787878"/>
                </a:solidFill>
                <a:latin typeface="+mn-lt"/>
              </a:defRPr>
            </a:lvl2pPr>
            <a:lvl3pPr marL="1244600" indent="-249238" algn="l" defTabSz="995363" rtl="0" eaLnBrk="1" fontAlgn="base" hangingPunct="1">
              <a:spcBef>
                <a:spcPct val="20000"/>
              </a:spcBef>
              <a:spcAft>
                <a:spcPct val="0"/>
              </a:spcAft>
              <a:buClr>
                <a:srgbClr val="FF6600"/>
              </a:buClr>
              <a:buChar char="•"/>
              <a:defRPr sz="2000">
                <a:solidFill>
                  <a:srgbClr val="787878"/>
                </a:solidFill>
                <a:latin typeface="+mn-lt"/>
              </a:defRPr>
            </a:lvl3pPr>
            <a:lvl4pPr marL="1741488" indent="-247650" algn="l" defTabSz="995363" rtl="0" eaLnBrk="1" fontAlgn="base" hangingPunct="1">
              <a:spcBef>
                <a:spcPct val="20000"/>
              </a:spcBef>
              <a:spcAft>
                <a:spcPct val="0"/>
              </a:spcAft>
              <a:buClr>
                <a:srgbClr val="FF6600"/>
              </a:buClr>
              <a:buChar char="•"/>
              <a:defRPr sz="2000">
                <a:solidFill>
                  <a:srgbClr val="787878"/>
                </a:solidFill>
                <a:latin typeface="+mn-lt"/>
              </a:defRPr>
            </a:lvl4pPr>
            <a:lvl5pPr marL="2239963" indent="-249238" algn="l" defTabSz="995363" rtl="0" eaLnBrk="1" fontAlgn="base" hangingPunct="1">
              <a:spcBef>
                <a:spcPct val="20000"/>
              </a:spcBef>
              <a:spcAft>
                <a:spcPct val="0"/>
              </a:spcAft>
              <a:buClr>
                <a:srgbClr val="FF6600"/>
              </a:buClr>
              <a:buChar char="•"/>
              <a:defRPr sz="2000" b="1">
                <a:solidFill>
                  <a:schemeClr val="tx1"/>
                </a:solidFill>
                <a:latin typeface="+mn-lt"/>
              </a:defRPr>
            </a:lvl5pPr>
            <a:lvl6pPr marL="2697163" indent="-249238" algn="l" defTabSz="995363" rtl="0" eaLnBrk="1" fontAlgn="base" hangingPunct="1">
              <a:spcBef>
                <a:spcPct val="20000"/>
              </a:spcBef>
              <a:spcAft>
                <a:spcPct val="0"/>
              </a:spcAft>
              <a:buClr>
                <a:srgbClr val="FF6600"/>
              </a:buClr>
              <a:buChar char="•"/>
              <a:defRPr sz="2000" b="1">
                <a:solidFill>
                  <a:schemeClr val="tx1"/>
                </a:solidFill>
                <a:latin typeface="+mn-lt"/>
              </a:defRPr>
            </a:lvl6pPr>
            <a:lvl7pPr marL="3154363" indent="-249238" algn="l" defTabSz="995363" rtl="0" eaLnBrk="1" fontAlgn="base" hangingPunct="1">
              <a:spcBef>
                <a:spcPct val="20000"/>
              </a:spcBef>
              <a:spcAft>
                <a:spcPct val="0"/>
              </a:spcAft>
              <a:buClr>
                <a:srgbClr val="FF6600"/>
              </a:buClr>
              <a:buChar char="•"/>
              <a:defRPr sz="2000" b="1">
                <a:solidFill>
                  <a:schemeClr val="tx1"/>
                </a:solidFill>
                <a:latin typeface="+mn-lt"/>
              </a:defRPr>
            </a:lvl7pPr>
            <a:lvl8pPr marL="3611563" indent="-249238" algn="l" defTabSz="995363" rtl="0" eaLnBrk="1" fontAlgn="base" hangingPunct="1">
              <a:spcBef>
                <a:spcPct val="20000"/>
              </a:spcBef>
              <a:spcAft>
                <a:spcPct val="0"/>
              </a:spcAft>
              <a:buClr>
                <a:srgbClr val="FF6600"/>
              </a:buClr>
              <a:buChar char="•"/>
              <a:defRPr sz="2000" b="1">
                <a:solidFill>
                  <a:schemeClr val="tx1"/>
                </a:solidFill>
                <a:latin typeface="+mn-lt"/>
              </a:defRPr>
            </a:lvl8pPr>
            <a:lvl9pPr marL="4068763" indent="-249238" algn="l" defTabSz="995363" rtl="0" eaLnBrk="1" fontAlgn="base" hangingPunct="1">
              <a:spcBef>
                <a:spcPct val="20000"/>
              </a:spcBef>
              <a:spcAft>
                <a:spcPct val="0"/>
              </a:spcAft>
              <a:buClr>
                <a:srgbClr val="FF6600"/>
              </a:buClr>
              <a:buChar char="•"/>
              <a:defRPr sz="2000" b="1">
                <a:solidFill>
                  <a:schemeClr val="tx1"/>
                </a:solidFill>
                <a:latin typeface="+mn-lt"/>
              </a:defRPr>
            </a:lvl9pPr>
          </a:lstStyle>
          <a:p>
            <a:pPr marL="0" indent="0" algn="ctr">
              <a:buNone/>
            </a:pPr>
            <a:r>
              <a:rPr lang="en-GB" sz="1600" kern="0" dirty="0" smtClean="0">
                <a:solidFill>
                  <a:schemeClr val="bg1"/>
                </a:solidFill>
              </a:rPr>
              <a:t>Cloud-Based </a:t>
            </a:r>
            <a:endParaRPr lang="en-GB" sz="1600" kern="0" dirty="0">
              <a:solidFill>
                <a:schemeClr val="bg1"/>
              </a:solidFill>
            </a:endParaRPr>
          </a:p>
          <a:p>
            <a:pPr marL="0" indent="0" algn="ctr">
              <a:buNone/>
            </a:pPr>
            <a:r>
              <a:rPr lang="en-GB" sz="1600" kern="0" dirty="0" smtClean="0">
                <a:solidFill>
                  <a:schemeClr val="bg1"/>
                </a:solidFill>
              </a:rPr>
              <a:t>Services</a:t>
            </a:r>
            <a:endParaRPr lang="en-GB" sz="1600" kern="0" dirty="0">
              <a:solidFill>
                <a:schemeClr val="bg1"/>
              </a:solidFill>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H="1" flipV="1">
            <a:off x="2423137" y="3709570"/>
            <a:ext cx="1763221" cy="956868"/>
          </a:xfrm>
          <a:prstGeom prst="rect">
            <a:avLst/>
          </a:prstGeom>
        </p:spPr>
      </p:pic>
      <p:grpSp>
        <p:nvGrpSpPr>
          <p:cNvPr id="12" name="Group 11"/>
          <p:cNvGrpSpPr/>
          <p:nvPr/>
        </p:nvGrpSpPr>
        <p:grpSpPr>
          <a:xfrm>
            <a:off x="8558975" y="0"/>
            <a:ext cx="1408494" cy="1043533"/>
            <a:chOff x="8874298" y="0"/>
            <a:chExt cx="1408494" cy="1043533"/>
          </a:xfrm>
        </p:grpSpPr>
        <p:sp>
          <p:nvSpPr>
            <p:cNvPr id="15" name="Rectangle 14"/>
            <p:cNvSpPr/>
            <p:nvPr/>
          </p:nvSpPr>
          <p:spPr bwMode="auto">
            <a:xfrm>
              <a:off x="8874298" y="0"/>
              <a:ext cx="1408494" cy="82750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16" name="Pentagon 15"/>
            <p:cNvSpPr/>
            <p:nvPr/>
          </p:nvSpPr>
          <p:spPr bwMode="auto">
            <a:xfrm rot="5400000">
              <a:off x="9056779" y="-182480"/>
              <a:ext cx="1043532" cy="1408494"/>
            </a:xfrm>
            <a:prstGeom prst="homePlate">
              <a:avLst>
                <a:gd name="adj" fmla="val 19578"/>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5050" y="251445"/>
              <a:ext cx="1006990" cy="394090"/>
            </a:xfrm>
            <a:prstGeom prst="rect">
              <a:avLst/>
            </a:prstGeom>
          </p:spPr>
        </p:pic>
      </p:grpSp>
    </p:spTree>
    <p:extLst>
      <p:ext uri="{BB962C8B-B14F-4D97-AF65-F5344CB8AC3E}">
        <p14:creationId xmlns:p14="http://schemas.microsoft.com/office/powerpoint/2010/main" val="5764390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rotWithShape="1">
          <a:blip r:embed="rId3">
            <a:extLst>
              <a:ext uri="{28A0092B-C50C-407E-A947-70E740481C1C}">
                <a14:useLocalDpi xmlns:a14="http://schemas.microsoft.com/office/drawing/2010/main" val="0"/>
              </a:ext>
            </a:extLst>
          </a:blip>
          <a:srcRect l="13722" r="56027"/>
          <a:stretch/>
        </p:blipFill>
        <p:spPr>
          <a:xfrm flipH="1">
            <a:off x="6943984" y="-1"/>
            <a:ext cx="3802520" cy="7559675"/>
          </a:xfrm>
          <a:prstGeom prst="rect">
            <a:avLst/>
          </a:prstGeom>
        </p:spPr>
      </p:pic>
      <p:sp>
        <p:nvSpPr>
          <p:cNvPr id="2" name="Title 1"/>
          <p:cNvSpPr>
            <a:spLocks noGrp="1"/>
          </p:cNvSpPr>
          <p:nvPr>
            <p:ph type="title"/>
          </p:nvPr>
        </p:nvSpPr>
        <p:spPr>
          <a:xfrm>
            <a:off x="737394" y="323453"/>
            <a:ext cx="5929138" cy="737725"/>
          </a:xfrm>
        </p:spPr>
        <p:txBody>
          <a:bodyPr/>
          <a:lstStyle/>
          <a:p>
            <a:r>
              <a:rPr lang="en-US" sz="2800" dirty="0" smtClean="0">
                <a:solidFill>
                  <a:schemeClr val="accent6">
                    <a:lumMod val="50000"/>
                  </a:schemeClr>
                </a:solidFill>
              </a:rPr>
              <a:t>Leveraging the </a:t>
            </a:r>
            <a:r>
              <a:rPr lang="en-US" sz="2800" dirty="0" err="1" smtClean="0">
                <a:solidFill>
                  <a:schemeClr val="accent6">
                    <a:lumMod val="50000"/>
                  </a:schemeClr>
                </a:solidFill>
              </a:rPr>
              <a:t>Belimo</a:t>
            </a:r>
            <a:r>
              <a:rPr lang="en-US" sz="2800" dirty="0" smtClean="0">
                <a:solidFill>
                  <a:schemeClr val="accent6">
                    <a:lumMod val="50000"/>
                  </a:schemeClr>
                </a:solidFill>
              </a:rPr>
              <a:t> Cloud</a:t>
            </a:r>
            <a:endParaRPr lang="en-US" sz="2800" dirty="0">
              <a:solidFill>
                <a:schemeClr val="accent6">
                  <a:lumMod val="50000"/>
                </a:schemeClr>
              </a:solidFill>
            </a:endParaRPr>
          </a:p>
        </p:txBody>
      </p:sp>
      <p:grpSp>
        <p:nvGrpSpPr>
          <p:cNvPr id="8" name="Group 7"/>
          <p:cNvGrpSpPr/>
          <p:nvPr/>
        </p:nvGrpSpPr>
        <p:grpSpPr>
          <a:xfrm>
            <a:off x="3962183" y="3840997"/>
            <a:ext cx="6784323" cy="3869384"/>
            <a:chOff x="3875900" y="4460085"/>
            <a:chExt cx="6784323" cy="3869384"/>
          </a:xfrm>
        </p:grpSpPr>
        <p:pic>
          <p:nvPicPr>
            <p:cNvPr id="48" name="Picture 47"/>
            <p:cNvPicPr>
              <a:picLocks noChangeAspect="1"/>
            </p:cNvPicPr>
            <p:nvPr/>
          </p:nvPicPr>
          <p:blipFill rotWithShape="1">
            <a:blip r:embed="rId4">
              <a:extLst>
                <a:ext uri="{28A0092B-C50C-407E-A947-70E740481C1C}">
                  <a14:useLocalDpi xmlns:a14="http://schemas.microsoft.com/office/drawing/2010/main" val="0"/>
                </a:ext>
              </a:extLst>
            </a:blip>
            <a:srcRect l="87544" t="70025" r="2476"/>
            <a:stretch/>
          </p:blipFill>
          <p:spPr>
            <a:xfrm>
              <a:off x="9783062" y="5057147"/>
              <a:ext cx="877161" cy="3272322"/>
            </a:xfrm>
            <a:prstGeom prst="rect">
              <a:avLst/>
            </a:prstGeom>
          </p:spPr>
        </p:pic>
        <p:pic>
          <p:nvPicPr>
            <p:cNvPr id="53" name="Picture 52"/>
            <p:cNvPicPr>
              <a:picLocks noChangeAspect="1"/>
            </p:cNvPicPr>
            <p:nvPr/>
          </p:nvPicPr>
          <p:blipFill rotWithShape="1">
            <a:blip r:embed="rId5" cstate="print">
              <a:extLst>
                <a:ext uri="{28A0092B-C50C-407E-A947-70E740481C1C}">
                  <a14:useLocalDpi xmlns:a14="http://schemas.microsoft.com/office/drawing/2010/main" val="0"/>
                </a:ext>
              </a:extLst>
            </a:blip>
            <a:srcRect l="57654" t="58020" r="5978" b="4364"/>
            <a:stretch/>
          </p:blipFill>
          <p:spPr>
            <a:xfrm>
              <a:off x="6772698" y="4460085"/>
              <a:ext cx="3840678" cy="2798100"/>
            </a:xfrm>
            <a:prstGeom prst="rect">
              <a:avLst/>
            </a:prstGeom>
          </p:spPr>
        </p:pic>
        <p:pic>
          <p:nvPicPr>
            <p:cNvPr id="54" name="Picture 53"/>
            <p:cNvPicPr>
              <a:picLocks noChangeAspect="1"/>
            </p:cNvPicPr>
            <p:nvPr/>
          </p:nvPicPr>
          <p:blipFill rotWithShape="1">
            <a:blip r:embed="rId4">
              <a:extLst>
                <a:ext uri="{28A0092B-C50C-407E-A947-70E740481C1C}">
                  <a14:useLocalDpi xmlns:a14="http://schemas.microsoft.com/office/drawing/2010/main" val="0"/>
                </a:ext>
              </a:extLst>
            </a:blip>
            <a:srcRect l="21958" t="70025" r="12248"/>
            <a:stretch/>
          </p:blipFill>
          <p:spPr>
            <a:xfrm>
              <a:off x="3875900" y="4929466"/>
              <a:ext cx="5782595" cy="3272322"/>
            </a:xfrm>
            <a:prstGeom prst="rect">
              <a:avLst/>
            </a:prstGeom>
          </p:spPr>
        </p:pic>
      </p:grpSp>
      <p:grpSp>
        <p:nvGrpSpPr>
          <p:cNvPr id="32" name="Group 31"/>
          <p:cNvGrpSpPr/>
          <p:nvPr/>
        </p:nvGrpSpPr>
        <p:grpSpPr>
          <a:xfrm>
            <a:off x="7704758" y="1451055"/>
            <a:ext cx="2523458" cy="2101565"/>
            <a:chOff x="7814208" y="1451055"/>
            <a:chExt cx="2523458" cy="2101565"/>
          </a:xfrm>
        </p:grpSpPr>
        <p:grpSp>
          <p:nvGrpSpPr>
            <p:cNvPr id="33" name="Group 32"/>
            <p:cNvGrpSpPr>
              <a:grpSpLocks noChangeAspect="1"/>
            </p:cNvGrpSpPr>
            <p:nvPr/>
          </p:nvGrpSpPr>
          <p:grpSpPr>
            <a:xfrm>
              <a:off x="7814208" y="1451055"/>
              <a:ext cx="2523458" cy="2101565"/>
              <a:chOff x="5856874" y="3503350"/>
              <a:chExt cx="5384665" cy="4484411"/>
            </a:xfrm>
          </p:grpSpPr>
          <p:grpSp>
            <p:nvGrpSpPr>
              <p:cNvPr id="38" name="Group 37"/>
              <p:cNvGrpSpPr/>
              <p:nvPr/>
            </p:nvGrpSpPr>
            <p:grpSpPr>
              <a:xfrm>
                <a:off x="7718909" y="7221427"/>
                <a:ext cx="1660595" cy="766334"/>
                <a:chOff x="7651089" y="7598568"/>
                <a:chExt cx="2827674" cy="1304920"/>
              </a:xfrm>
            </p:grpSpPr>
            <p:sp>
              <p:nvSpPr>
                <p:cNvPr id="49" name="Freeform 48"/>
                <p:cNvSpPr/>
                <p:nvPr/>
              </p:nvSpPr>
              <p:spPr>
                <a:xfrm flipH="1">
                  <a:off x="7651089" y="8824117"/>
                  <a:ext cx="2827674" cy="79371"/>
                </a:xfrm>
                <a:custGeom>
                  <a:avLst/>
                  <a:gdLst>
                    <a:gd name="connsiteX0" fmla="*/ 2827674 w 2827674"/>
                    <a:gd name="connsiteY0" fmla="*/ 0 h 79371"/>
                    <a:gd name="connsiteX1" fmla="*/ 2754981 w 2827674"/>
                    <a:gd name="connsiteY1" fmla="*/ 18439 h 79371"/>
                    <a:gd name="connsiteX2" fmla="*/ 2625263 w 2827674"/>
                    <a:gd name="connsiteY2" fmla="*/ 23114 h 79371"/>
                    <a:gd name="connsiteX3" fmla="*/ 1416768 w 2827674"/>
                    <a:gd name="connsiteY3" fmla="*/ 20282 h 79371"/>
                    <a:gd name="connsiteX4" fmla="*/ 1413837 w 2827674"/>
                    <a:gd name="connsiteY4" fmla="*/ 20289 h 79371"/>
                    <a:gd name="connsiteX5" fmla="*/ 1410906 w 2827674"/>
                    <a:gd name="connsiteY5" fmla="*/ 20282 h 79371"/>
                    <a:gd name="connsiteX6" fmla="*/ 202411 w 2827674"/>
                    <a:gd name="connsiteY6" fmla="*/ 23114 h 79371"/>
                    <a:gd name="connsiteX7" fmla="*/ 72693 w 2827674"/>
                    <a:gd name="connsiteY7" fmla="*/ 18439 h 79371"/>
                    <a:gd name="connsiteX8" fmla="*/ 0 w 2827674"/>
                    <a:gd name="connsiteY8" fmla="*/ 0 h 79371"/>
                    <a:gd name="connsiteX9" fmla="*/ 242392 w 2827674"/>
                    <a:gd name="connsiteY9" fmla="*/ 75266 h 79371"/>
                    <a:gd name="connsiteX10" fmla="*/ 1413287 w 2827674"/>
                    <a:gd name="connsiteY10" fmla="*/ 79371 h 79371"/>
                    <a:gd name="connsiteX11" fmla="*/ 1413837 w 2827674"/>
                    <a:gd name="connsiteY11" fmla="*/ 79369 h 79371"/>
                    <a:gd name="connsiteX12" fmla="*/ 1414387 w 2827674"/>
                    <a:gd name="connsiteY12" fmla="*/ 79371 h 79371"/>
                    <a:gd name="connsiteX13" fmla="*/ 2585282 w 2827674"/>
                    <a:gd name="connsiteY13" fmla="*/ 75266 h 79371"/>
                    <a:gd name="connsiteX14" fmla="*/ 2827674 w 2827674"/>
                    <a:gd name="connsiteY14" fmla="*/ 0 h 7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7674" h="79371">
                      <a:moveTo>
                        <a:pt x="2827674" y="0"/>
                      </a:moveTo>
                      <a:lnTo>
                        <a:pt x="2754981" y="18439"/>
                      </a:lnTo>
                      <a:cubicBezTo>
                        <a:pt x="2720785" y="22075"/>
                        <a:pt x="2677256" y="23373"/>
                        <a:pt x="2625263" y="23114"/>
                      </a:cubicBezTo>
                      <a:lnTo>
                        <a:pt x="1416768" y="20282"/>
                      </a:lnTo>
                      <a:lnTo>
                        <a:pt x="1413837" y="20289"/>
                      </a:lnTo>
                      <a:lnTo>
                        <a:pt x="1410906" y="20282"/>
                      </a:lnTo>
                      <a:lnTo>
                        <a:pt x="202411" y="23114"/>
                      </a:lnTo>
                      <a:cubicBezTo>
                        <a:pt x="150418" y="23373"/>
                        <a:pt x="106889" y="22075"/>
                        <a:pt x="72693" y="18439"/>
                      </a:cubicBezTo>
                      <a:lnTo>
                        <a:pt x="0" y="0"/>
                      </a:lnTo>
                      <a:cubicBezTo>
                        <a:pt x="4470" y="47570"/>
                        <a:pt x="12004" y="60848"/>
                        <a:pt x="242392" y="75266"/>
                      </a:cubicBezTo>
                      <a:lnTo>
                        <a:pt x="1413287" y="79371"/>
                      </a:lnTo>
                      <a:lnTo>
                        <a:pt x="1413837" y="79369"/>
                      </a:lnTo>
                      <a:lnTo>
                        <a:pt x="1414387" y="79371"/>
                      </a:lnTo>
                      <a:lnTo>
                        <a:pt x="2585282" y="75266"/>
                      </a:lnTo>
                      <a:cubicBezTo>
                        <a:pt x="2815670" y="60848"/>
                        <a:pt x="2823204" y="47570"/>
                        <a:pt x="2827674" y="0"/>
                      </a:cubicBezTo>
                      <a:close/>
                    </a:path>
                  </a:pathLst>
                </a:custGeom>
                <a:solidFill>
                  <a:schemeClr val="bg1">
                    <a:lumMod val="95000"/>
                  </a:schemeClr>
                </a:solidFill>
                <a:ln w="12700" cap="rnd">
                  <a:noFill/>
                  <a:round/>
                </a:ln>
                <a:effectLst>
                  <a:outerShdw blurRad="76200" dist="38100" dir="5400000" algn="t"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0" name="Freeform 49"/>
                <p:cNvSpPr/>
                <p:nvPr/>
              </p:nvSpPr>
              <p:spPr>
                <a:xfrm flipH="1">
                  <a:off x="7652073" y="7598568"/>
                  <a:ext cx="2826690" cy="1266849"/>
                </a:xfrm>
                <a:custGeom>
                  <a:avLst/>
                  <a:gdLst>
                    <a:gd name="connsiteX0" fmla="*/ 2339650 w 2826690"/>
                    <a:gd name="connsiteY0" fmla="*/ 0 h 1266849"/>
                    <a:gd name="connsiteX1" fmla="*/ 1413345 w 2826690"/>
                    <a:gd name="connsiteY1" fmla="*/ 0 h 1266849"/>
                    <a:gd name="connsiteX2" fmla="*/ 487040 w 2826690"/>
                    <a:gd name="connsiteY2" fmla="*/ 0 h 1266849"/>
                    <a:gd name="connsiteX3" fmla="*/ 56034 w 2826690"/>
                    <a:gd name="connsiteY3" fmla="*/ 1173957 h 1266849"/>
                    <a:gd name="connsiteX4" fmla="*/ 215578 w 2826690"/>
                    <a:gd name="connsiteY4" fmla="*/ 1266825 h 1266849"/>
                    <a:gd name="connsiteX5" fmla="*/ 1413345 w 2826690"/>
                    <a:gd name="connsiteY5" fmla="*/ 1264647 h 1266849"/>
                    <a:gd name="connsiteX6" fmla="*/ 2611112 w 2826690"/>
                    <a:gd name="connsiteY6" fmla="*/ 1266825 h 1266849"/>
                    <a:gd name="connsiteX7" fmla="*/ 2770656 w 2826690"/>
                    <a:gd name="connsiteY7" fmla="*/ 1173957 h 1266849"/>
                    <a:gd name="connsiteX8" fmla="*/ 2339650 w 2826690"/>
                    <a:gd name="connsiteY8" fmla="*/ 0 h 1266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6690" h="1266849">
                      <a:moveTo>
                        <a:pt x="2339650" y="0"/>
                      </a:moveTo>
                      <a:lnTo>
                        <a:pt x="1413345" y="0"/>
                      </a:lnTo>
                      <a:lnTo>
                        <a:pt x="487040" y="0"/>
                      </a:lnTo>
                      <a:cubicBezTo>
                        <a:pt x="444178" y="1083866"/>
                        <a:pt x="344165" y="1029494"/>
                        <a:pt x="56034" y="1173957"/>
                      </a:cubicBezTo>
                      <a:cubicBezTo>
                        <a:pt x="-60648" y="1249362"/>
                        <a:pt x="10791" y="1267619"/>
                        <a:pt x="215578" y="1266825"/>
                      </a:cubicBezTo>
                      <a:lnTo>
                        <a:pt x="1413345" y="1264647"/>
                      </a:lnTo>
                      <a:lnTo>
                        <a:pt x="2611112" y="1266825"/>
                      </a:lnTo>
                      <a:cubicBezTo>
                        <a:pt x="2815899" y="1267619"/>
                        <a:pt x="2887338" y="1249362"/>
                        <a:pt x="2770656" y="1173957"/>
                      </a:cubicBezTo>
                      <a:cubicBezTo>
                        <a:pt x="2482525" y="1029494"/>
                        <a:pt x="2382512" y="1083866"/>
                        <a:pt x="2339650" y="0"/>
                      </a:cubicBezTo>
                      <a:close/>
                    </a:path>
                  </a:pathLst>
                </a:custGeom>
                <a:gradFill>
                  <a:gsLst>
                    <a:gs pos="0">
                      <a:srgbClr val="737373"/>
                    </a:gs>
                    <a:gs pos="74000">
                      <a:srgbClr val="939393"/>
                    </a:gs>
                    <a:gs pos="61000">
                      <a:schemeClr val="bg2">
                        <a:lumMod val="84000"/>
                        <a:lumOff val="16000"/>
                      </a:schemeClr>
                    </a:gs>
                    <a:gs pos="100000">
                      <a:schemeClr val="tx1">
                        <a:lumMod val="50000"/>
                        <a:lumOff val="50000"/>
                      </a:schemeClr>
                    </a:gs>
                  </a:gsLst>
                  <a:lin ang="5400000" scaled="1"/>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39" name="Group 38"/>
              <p:cNvGrpSpPr/>
              <p:nvPr/>
            </p:nvGrpSpPr>
            <p:grpSpPr>
              <a:xfrm>
                <a:off x="5856874" y="3503350"/>
                <a:ext cx="5384665" cy="3718247"/>
                <a:chOff x="5856874" y="3503350"/>
                <a:chExt cx="5384665" cy="3718247"/>
              </a:xfrm>
            </p:grpSpPr>
            <p:sp>
              <p:nvSpPr>
                <p:cNvPr id="46" name="Round Same Side Corner Rectangle 45"/>
                <p:cNvSpPr/>
                <p:nvPr/>
              </p:nvSpPr>
              <p:spPr>
                <a:xfrm>
                  <a:off x="5856874" y="3503350"/>
                  <a:ext cx="5384665" cy="3221973"/>
                </a:xfrm>
                <a:prstGeom prst="round2SameRect">
                  <a:avLst>
                    <a:gd name="adj1" fmla="val 3561"/>
                    <a:gd name="adj2" fmla="val 0"/>
                  </a:avLst>
                </a:prstGeom>
                <a:solidFill>
                  <a:srgbClr val="030303"/>
                </a:soli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 name="Round Same Side Corner Rectangle 46"/>
                <p:cNvSpPr/>
                <p:nvPr/>
              </p:nvSpPr>
              <p:spPr>
                <a:xfrm flipV="1">
                  <a:off x="5859321" y="6725323"/>
                  <a:ext cx="5382218" cy="496274"/>
                </a:xfrm>
                <a:prstGeom prst="round2SameRect">
                  <a:avLst>
                    <a:gd name="adj1" fmla="val 22821"/>
                    <a:gd name="adj2" fmla="val 0"/>
                  </a:avLst>
                </a:prstGeom>
                <a:solidFill>
                  <a:srgbClr val="DEDFE1"/>
                </a:soli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45" name="Picture Placeholder 77"/>
              <p:cNvSpPr txBox="1">
                <a:spLocks/>
              </p:cNvSpPr>
              <p:nvPr/>
            </p:nvSpPr>
            <p:spPr>
              <a:xfrm>
                <a:off x="6084898" y="3729021"/>
                <a:ext cx="4928616" cy="2770632"/>
              </a:xfrm>
              <a:prstGeom prst="rect">
                <a:avLst/>
              </a:prstGeom>
              <a:solidFill>
                <a:schemeClr val="bg1"/>
              </a:solidFill>
            </p:spPr>
            <p:txBody>
              <a:bodyPr>
                <a:normAutofit/>
              </a:bodyPr>
              <a:lstStyle>
                <a:lvl1pPr marL="0" indent="0" algn="ctr" defTabSz="608013" rtl="0" fontAlgn="base">
                  <a:spcBef>
                    <a:spcPct val="0"/>
                  </a:spcBef>
                  <a:spcAft>
                    <a:spcPts val="300"/>
                  </a:spcAft>
                  <a:buClr>
                    <a:srgbClr val="D12149"/>
                  </a:buClr>
                  <a:buSzPct val="100000"/>
                  <a:buFont typeface="Arial" charset="0"/>
                  <a:buNone/>
                  <a:defRPr lang="da-DK" sz="2400" b="0" i="0" kern="1200" baseline="0">
                    <a:solidFill>
                      <a:schemeClr val="bg1"/>
                    </a:solidFill>
                    <a:latin typeface="Myriad Pro Light" charset="0"/>
                    <a:ea typeface="Myriad Pro Light" charset="0"/>
                    <a:cs typeface="Myriad Pro Light" charset="0"/>
                  </a:defRPr>
                </a:lvl1pPr>
                <a:lvl2pPr marL="180975" indent="-180975" algn="l" defTabSz="608013" rtl="0" fontAlgn="base">
                  <a:spcBef>
                    <a:spcPts val="300"/>
                  </a:spcBef>
                  <a:spcAft>
                    <a:spcPts val="300"/>
                  </a:spcAft>
                  <a:buClr>
                    <a:srgbClr val="D12149"/>
                  </a:buClr>
                  <a:buFont typeface="Arial" charset="0"/>
                  <a:buChar char="•"/>
                  <a:defRPr lang="da-DK" b="0" i="0" kern="1200" dirty="0">
                    <a:solidFill>
                      <a:srgbClr val="304047"/>
                    </a:solidFill>
                    <a:latin typeface="Myriad Pro Light" charset="0"/>
                    <a:ea typeface="Myriad Pro Light" charset="0"/>
                    <a:cs typeface="Myriad Pro Light" charset="0"/>
                  </a:defRPr>
                </a:lvl2pPr>
                <a:lvl3pPr marL="534988" indent="-174625" algn="l" defTabSz="608013" rtl="0" fontAlgn="base">
                  <a:spcBef>
                    <a:spcPts val="300"/>
                  </a:spcBef>
                  <a:spcAft>
                    <a:spcPct val="0"/>
                  </a:spcAft>
                  <a:buClr>
                    <a:srgbClr val="D12149"/>
                  </a:buClr>
                  <a:buSzPct val="100000"/>
                  <a:buFont typeface="Arial" charset="0"/>
                  <a:buChar char="•"/>
                  <a:defRPr lang="da-DK" b="0" i="0" kern="1200" dirty="0">
                    <a:solidFill>
                      <a:srgbClr val="304047"/>
                    </a:solidFill>
                    <a:latin typeface="Myriad Pro Light" charset="0"/>
                    <a:ea typeface="Myriad Pro Light" charset="0"/>
                    <a:cs typeface="Myriad Pro Light" charset="0"/>
                  </a:defRPr>
                </a:lvl3pPr>
                <a:lvl4pPr marL="839788" indent="-285750" algn="l" defTabSz="608013" rtl="0" fontAlgn="base">
                  <a:spcBef>
                    <a:spcPts val="300"/>
                  </a:spcBef>
                  <a:spcAft>
                    <a:spcPct val="0"/>
                  </a:spcAft>
                  <a:buClr>
                    <a:srgbClr val="D12149"/>
                  </a:buClr>
                  <a:buSzPct val="80000"/>
                  <a:buFont typeface="Arial" charset="0"/>
                  <a:buChar char="•"/>
                  <a:defRPr lang="da-DK" sz="1500" b="0" i="0" kern="1200" dirty="0">
                    <a:solidFill>
                      <a:srgbClr val="304047"/>
                    </a:solidFill>
                    <a:latin typeface="Myriad Pro Light" charset="0"/>
                    <a:ea typeface="Myriad Pro Light" charset="0"/>
                    <a:cs typeface="Myriad Pro Light" charset="0"/>
                  </a:defRPr>
                </a:lvl4pPr>
                <a:lvl5pPr marL="747713" indent="-174625" algn="l" defTabSz="608013" rtl="0" fontAlgn="base">
                  <a:spcBef>
                    <a:spcPts val="300"/>
                  </a:spcBef>
                  <a:spcAft>
                    <a:spcPct val="0"/>
                  </a:spcAft>
                  <a:buClr>
                    <a:srgbClr val="D12149"/>
                  </a:buClr>
                  <a:buSzPct val="100000"/>
                  <a:buFont typeface="Arial" charset="0"/>
                  <a:buChar char="•"/>
                  <a:defRPr lang="da-DK" sz="1500" b="0" i="0" kern="1200" dirty="0">
                    <a:solidFill>
                      <a:srgbClr val="304047"/>
                    </a:solidFill>
                    <a:latin typeface="Myriad Pro Light" charset="0"/>
                    <a:ea typeface="Myriad Pro Light" charset="0"/>
                    <a:cs typeface="Myriad Pro Light"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eaLnBrk="1" hangingPunct="1"/>
                <a:endParaRPr lang="en-US" dirty="0"/>
              </a:p>
            </p:txBody>
          </p:sp>
        </p:grpSp>
        <p:pic>
          <p:nvPicPr>
            <p:cNvPr id="37" name="Picture 36"/>
            <p:cNvPicPr>
              <a:picLocks noChangeAspect="1"/>
            </p:cNvPicPr>
            <p:nvPr/>
          </p:nvPicPr>
          <p:blipFill rotWithShape="1">
            <a:blip r:embed="rId6" cstate="print">
              <a:extLst>
                <a:ext uri="{28A0092B-C50C-407E-A947-70E740481C1C}">
                  <a14:useLocalDpi xmlns:a14="http://schemas.microsoft.com/office/drawing/2010/main" val="0"/>
                </a:ext>
              </a:extLst>
            </a:blip>
            <a:srcRect l="26371" t="13664" r="28183" b="62037"/>
            <a:stretch/>
          </p:blipFill>
          <p:spPr>
            <a:xfrm>
              <a:off x="8553718" y="1735536"/>
              <a:ext cx="1061604" cy="964181"/>
            </a:xfrm>
            <a:prstGeom prst="rect">
              <a:avLst/>
            </a:prstGeom>
          </p:spPr>
        </p:pic>
      </p:grpSp>
      <p:cxnSp>
        <p:nvCxnSpPr>
          <p:cNvPr id="30" name="Straight Connector 29"/>
          <p:cNvCxnSpPr/>
          <p:nvPr/>
        </p:nvCxnSpPr>
        <p:spPr bwMode="auto">
          <a:xfrm>
            <a:off x="8966623" y="3580523"/>
            <a:ext cx="0" cy="465077"/>
          </a:xfrm>
          <a:prstGeom prst="line">
            <a:avLst/>
          </a:prstGeom>
          <a:solidFill>
            <a:schemeClr val="accent1"/>
          </a:solidFill>
          <a:ln w="57150"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 name="Group 2"/>
          <p:cNvGrpSpPr/>
          <p:nvPr/>
        </p:nvGrpSpPr>
        <p:grpSpPr>
          <a:xfrm>
            <a:off x="594718" y="1830257"/>
            <a:ext cx="5733449" cy="1711440"/>
            <a:chOff x="594718" y="1830257"/>
            <a:chExt cx="5733449" cy="1711440"/>
          </a:xfrm>
        </p:grpSpPr>
        <p:grpSp>
          <p:nvGrpSpPr>
            <p:cNvPr id="4" name="Group 3"/>
            <p:cNvGrpSpPr/>
            <p:nvPr/>
          </p:nvGrpSpPr>
          <p:grpSpPr>
            <a:xfrm>
              <a:off x="594718" y="1830257"/>
              <a:ext cx="5733449" cy="1711440"/>
              <a:chOff x="594718" y="1830257"/>
              <a:chExt cx="5733449" cy="1711440"/>
            </a:xfrm>
          </p:grpSpPr>
          <p:sp>
            <p:nvSpPr>
              <p:cNvPr id="59" name="Rectangle 58"/>
              <p:cNvSpPr/>
              <p:nvPr/>
            </p:nvSpPr>
            <p:spPr bwMode="auto">
              <a:xfrm>
                <a:off x="2407785" y="1830257"/>
                <a:ext cx="3920382" cy="1338841"/>
              </a:xfrm>
              <a:prstGeom prst="rect">
                <a:avLst/>
              </a:prstGeom>
              <a:solidFill>
                <a:schemeClr val="bg1">
                  <a:lumMod val="85000"/>
                  <a:alpha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nvGrpSpPr>
              <p:cNvPr id="14" name="Group 13"/>
              <p:cNvGrpSpPr/>
              <p:nvPr/>
            </p:nvGrpSpPr>
            <p:grpSpPr>
              <a:xfrm>
                <a:off x="594718" y="1834967"/>
                <a:ext cx="1588392" cy="1706730"/>
                <a:chOff x="594718" y="2421877"/>
                <a:chExt cx="1588392" cy="1165719"/>
              </a:xfrm>
            </p:grpSpPr>
            <p:pic>
              <p:nvPicPr>
                <p:cNvPr id="34" name="Picture 33"/>
                <p:cNvPicPr>
                  <a:picLocks noChangeAspect="1"/>
                </p:cNvPicPr>
                <p:nvPr/>
              </p:nvPicPr>
              <p:blipFill rotWithShape="1">
                <a:blip r:embed="rId7"/>
                <a:srcRect l="324" r="48956"/>
                <a:stretch/>
              </p:blipFill>
              <p:spPr>
                <a:xfrm>
                  <a:off x="594718" y="3023153"/>
                  <a:ext cx="1588392" cy="564443"/>
                </a:xfrm>
                <a:prstGeom prst="rect">
                  <a:avLst/>
                </a:prstGeom>
              </p:spPr>
            </p:pic>
            <p:sp>
              <p:nvSpPr>
                <p:cNvPr id="10" name="Rectangle 9"/>
                <p:cNvSpPr/>
                <p:nvPr/>
              </p:nvSpPr>
              <p:spPr bwMode="auto">
                <a:xfrm>
                  <a:off x="594719" y="2421877"/>
                  <a:ext cx="1588391" cy="911228"/>
                </a:xfrm>
                <a:prstGeom prst="rect">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bg1"/>
                      </a:solidFill>
                      <a:effectLst/>
                      <a:latin typeface="Arial" charset="0"/>
                    </a:rPr>
                    <a:t>Cloud-Based </a:t>
                  </a:r>
                  <a:r>
                    <a:rPr lang="en-GB" sz="1400" b="1" dirty="0">
                      <a:solidFill>
                        <a:schemeClr val="bg1"/>
                      </a:solidFill>
                    </a:rPr>
                    <a:t>S</a:t>
                  </a:r>
                  <a:r>
                    <a:rPr kumimoji="0" lang="en-GB" sz="1400" b="1" i="0" u="none" strike="noStrike" cap="none" normalizeH="0" baseline="0" dirty="0" smtClean="0">
                      <a:ln>
                        <a:noFill/>
                      </a:ln>
                      <a:solidFill>
                        <a:schemeClr val="bg1"/>
                      </a:solidFill>
                      <a:effectLst/>
                      <a:latin typeface="Arial" charset="0"/>
                    </a:rPr>
                    <a:t>ervices</a:t>
                  </a:r>
                </a:p>
              </p:txBody>
            </p:sp>
          </p:grpSp>
        </p:grpSp>
        <p:sp>
          <p:nvSpPr>
            <p:cNvPr id="41" name="TextBox 40"/>
            <p:cNvSpPr txBox="1"/>
            <p:nvPr/>
          </p:nvSpPr>
          <p:spPr>
            <a:xfrm>
              <a:off x="2537594" y="2139506"/>
              <a:ext cx="3456384" cy="523220"/>
            </a:xfrm>
            <a:prstGeom prst="rect">
              <a:avLst/>
            </a:prstGeom>
            <a:noFill/>
          </p:spPr>
          <p:txBody>
            <a:bodyPr wrap="square" rtlCol="0">
              <a:spAutoFit/>
            </a:bodyPr>
            <a:lstStyle/>
            <a:p>
              <a:r>
                <a:rPr lang="en-US" sz="1400" dirty="0" smtClean="0"/>
                <a:t>Remote </a:t>
              </a:r>
              <a:r>
                <a:rPr lang="en-US" sz="1400" dirty="0"/>
                <a:t>cloud communication </a:t>
              </a:r>
              <a:r>
                <a:rPr lang="en-US" sz="1400" dirty="0" smtClean="0"/>
                <a:t>to monitor </a:t>
              </a:r>
              <a:r>
                <a:rPr lang="en-US" sz="1400" dirty="0"/>
                <a:t>energy </a:t>
              </a:r>
              <a:r>
                <a:rPr lang="en-US" sz="1400" dirty="0" smtClean="0"/>
                <a:t>usage and leverage system data </a:t>
              </a:r>
            </a:p>
          </p:txBody>
        </p:sp>
      </p:grpSp>
      <p:grpSp>
        <p:nvGrpSpPr>
          <p:cNvPr id="9" name="Group 8"/>
          <p:cNvGrpSpPr/>
          <p:nvPr/>
        </p:nvGrpSpPr>
        <p:grpSpPr>
          <a:xfrm>
            <a:off x="594718" y="5108668"/>
            <a:ext cx="5733449" cy="1705813"/>
            <a:chOff x="594718" y="5108668"/>
            <a:chExt cx="5733449" cy="1705813"/>
          </a:xfrm>
        </p:grpSpPr>
        <p:grpSp>
          <p:nvGrpSpPr>
            <p:cNvPr id="6" name="Group 5"/>
            <p:cNvGrpSpPr/>
            <p:nvPr/>
          </p:nvGrpSpPr>
          <p:grpSpPr>
            <a:xfrm>
              <a:off x="594718" y="5108668"/>
              <a:ext cx="5733449" cy="1705813"/>
              <a:chOff x="594718" y="5108668"/>
              <a:chExt cx="5733449" cy="1705813"/>
            </a:xfrm>
          </p:grpSpPr>
          <p:sp>
            <p:nvSpPr>
              <p:cNvPr id="61" name="Rectangle 60"/>
              <p:cNvSpPr/>
              <p:nvPr/>
            </p:nvSpPr>
            <p:spPr bwMode="auto">
              <a:xfrm>
                <a:off x="2407785" y="5111014"/>
                <a:ext cx="3920382" cy="1338841"/>
              </a:xfrm>
              <a:prstGeom prst="rect">
                <a:avLst/>
              </a:prstGeom>
              <a:solidFill>
                <a:schemeClr val="bg1">
                  <a:lumMod val="85000"/>
                  <a:alpha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nvGrpSpPr>
              <p:cNvPr id="18" name="Group 17"/>
              <p:cNvGrpSpPr/>
              <p:nvPr/>
            </p:nvGrpSpPr>
            <p:grpSpPr>
              <a:xfrm>
                <a:off x="594718" y="5108668"/>
                <a:ext cx="1591050" cy="1705813"/>
                <a:chOff x="594718" y="5740918"/>
                <a:chExt cx="1591050" cy="1165094"/>
              </a:xfrm>
            </p:grpSpPr>
            <p:pic>
              <p:nvPicPr>
                <p:cNvPr id="36" name="Picture 35"/>
                <p:cNvPicPr>
                  <a:picLocks noChangeAspect="1"/>
                </p:cNvPicPr>
                <p:nvPr/>
              </p:nvPicPr>
              <p:blipFill rotWithShape="1">
                <a:blip r:embed="rId7"/>
                <a:srcRect l="324" r="48956"/>
                <a:stretch/>
              </p:blipFill>
              <p:spPr>
                <a:xfrm>
                  <a:off x="594718" y="6341569"/>
                  <a:ext cx="1588392" cy="564443"/>
                </a:xfrm>
                <a:prstGeom prst="rect">
                  <a:avLst/>
                </a:prstGeom>
              </p:spPr>
            </p:pic>
            <p:sp>
              <p:nvSpPr>
                <p:cNvPr id="20" name="Rectangle 19"/>
                <p:cNvSpPr/>
                <p:nvPr/>
              </p:nvSpPr>
              <p:spPr bwMode="auto">
                <a:xfrm>
                  <a:off x="594719" y="5740918"/>
                  <a:ext cx="1591049" cy="916047"/>
                </a:xfrm>
                <a:prstGeom prst="rect">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bg1"/>
                      </a:solidFill>
                      <a:effectLst/>
                      <a:latin typeface="Arial" charset="0"/>
                    </a:rPr>
                    <a:t>Advanced Efficiency</a:t>
                  </a:r>
                </a:p>
              </p:txBody>
            </p:sp>
          </p:grpSp>
        </p:grpSp>
        <p:sp>
          <p:nvSpPr>
            <p:cNvPr id="42" name="TextBox 41"/>
            <p:cNvSpPr txBox="1"/>
            <p:nvPr/>
          </p:nvSpPr>
          <p:spPr>
            <a:xfrm>
              <a:off x="2567776" y="5409928"/>
              <a:ext cx="3600400" cy="738664"/>
            </a:xfrm>
            <a:prstGeom prst="rect">
              <a:avLst/>
            </a:prstGeom>
            <a:noFill/>
          </p:spPr>
          <p:txBody>
            <a:bodyPr wrap="square" rtlCol="0">
              <a:spAutoFit/>
            </a:bodyPr>
            <a:lstStyle/>
            <a:p>
              <a:r>
                <a:rPr lang="en-US" sz="1400" dirty="0" smtClean="0"/>
                <a:t>Increase plant </a:t>
              </a:r>
              <a:r>
                <a:rPr lang="en-US" sz="1400" dirty="0"/>
                <a:t>efficiency and </a:t>
              </a:r>
              <a:r>
                <a:rPr lang="en-US" sz="1400" dirty="0" smtClean="0"/>
                <a:t>mitigate the Low Delta </a:t>
              </a:r>
              <a:r>
                <a:rPr lang="en-US" sz="1400" dirty="0"/>
                <a:t>T </a:t>
              </a:r>
              <a:r>
                <a:rPr lang="en-US" sz="1400" dirty="0" smtClean="0"/>
                <a:t>syndrome </a:t>
              </a:r>
              <a:r>
                <a:rPr lang="en-US" sz="1400" dirty="0"/>
                <a:t>to reduce pumping and </a:t>
              </a:r>
              <a:r>
                <a:rPr lang="en-US" sz="1400" dirty="0" smtClean="0"/>
                <a:t>chiller/boiler operating </a:t>
              </a:r>
              <a:r>
                <a:rPr lang="en-US" sz="1400" dirty="0"/>
                <a:t>costs</a:t>
              </a:r>
            </a:p>
          </p:txBody>
        </p:sp>
      </p:grpSp>
      <p:grpSp>
        <p:nvGrpSpPr>
          <p:cNvPr id="7" name="Group 6"/>
          <p:cNvGrpSpPr/>
          <p:nvPr/>
        </p:nvGrpSpPr>
        <p:grpSpPr>
          <a:xfrm>
            <a:off x="594718" y="3439540"/>
            <a:ext cx="5733449" cy="1697239"/>
            <a:chOff x="594718" y="3439540"/>
            <a:chExt cx="5733449" cy="1697239"/>
          </a:xfrm>
        </p:grpSpPr>
        <p:grpSp>
          <p:nvGrpSpPr>
            <p:cNvPr id="5" name="Group 4"/>
            <p:cNvGrpSpPr/>
            <p:nvPr/>
          </p:nvGrpSpPr>
          <p:grpSpPr>
            <a:xfrm>
              <a:off x="594718" y="3439540"/>
              <a:ext cx="5733449" cy="1697239"/>
              <a:chOff x="594718" y="3439540"/>
              <a:chExt cx="5733449" cy="1697239"/>
            </a:xfrm>
          </p:grpSpPr>
          <p:sp>
            <p:nvSpPr>
              <p:cNvPr id="60" name="Rectangle 59"/>
              <p:cNvSpPr/>
              <p:nvPr/>
            </p:nvSpPr>
            <p:spPr bwMode="auto">
              <a:xfrm>
                <a:off x="2407785" y="3439540"/>
                <a:ext cx="3920382" cy="1338841"/>
              </a:xfrm>
              <a:prstGeom prst="rect">
                <a:avLst/>
              </a:prstGeom>
              <a:solidFill>
                <a:schemeClr val="bg1">
                  <a:lumMod val="85000"/>
                  <a:alpha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nvGrpSpPr>
              <p:cNvPr id="15" name="Group 14"/>
              <p:cNvGrpSpPr/>
              <p:nvPr/>
            </p:nvGrpSpPr>
            <p:grpSpPr>
              <a:xfrm>
                <a:off x="594718" y="3451158"/>
                <a:ext cx="1588392" cy="1685621"/>
                <a:chOff x="594718" y="4095502"/>
                <a:chExt cx="1588392" cy="1151302"/>
              </a:xfrm>
            </p:grpSpPr>
            <p:pic>
              <p:nvPicPr>
                <p:cNvPr id="35" name="Picture 34"/>
                <p:cNvPicPr>
                  <a:picLocks noChangeAspect="1"/>
                </p:cNvPicPr>
                <p:nvPr/>
              </p:nvPicPr>
              <p:blipFill rotWithShape="1">
                <a:blip r:embed="rId7"/>
                <a:srcRect l="324" r="48956"/>
                <a:stretch/>
              </p:blipFill>
              <p:spPr>
                <a:xfrm>
                  <a:off x="594718" y="4682361"/>
                  <a:ext cx="1588392" cy="564443"/>
                </a:xfrm>
                <a:prstGeom prst="rect">
                  <a:avLst/>
                </a:prstGeom>
              </p:spPr>
            </p:pic>
            <p:sp>
              <p:nvSpPr>
                <p:cNvPr id="16" name="Rectangle 15"/>
                <p:cNvSpPr/>
                <p:nvPr/>
              </p:nvSpPr>
              <p:spPr bwMode="auto">
                <a:xfrm>
                  <a:off x="594719" y="4095502"/>
                  <a:ext cx="1588391" cy="911228"/>
                </a:xfrm>
                <a:prstGeom prst="rect">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bg1"/>
                      </a:solidFill>
                      <a:effectLst/>
                      <a:latin typeface="Arial" charset="0"/>
                    </a:rPr>
                    <a:t>Automatic Optimization</a:t>
                  </a:r>
                </a:p>
              </p:txBody>
            </p:sp>
          </p:grpSp>
        </p:grpSp>
        <p:sp>
          <p:nvSpPr>
            <p:cNvPr id="43" name="TextBox 42"/>
            <p:cNvSpPr txBox="1"/>
            <p:nvPr/>
          </p:nvSpPr>
          <p:spPr>
            <a:xfrm>
              <a:off x="2537594" y="3743652"/>
              <a:ext cx="3600400" cy="738664"/>
            </a:xfrm>
            <a:prstGeom prst="rect">
              <a:avLst/>
            </a:prstGeom>
            <a:noFill/>
          </p:spPr>
          <p:txBody>
            <a:bodyPr wrap="square" rtlCol="0">
              <a:spAutoFit/>
            </a:bodyPr>
            <a:lstStyle/>
            <a:p>
              <a:r>
                <a:rPr lang="en-US" sz="1400" dirty="0" smtClean="0"/>
                <a:t>Capture </a:t>
              </a:r>
              <a:r>
                <a:rPr lang="en-US" sz="1400" dirty="0"/>
                <a:t>system data to </a:t>
              </a:r>
              <a:r>
                <a:rPr lang="en-US" sz="1400" dirty="0" smtClean="0"/>
                <a:t>automatically improve </a:t>
              </a:r>
              <a:r>
                <a:rPr lang="en-US" sz="1400" dirty="0"/>
                <a:t>coil and system </a:t>
              </a:r>
              <a:r>
                <a:rPr lang="en-US" sz="1400" dirty="0" smtClean="0"/>
                <a:t>performance via advanced </a:t>
              </a:r>
              <a:r>
                <a:rPr lang="en-US" sz="1400" dirty="0"/>
                <a:t>analytic technology </a:t>
              </a:r>
            </a:p>
          </p:txBody>
        </p:sp>
      </p:grpSp>
      <p:pic>
        <p:nvPicPr>
          <p:cNvPr id="58" name="Picture 57"/>
          <p:cNvPicPr>
            <a:picLocks noChangeAspect="1"/>
          </p:cNvPicPr>
          <p:nvPr/>
        </p:nvPicPr>
        <p:blipFill rotWithShape="1">
          <a:blip r:embed="rId7"/>
          <a:srcRect l="324" r="948"/>
          <a:stretch/>
        </p:blipFill>
        <p:spPr>
          <a:xfrm rot="16200000">
            <a:off x="2983543" y="3633673"/>
            <a:ext cx="7920881" cy="436341"/>
          </a:xfrm>
          <a:prstGeom prst="rect">
            <a:avLst/>
          </a:prstGeom>
        </p:spPr>
      </p:pic>
      <p:pic>
        <p:nvPicPr>
          <p:cNvPr id="62" name="Picture 61"/>
          <p:cNvPicPr>
            <a:picLocks noChangeAspect="1"/>
          </p:cNvPicPr>
          <p:nvPr/>
        </p:nvPicPr>
        <p:blipFill>
          <a:blip r:embed="rId8"/>
          <a:stretch>
            <a:fillRect/>
          </a:stretch>
        </p:blipFill>
        <p:spPr>
          <a:xfrm rot="10800000">
            <a:off x="8706811" y="3991170"/>
            <a:ext cx="475646" cy="458124"/>
          </a:xfrm>
          <a:prstGeom prst="rect">
            <a:avLst/>
          </a:prstGeom>
        </p:spPr>
      </p:pic>
      <p:grpSp>
        <p:nvGrpSpPr>
          <p:cNvPr id="63" name="Group 62"/>
          <p:cNvGrpSpPr/>
          <p:nvPr/>
        </p:nvGrpSpPr>
        <p:grpSpPr>
          <a:xfrm>
            <a:off x="8558975" y="0"/>
            <a:ext cx="1408494" cy="1043533"/>
            <a:chOff x="8874298" y="0"/>
            <a:chExt cx="1408494" cy="1043533"/>
          </a:xfrm>
        </p:grpSpPr>
        <p:sp>
          <p:nvSpPr>
            <p:cNvPr id="64" name="Rectangle 63"/>
            <p:cNvSpPr/>
            <p:nvPr/>
          </p:nvSpPr>
          <p:spPr bwMode="auto">
            <a:xfrm>
              <a:off x="8874298" y="0"/>
              <a:ext cx="1408494" cy="82750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65" name="Pentagon 64"/>
            <p:cNvSpPr/>
            <p:nvPr/>
          </p:nvSpPr>
          <p:spPr bwMode="auto">
            <a:xfrm rot="5400000">
              <a:off x="9056779" y="-182480"/>
              <a:ext cx="1043532" cy="1408494"/>
            </a:xfrm>
            <a:prstGeom prst="homePlate">
              <a:avLst>
                <a:gd name="adj" fmla="val 19578"/>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66" name="Picture 6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5050" y="251445"/>
              <a:ext cx="1006990" cy="394090"/>
            </a:xfrm>
            <a:prstGeom prst="rect">
              <a:avLst/>
            </a:prstGeom>
          </p:spPr>
        </p:pic>
      </p:grpSp>
    </p:spTree>
    <p:extLst>
      <p:ext uri="{BB962C8B-B14F-4D97-AF65-F5344CB8AC3E}">
        <p14:creationId xmlns:p14="http://schemas.microsoft.com/office/powerpoint/2010/main" val="1890289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1000"/>
                                        <p:tgtEl>
                                          <p:spTgt spid="30"/>
                                        </p:tgtEl>
                                      </p:cBhvr>
                                    </p:animEffec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rotWithShape="1">
          <a:blip r:embed="rId3">
            <a:extLst>
              <a:ext uri="{28A0092B-C50C-407E-A947-70E740481C1C}">
                <a14:useLocalDpi xmlns:a14="http://schemas.microsoft.com/office/drawing/2010/main" val="0"/>
              </a:ext>
            </a:extLst>
          </a:blip>
          <a:srcRect l="13722" t="46943"/>
          <a:stretch/>
        </p:blipFill>
        <p:spPr>
          <a:xfrm flipH="1">
            <a:off x="2801" y="3548755"/>
            <a:ext cx="10689012" cy="4010919"/>
          </a:xfrm>
          <a:prstGeom prst="rect">
            <a:avLst/>
          </a:prstGeom>
        </p:spPr>
      </p:pic>
      <p:sp>
        <p:nvSpPr>
          <p:cNvPr id="2" name="Title 1"/>
          <p:cNvSpPr>
            <a:spLocks noGrp="1"/>
          </p:cNvSpPr>
          <p:nvPr>
            <p:ph type="title"/>
          </p:nvPr>
        </p:nvSpPr>
        <p:spPr>
          <a:xfrm>
            <a:off x="751560" y="373329"/>
            <a:ext cx="9202858" cy="1102252"/>
          </a:xfrm>
        </p:spPr>
        <p:txBody>
          <a:bodyPr/>
          <a:lstStyle/>
          <a:p>
            <a:r>
              <a:rPr lang="en-GB" sz="2800" dirty="0" smtClean="0">
                <a:solidFill>
                  <a:schemeClr val="accent6">
                    <a:lumMod val="50000"/>
                  </a:schemeClr>
                </a:solidFill>
              </a:rPr>
              <a:t>Energy Valve 3.0 Cloud Services </a:t>
            </a:r>
            <a:br>
              <a:rPr lang="en-GB" sz="2800" dirty="0" smtClean="0">
                <a:solidFill>
                  <a:schemeClr val="accent6">
                    <a:lumMod val="50000"/>
                  </a:schemeClr>
                </a:solidFill>
              </a:rPr>
            </a:br>
            <a:r>
              <a:rPr lang="en-US" dirty="0">
                <a:solidFill>
                  <a:schemeClr val="accent2"/>
                </a:solidFill>
              </a:rPr>
              <a:t>Advanced optimization with multiple benefits</a:t>
            </a:r>
            <a:endParaRPr lang="en-GB" dirty="0">
              <a:solidFill>
                <a:schemeClr val="accent2"/>
              </a:solidFill>
              <a:latin typeface="Arial" charset="0"/>
              <a:ea typeface="Arial" charset="0"/>
              <a:cs typeface="Arial" charset="0"/>
            </a:endParaRPr>
          </a:p>
        </p:txBody>
      </p:sp>
      <p:cxnSp>
        <p:nvCxnSpPr>
          <p:cNvPr id="13" name="Straight Connector 12"/>
          <p:cNvCxnSpPr/>
          <p:nvPr/>
        </p:nvCxnSpPr>
        <p:spPr bwMode="auto">
          <a:xfrm>
            <a:off x="5428992" y="3745320"/>
            <a:ext cx="0" cy="318546"/>
          </a:xfrm>
          <a:prstGeom prst="line">
            <a:avLst/>
          </a:prstGeom>
          <a:solidFill>
            <a:schemeClr val="accent1"/>
          </a:solidFill>
          <a:ln w="38100" cap="flat" cmpd="sng" algn="ctr">
            <a:solidFill>
              <a:schemeClr val="accent6">
                <a:lumMod val="50000"/>
              </a:schemeClr>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41"/>
          <p:cNvCxnSpPr/>
          <p:nvPr/>
        </p:nvCxnSpPr>
        <p:spPr bwMode="auto">
          <a:xfrm flipH="1">
            <a:off x="1084208" y="4063866"/>
            <a:ext cx="4344784" cy="0"/>
          </a:xfrm>
          <a:prstGeom prst="line">
            <a:avLst/>
          </a:prstGeom>
          <a:solidFill>
            <a:schemeClr val="accent1"/>
          </a:solidFill>
          <a:ln w="38100" cap="flat" cmpd="sng" algn="ctr">
            <a:solidFill>
              <a:schemeClr val="accent6">
                <a:lumMod val="50000"/>
              </a:schemeClr>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Connector 45"/>
          <p:cNvCxnSpPr/>
          <p:nvPr/>
        </p:nvCxnSpPr>
        <p:spPr bwMode="auto">
          <a:xfrm>
            <a:off x="1084208" y="4063866"/>
            <a:ext cx="0" cy="301669"/>
          </a:xfrm>
          <a:prstGeom prst="line">
            <a:avLst/>
          </a:prstGeom>
          <a:solidFill>
            <a:schemeClr val="accent1"/>
          </a:solidFill>
          <a:ln w="28575" cap="flat" cmpd="sng" algn="ctr">
            <a:solidFill>
              <a:schemeClr val="accent6">
                <a:lumMod val="50000"/>
              </a:schemeClr>
            </a:solidFill>
            <a:prstDash val="sysDot"/>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46"/>
          <p:cNvCxnSpPr/>
          <p:nvPr/>
        </p:nvCxnSpPr>
        <p:spPr bwMode="auto">
          <a:xfrm>
            <a:off x="9478344" y="4063866"/>
            <a:ext cx="0" cy="301669"/>
          </a:xfrm>
          <a:prstGeom prst="line">
            <a:avLst/>
          </a:prstGeom>
          <a:solidFill>
            <a:schemeClr val="accent1"/>
          </a:solidFill>
          <a:ln w="28575" cap="flat" cmpd="sng" algn="ctr">
            <a:solidFill>
              <a:schemeClr val="accent6">
                <a:lumMod val="50000"/>
              </a:schemeClr>
            </a:solidFill>
            <a:prstDash val="sysDot"/>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p:cNvCxnSpPr/>
          <p:nvPr/>
        </p:nvCxnSpPr>
        <p:spPr bwMode="auto">
          <a:xfrm>
            <a:off x="7804303" y="4063866"/>
            <a:ext cx="0" cy="301669"/>
          </a:xfrm>
          <a:prstGeom prst="line">
            <a:avLst/>
          </a:prstGeom>
          <a:solidFill>
            <a:schemeClr val="accent1"/>
          </a:solidFill>
          <a:ln w="28575" cap="flat" cmpd="sng" algn="ctr">
            <a:solidFill>
              <a:schemeClr val="accent6">
                <a:lumMod val="50000"/>
              </a:schemeClr>
            </a:solidFill>
            <a:prstDash val="sysDot"/>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Connector 61"/>
          <p:cNvCxnSpPr/>
          <p:nvPr/>
        </p:nvCxnSpPr>
        <p:spPr bwMode="auto">
          <a:xfrm>
            <a:off x="6130262" y="4063866"/>
            <a:ext cx="0" cy="301669"/>
          </a:xfrm>
          <a:prstGeom prst="line">
            <a:avLst/>
          </a:prstGeom>
          <a:solidFill>
            <a:schemeClr val="accent1"/>
          </a:solidFill>
          <a:ln w="28575" cap="flat" cmpd="sng" algn="ctr">
            <a:solidFill>
              <a:schemeClr val="accent6">
                <a:lumMod val="50000"/>
              </a:schemeClr>
            </a:solidFill>
            <a:prstDash val="sysDot"/>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Straight Connector 62"/>
          <p:cNvCxnSpPr/>
          <p:nvPr/>
        </p:nvCxnSpPr>
        <p:spPr bwMode="auto">
          <a:xfrm>
            <a:off x="4456220" y="4063866"/>
            <a:ext cx="0" cy="301669"/>
          </a:xfrm>
          <a:prstGeom prst="line">
            <a:avLst/>
          </a:prstGeom>
          <a:solidFill>
            <a:schemeClr val="accent1"/>
          </a:solidFill>
          <a:ln w="28575" cap="flat" cmpd="sng" algn="ctr">
            <a:solidFill>
              <a:schemeClr val="accent6">
                <a:lumMod val="50000"/>
              </a:schemeClr>
            </a:solidFill>
            <a:prstDash val="sysDot"/>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Straight Connector 63"/>
          <p:cNvCxnSpPr/>
          <p:nvPr/>
        </p:nvCxnSpPr>
        <p:spPr bwMode="auto">
          <a:xfrm>
            <a:off x="2758250" y="4063866"/>
            <a:ext cx="0" cy="301669"/>
          </a:xfrm>
          <a:prstGeom prst="line">
            <a:avLst/>
          </a:prstGeom>
          <a:solidFill>
            <a:schemeClr val="accent1"/>
          </a:solidFill>
          <a:ln w="28575" cap="flat" cmpd="sng" algn="ctr">
            <a:solidFill>
              <a:schemeClr val="accent6">
                <a:lumMod val="50000"/>
              </a:schemeClr>
            </a:solidFill>
            <a:prstDash val="sysDot"/>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 name="Group 10"/>
          <p:cNvGrpSpPr/>
          <p:nvPr/>
        </p:nvGrpSpPr>
        <p:grpSpPr>
          <a:xfrm>
            <a:off x="8843467" y="4521450"/>
            <a:ext cx="1174239" cy="1618230"/>
            <a:chOff x="2145506" y="4833861"/>
            <a:chExt cx="1174239" cy="1618230"/>
          </a:xfrm>
        </p:grpSpPr>
        <p:sp>
          <p:nvSpPr>
            <p:cNvPr id="66" name="Rectangle 65"/>
            <p:cNvSpPr/>
            <p:nvPr/>
          </p:nvSpPr>
          <p:spPr>
            <a:xfrm>
              <a:off x="2145506" y="5862186"/>
              <a:ext cx="1174239" cy="589905"/>
            </a:xfrm>
            <a:prstGeom prst="rect">
              <a:avLst/>
            </a:prstGeom>
          </p:spPr>
          <p:txBody>
            <a:bodyPr wrap="square">
              <a:spAutoFit/>
            </a:bodyPr>
            <a:lstStyle/>
            <a:p>
              <a:pPr marL="0" indent="0" algn="ctr">
                <a:lnSpc>
                  <a:spcPts val="1000"/>
                </a:lnSpc>
                <a:buNone/>
              </a:pPr>
              <a:r>
                <a:rPr lang="en-GB" sz="1200" b="1" kern="0" dirty="0" smtClean="0">
                  <a:solidFill>
                    <a:schemeClr val="accent6">
                      <a:lumMod val="50000"/>
                    </a:schemeClr>
                  </a:solidFill>
                </a:rPr>
                <a:t>LIFETIME </a:t>
              </a:r>
            </a:p>
            <a:p>
              <a:pPr marL="0" indent="0" algn="ctr">
                <a:buNone/>
              </a:pPr>
              <a:r>
                <a:rPr lang="en-GB" sz="1200" b="1" kern="0" dirty="0" smtClean="0">
                  <a:solidFill>
                    <a:schemeClr val="accent6">
                      <a:lumMod val="50000"/>
                    </a:schemeClr>
                  </a:solidFill>
                </a:rPr>
                <a:t>DATA ACCESS</a:t>
              </a:r>
              <a:endParaRPr lang="en-GB" sz="1200" b="1" kern="0" dirty="0">
                <a:solidFill>
                  <a:schemeClr val="accent6">
                    <a:lumMod val="50000"/>
                  </a:schemeClr>
                </a:solidFill>
              </a:endParaRPr>
            </a:p>
          </p:txBody>
        </p:sp>
        <p:grpSp>
          <p:nvGrpSpPr>
            <p:cNvPr id="84" name="Group 83"/>
            <p:cNvGrpSpPr/>
            <p:nvPr/>
          </p:nvGrpSpPr>
          <p:grpSpPr>
            <a:xfrm>
              <a:off x="2308146" y="4833861"/>
              <a:ext cx="925403" cy="925403"/>
              <a:chOff x="2496880" y="4695739"/>
              <a:chExt cx="853078" cy="853078"/>
            </a:xfrm>
          </p:grpSpPr>
          <p:sp>
            <p:nvSpPr>
              <p:cNvPr id="72" name="Oval 71"/>
              <p:cNvSpPr/>
              <p:nvPr/>
            </p:nvSpPr>
            <p:spPr bwMode="auto">
              <a:xfrm>
                <a:off x="2496880" y="4695739"/>
                <a:ext cx="853078" cy="853078"/>
              </a:xfrm>
              <a:prstGeom prst="ellipse">
                <a:avLst/>
              </a:prstGeom>
              <a:solidFill>
                <a:schemeClr val="bg1"/>
              </a:solidFill>
              <a:ln w="9525" cap="flat" cmpd="sng" algn="ctr">
                <a:solidFill>
                  <a:schemeClr val="accent6">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 </a:t>
                </a:r>
              </a:p>
            </p:txBody>
          </p:sp>
          <p:pic>
            <p:nvPicPr>
              <p:cNvPr id="73" name="Picture 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2737196" y="4901558"/>
                <a:ext cx="430400" cy="472940"/>
              </a:xfrm>
              <a:prstGeom prst="rect">
                <a:avLst/>
              </a:prstGeom>
            </p:spPr>
          </p:pic>
        </p:grpSp>
      </p:grpSp>
      <p:grpSp>
        <p:nvGrpSpPr>
          <p:cNvPr id="14" name="Group 13"/>
          <p:cNvGrpSpPr/>
          <p:nvPr/>
        </p:nvGrpSpPr>
        <p:grpSpPr>
          <a:xfrm>
            <a:off x="1960319" y="4521450"/>
            <a:ext cx="1651388" cy="1489990"/>
            <a:chOff x="5336270" y="4833861"/>
            <a:chExt cx="1651388" cy="1489990"/>
          </a:xfrm>
        </p:grpSpPr>
        <p:sp>
          <p:nvSpPr>
            <p:cNvPr id="68" name="Rectangle 67"/>
            <p:cNvSpPr/>
            <p:nvPr/>
          </p:nvSpPr>
          <p:spPr>
            <a:xfrm>
              <a:off x="5336270" y="5862186"/>
              <a:ext cx="1651388" cy="461665"/>
            </a:xfrm>
            <a:prstGeom prst="rect">
              <a:avLst/>
            </a:prstGeom>
          </p:spPr>
          <p:txBody>
            <a:bodyPr wrap="square">
              <a:spAutoFit/>
            </a:bodyPr>
            <a:lstStyle/>
            <a:p>
              <a:pPr marL="0" indent="0" algn="ctr">
                <a:buNone/>
              </a:pPr>
              <a:r>
                <a:rPr lang="en-GB" sz="1200" b="1" kern="0" dirty="0" smtClean="0">
                  <a:solidFill>
                    <a:schemeClr val="accent6">
                      <a:lumMod val="50000"/>
                    </a:schemeClr>
                  </a:solidFill>
                </a:rPr>
                <a:t>PERFORMANCE REPORT</a:t>
              </a:r>
              <a:endParaRPr lang="en-GB" sz="1200" b="1" kern="0" dirty="0">
                <a:solidFill>
                  <a:schemeClr val="accent6">
                    <a:lumMod val="50000"/>
                  </a:schemeClr>
                </a:solidFill>
              </a:endParaRPr>
            </a:p>
          </p:txBody>
        </p:sp>
        <p:grpSp>
          <p:nvGrpSpPr>
            <p:cNvPr id="86" name="Group 85"/>
            <p:cNvGrpSpPr/>
            <p:nvPr/>
          </p:nvGrpSpPr>
          <p:grpSpPr>
            <a:xfrm>
              <a:off x="5665310" y="4833861"/>
              <a:ext cx="925403" cy="925403"/>
              <a:chOff x="5591665" y="4695739"/>
              <a:chExt cx="853078" cy="853078"/>
            </a:xfrm>
          </p:grpSpPr>
          <p:sp>
            <p:nvSpPr>
              <p:cNvPr id="74" name="Oval 73"/>
              <p:cNvSpPr/>
              <p:nvPr/>
            </p:nvSpPr>
            <p:spPr bwMode="auto">
              <a:xfrm>
                <a:off x="5591665" y="4695739"/>
                <a:ext cx="853078" cy="853078"/>
              </a:xfrm>
              <a:prstGeom prst="ellipse">
                <a:avLst/>
              </a:prstGeom>
              <a:solidFill>
                <a:schemeClr val="bg1"/>
              </a:solidFill>
              <a:ln w="9525" cap="flat" cmpd="sng" algn="ctr">
                <a:solidFill>
                  <a:schemeClr val="accent6">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 </a:t>
                </a:r>
              </a:p>
            </p:txBody>
          </p:sp>
          <p:pic>
            <p:nvPicPr>
              <p:cNvPr id="75" name="Picture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flipH="1" flipV="1">
                <a:off x="5795450" y="4849256"/>
                <a:ext cx="528424" cy="505851"/>
              </a:xfrm>
              <a:prstGeom prst="rect">
                <a:avLst/>
              </a:prstGeom>
            </p:spPr>
          </p:pic>
        </p:grpSp>
      </p:grpSp>
      <p:grpSp>
        <p:nvGrpSpPr>
          <p:cNvPr id="10" name="Group 9"/>
          <p:cNvGrpSpPr/>
          <p:nvPr/>
        </p:nvGrpSpPr>
        <p:grpSpPr>
          <a:xfrm>
            <a:off x="7223413" y="4521450"/>
            <a:ext cx="1247900" cy="1674656"/>
            <a:chOff x="469106" y="4833861"/>
            <a:chExt cx="1247900" cy="1674656"/>
          </a:xfrm>
        </p:grpSpPr>
        <p:sp>
          <p:nvSpPr>
            <p:cNvPr id="65" name="Rectangle 64"/>
            <p:cNvSpPr/>
            <p:nvPr/>
          </p:nvSpPr>
          <p:spPr>
            <a:xfrm>
              <a:off x="469106" y="5862186"/>
              <a:ext cx="1247900" cy="646331"/>
            </a:xfrm>
            <a:prstGeom prst="rect">
              <a:avLst/>
            </a:prstGeom>
          </p:spPr>
          <p:txBody>
            <a:bodyPr wrap="square">
              <a:spAutoFit/>
            </a:bodyPr>
            <a:lstStyle/>
            <a:p>
              <a:pPr marL="0" indent="0" algn="ctr">
                <a:buNone/>
              </a:pPr>
              <a:r>
                <a:rPr lang="en-GB" sz="1200" b="1" kern="0" dirty="0" smtClean="0">
                  <a:solidFill>
                    <a:schemeClr val="accent6">
                      <a:lumMod val="50000"/>
                    </a:schemeClr>
                  </a:solidFill>
                </a:rPr>
                <a:t>INCREASE WARRANTY </a:t>
              </a:r>
              <a:r>
                <a:rPr lang="en-GB" sz="1200" b="1" kern="0" dirty="0">
                  <a:solidFill>
                    <a:schemeClr val="accent6">
                      <a:lumMod val="50000"/>
                    </a:schemeClr>
                  </a:solidFill>
                </a:rPr>
                <a:t>TO 7 YEARS</a:t>
              </a:r>
            </a:p>
          </p:txBody>
        </p:sp>
        <p:grpSp>
          <p:nvGrpSpPr>
            <p:cNvPr id="83" name="Group 82"/>
            <p:cNvGrpSpPr/>
            <p:nvPr/>
          </p:nvGrpSpPr>
          <p:grpSpPr>
            <a:xfrm>
              <a:off x="621506" y="4833861"/>
              <a:ext cx="925403" cy="925403"/>
              <a:chOff x="942059" y="4695739"/>
              <a:chExt cx="853078" cy="853078"/>
            </a:xfrm>
          </p:grpSpPr>
          <p:sp>
            <p:nvSpPr>
              <p:cNvPr id="45" name="Oval 44"/>
              <p:cNvSpPr/>
              <p:nvPr/>
            </p:nvSpPr>
            <p:spPr bwMode="auto">
              <a:xfrm>
                <a:off x="942059" y="4695739"/>
                <a:ext cx="853078" cy="853078"/>
              </a:xfrm>
              <a:prstGeom prst="ellipse">
                <a:avLst/>
              </a:prstGeom>
              <a:solidFill>
                <a:schemeClr val="bg1"/>
              </a:solidFill>
              <a:ln w="9525" cap="flat" cmpd="sng" algn="ctr">
                <a:solidFill>
                  <a:schemeClr val="accent6">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 </a:t>
                </a:r>
              </a:p>
            </p:txBody>
          </p:sp>
          <p:pic>
            <p:nvPicPr>
              <p:cNvPr id="78" name="Picture 7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H="1" flipV="1">
                <a:off x="1131480" y="4855791"/>
                <a:ext cx="467913" cy="524546"/>
              </a:xfrm>
              <a:prstGeom prst="rect">
                <a:avLst/>
              </a:prstGeom>
            </p:spPr>
          </p:pic>
        </p:grpSp>
      </p:grpSp>
      <p:grpSp>
        <p:nvGrpSpPr>
          <p:cNvPr id="4" name="Group 3"/>
          <p:cNvGrpSpPr/>
          <p:nvPr/>
        </p:nvGrpSpPr>
        <p:grpSpPr>
          <a:xfrm>
            <a:off x="356111" y="4521450"/>
            <a:ext cx="1456194" cy="1657571"/>
            <a:chOff x="7090112" y="4850946"/>
            <a:chExt cx="1456194" cy="1657571"/>
          </a:xfrm>
        </p:grpSpPr>
        <p:sp>
          <p:nvSpPr>
            <p:cNvPr id="69" name="Rectangle 68"/>
            <p:cNvSpPr/>
            <p:nvPr/>
          </p:nvSpPr>
          <p:spPr>
            <a:xfrm>
              <a:off x="7090112" y="5862186"/>
              <a:ext cx="1456194" cy="646331"/>
            </a:xfrm>
            <a:prstGeom prst="rect">
              <a:avLst/>
            </a:prstGeom>
          </p:spPr>
          <p:txBody>
            <a:bodyPr wrap="square">
              <a:spAutoFit/>
            </a:bodyPr>
            <a:lstStyle/>
            <a:p>
              <a:pPr marL="0" indent="0" algn="ctr">
                <a:buNone/>
              </a:pPr>
              <a:r>
                <a:rPr lang="en-GB" sz="1200" b="1" kern="0" dirty="0" smtClean="0">
                  <a:solidFill>
                    <a:schemeClr val="accent6">
                      <a:lumMod val="50000"/>
                    </a:schemeClr>
                  </a:solidFill>
                </a:rPr>
                <a:t>OPTIMIZATION OF DELTA T AND FLOW SETTINGS </a:t>
              </a:r>
              <a:endParaRPr lang="en-GB" sz="1200" b="1" kern="0" dirty="0">
                <a:solidFill>
                  <a:schemeClr val="accent6">
                    <a:lumMod val="50000"/>
                  </a:schemeClr>
                </a:solidFill>
              </a:endParaRPr>
            </a:p>
          </p:txBody>
        </p:sp>
        <p:grpSp>
          <p:nvGrpSpPr>
            <p:cNvPr id="89" name="Group 88"/>
            <p:cNvGrpSpPr/>
            <p:nvPr/>
          </p:nvGrpSpPr>
          <p:grpSpPr>
            <a:xfrm>
              <a:off x="7339740" y="4850946"/>
              <a:ext cx="925403" cy="925403"/>
              <a:chOff x="7135231" y="4711489"/>
              <a:chExt cx="853078" cy="853078"/>
            </a:xfrm>
          </p:grpSpPr>
          <p:sp>
            <p:nvSpPr>
              <p:cNvPr id="76" name="Oval 75"/>
              <p:cNvSpPr/>
              <p:nvPr/>
            </p:nvSpPr>
            <p:spPr bwMode="auto">
              <a:xfrm>
                <a:off x="7135231" y="4711489"/>
                <a:ext cx="853078" cy="853078"/>
              </a:xfrm>
              <a:prstGeom prst="ellipse">
                <a:avLst/>
              </a:prstGeom>
              <a:solidFill>
                <a:schemeClr val="bg1"/>
              </a:solidFill>
              <a:ln w="9525" cap="flat" cmpd="sng" algn="ctr">
                <a:solidFill>
                  <a:schemeClr val="accent6">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  </a:t>
                </a:r>
              </a:p>
            </p:txBody>
          </p:sp>
          <p:pic>
            <p:nvPicPr>
              <p:cNvPr id="80" name="Picture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flipH="1" flipV="1">
                <a:off x="7284910" y="4891086"/>
                <a:ext cx="551817" cy="554983"/>
              </a:xfrm>
              <a:prstGeom prst="rect">
                <a:avLst/>
              </a:prstGeom>
            </p:spPr>
          </p:pic>
        </p:grpSp>
      </p:grpSp>
      <p:grpSp>
        <p:nvGrpSpPr>
          <p:cNvPr id="15" name="Group 14"/>
          <p:cNvGrpSpPr/>
          <p:nvPr/>
        </p:nvGrpSpPr>
        <p:grpSpPr>
          <a:xfrm>
            <a:off x="5626434" y="4521450"/>
            <a:ext cx="1223345" cy="1472905"/>
            <a:chOff x="8923161" y="4850946"/>
            <a:chExt cx="1223345" cy="1472905"/>
          </a:xfrm>
        </p:grpSpPr>
        <p:sp>
          <p:nvSpPr>
            <p:cNvPr id="70" name="Rectangle 69"/>
            <p:cNvSpPr/>
            <p:nvPr/>
          </p:nvSpPr>
          <p:spPr>
            <a:xfrm>
              <a:off x="8923161" y="5862186"/>
              <a:ext cx="1223345" cy="461665"/>
            </a:xfrm>
            <a:prstGeom prst="rect">
              <a:avLst/>
            </a:prstGeom>
          </p:spPr>
          <p:txBody>
            <a:bodyPr wrap="square">
              <a:spAutoFit/>
            </a:bodyPr>
            <a:lstStyle/>
            <a:p>
              <a:pPr marL="0" indent="0" algn="ctr">
                <a:buNone/>
              </a:pPr>
              <a:r>
                <a:rPr lang="en-GB" sz="1200" b="1" kern="0" dirty="0" smtClean="0">
                  <a:solidFill>
                    <a:schemeClr val="accent6">
                      <a:lumMod val="50000"/>
                    </a:schemeClr>
                  </a:solidFill>
                </a:rPr>
                <a:t>SOFTWARE </a:t>
              </a:r>
            </a:p>
            <a:p>
              <a:pPr marL="0" indent="0" algn="ctr">
                <a:buNone/>
              </a:pPr>
              <a:r>
                <a:rPr lang="en-GB" sz="1200" b="1" kern="0" dirty="0" smtClean="0">
                  <a:solidFill>
                    <a:schemeClr val="accent6">
                      <a:lumMod val="50000"/>
                    </a:schemeClr>
                  </a:solidFill>
                </a:rPr>
                <a:t>UPDATES</a:t>
              </a:r>
              <a:endParaRPr lang="en-GB" sz="1200" b="1" kern="0" dirty="0">
                <a:solidFill>
                  <a:schemeClr val="accent6">
                    <a:lumMod val="50000"/>
                  </a:schemeClr>
                </a:solidFill>
              </a:endParaRPr>
            </a:p>
          </p:txBody>
        </p:sp>
        <p:grpSp>
          <p:nvGrpSpPr>
            <p:cNvPr id="90" name="Group 89"/>
            <p:cNvGrpSpPr/>
            <p:nvPr/>
          </p:nvGrpSpPr>
          <p:grpSpPr>
            <a:xfrm>
              <a:off x="9015643" y="4850946"/>
              <a:ext cx="925403" cy="925403"/>
              <a:chOff x="8680154" y="4711489"/>
              <a:chExt cx="853078" cy="853078"/>
            </a:xfrm>
          </p:grpSpPr>
          <p:sp>
            <p:nvSpPr>
              <p:cNvPr id="77" name="Oval 76"/>
              <p:cNvSpPr/>
              <p:nvPr/>
            </p:nvSpPr>
            <p:spPr bwMode="auto">
              <a:xfrm>
                <a:off x="8680154" y="4711489"/>
                <a:ext cx="853078" cy="853078"/>
              </a:xfrm>
              <a:prstGeom prst="ellipse">
                <a:avLst/>
              </a:prstGeom>
              <a:solidFill>
                <a:schemeClr val="bg1"/>
              </a:solidFill>
              <a:ln w="9525" cap="flat" cmpd="sng" algn="ctr">
                <a:solidFill>
                  <a:schemeClr val="accent6">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  </a:t>
                </a:r>
              </a:p>
            </p:txBody>
          </p:sp>
          <p:pic>
            <p:nvPicPr>
              <p:cNvPr id="81" name="Picture 8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4378042" flipH="1" flipV="1">
                <a:off x="8829216" y="4871921"/>
                <a:ext cx="544286" cy="483488"/>
              </a:xfrm>
              <a:prstGeom prst="rect">
                <a:avLst/>
              </a:prstGeom>
            </p:spPr>
          </p:pic>
        </p:grpSp>
      </p:grpSp>
      <p:grpSp>
        <p:nvGrpSpPr>
          <p:cNvPr id="49" name="Group 48"/>
          <p:cNvGrpSpPr/>
          <p:nvPr/>
        </p:nvGrpSpPr>
        <p:grpSpPr>
          <a:xfrm>
            <a:off x="3949278" y="4521450"/>
            <a:ext cx="1174239" cy="1489990"/>
            <a:chOff x="3886838" y="4833861"/>
            <a:chExt cx="1174239" cy="1489990"/>
          </a:xfrm>
        </p:grpSpPr>
        <p:sp>
          <p:nvSpPr>
            <p:cNvPr id="50" name="Rectangle 49"/>
            <p:cNvSpPr/>
            <p:nvPr/>
          </p:nvSpPr>
          <p:spPr>
            <a:xfrm>
              <a:off x="3886838" y="5862186"/>
              <a:ext cx="1174239" cy="461665"/>
            </a:xfrm>
            <a:prstGeom prst="rect">
              <a:avLst/>
            </a:prstGeom>
          </p:spPr>
          <p:txBody>
            <a:bodyPr wrap="square">
              <a:spAutoFit/>
            </a:bodyPr>
            <a:lstStyle/>
            <a:p>
              <a:pPr marL="0" indent="0" algn="ctr">
                <a:buNone/>
              </a:pPr>
              <a:r>
                <a:rPr lang="en-GB" sz="1200" b="1" kern="0" dirty="0" smtClean="0">
                  <a:solidFill>
                    <a:schemeClr val="accent6">
                      <a:lumMod val="50000"/>
                    </a:schemeClr>
                  </a:solidFill>
                </a:rPr>
                <a:t>ONLINE SUPPORT</a:t>
              </a:r>
              <a:endParaRPr lang="en-GB" sz="1200" b="1" kern="0" dirty="0">
                <a:solidFill>
                  <a:schemeClr val="accent6">
                    <a:lumMod val="50000"/>
                  </a:schemeClr>
                </a:solidFill>
              </a:endParaRPr>
            </a:p>
          </p:txBody>
        </p:sp>
        <p:grpSp>
          <p:nvGrpSpPr>
            <p:cNvPr id="51" name="Group 50"/>
            <p:cNvGrpSpPr/>
            <p:nvPr/>
          </p:nvGrpSpPr>
          <p:grpSpPr>
            <a:xfrm>
              <a:off x="3987955" y="4833861"/>
              <a:ext cx="925403" cy="925403"/>
              <a:chOff x="4045404" y="4695739"/>
              <a:chExt cx="853078" cy="853078"/>
            </a:xfrm>
          </p:grpSpPr>
          <p:sp>
            <p:nvSpPr>
              <p:cNvPr id="52" name="Oval 51"/>
              <p:cNvSpPr/>
              <p:nvPr/>
            </p:nvSpPr>
            <p:spPr bwMode="auto">
              <a:xfrm>
                <a:off x="4045404" y="4695739"/>
                <a:ext cx="853078" cy="853078"/>
              </a:xfrm>
              <a:prstGeom prst="ellipse">
                <a:avLst/>
              </a:prstGeom>
              <a:solidFill>
                <a:schemeClr val="bg1"/>
              </a:solidFill>
              <a:ln w="9525" cap="flat" cmpd="sng" algn="ctr">
                <a:solidFill>
                  <a:schemeClr val="accent6">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 </a:t>
                </a:r>
              </a:p>
            </p:txBody>
          </p:sp>
          <p:pic>
            <p:nvPicPr>
              <p:cNvPr id="53" name="Picture 5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flipH="1" flipV="1">
                <a:off x="4157088" y="4930875"/>
                <a:ext cx="628554" cy="371177"/>
              </a:xfrm>
              <a:prstGeom prst="rect">
                <a:avLst/>
              </a:prstGeom>
            </p:spPr>
          </p:pic>
        </p:grpSp>
      </p:grpSp>
      <p:pic>
        <p:nvPicPr>
          <p:cNvPr id="54" name="Picture 53"/>
          <p:cNvPicPr>
            <a:picLocks noChangeAspect="1"/>
          </p:cNvPicPr>
          <p:nvPr/>
        </p:nvPicPr>
        <p:blipFill rotWithShape="1">
          <a:blip r:embed="rId10"/>
          <a:srcRect l="324" r="948"/>
          <a:stretch/>
        </p:blipFill>
        <p:spPr>
          <a:xfrm>
            <a:off x="-270718" y="3131765"/>
            <a:ext cx="11161240" cy="796006"/>
          </a:xfrm>
          <a:prstGeom prst="rect">
            <a:avLst/>
          </a:prstGeom>
        </p:spPr>
      </p:pic>
      <p:grpSp>
        <p:nvGrpSpPr>
          <p:cNvPr id="9" name="Group 8"/>
          <p:cNvGrpSpPr/>
          <p:nvPr/>
        </p:nvGrpSpPr>
        <p:grpSpPr>
          <a:xfrm>
            <a:off x="3974306" y="1835621"/>
            <a:ext cx="2887711" cy="1909702"/>
            <a:chOff x="3749742" y="1866245"/>
            <a:chExt cx="3176482" cy="2011312"/>
          </a:xfrm>
        </p:grpSpPr>
        <p:sp>
          <p:nvSpPr>
            <p:cNvPr id="7" name="Oval 6"/>
            <p:cNvSpPr/>
            <p:nvPr/>
          </p:nvSpPr>
          <p:spPr bwMode="auto">
            <a:xfrm>
              <a:off x="5153030" y="3463504"/>
              <a:ext cx="414053" cy="414053"/>
            </a:xfrm>
            <a:prstGeom prst="ellipse">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ndParaRPr>
            </a:p>
          </p:txBody>
        </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49742" y="1866245"/>
              <a:ext cx="3176482" cy="1977884"/>
            </a:xfrm>
            <a:prstGeom prst="rect">
              <a:avLst/>
            </a:prstGeom>
          </p:spPr>
        </p:pic>
      </p:grpSp>
      <p:cxnSp>
        <p:nvCxnSpPr>
          <p:cNvPr id="60" name="Straight Connector 59"/>
          <p:cNvCxnSpPr/>
          <p:nvPr/>
        </p:nvCxnSpPr>
        <p:spPr bwMode="auto">
          <a:xfrm flipH="1">
            <a:off x="5428992" y="4063866"/>
            <a:ext cx="4049352" cy="0"/>
          </a:xfrm>
          <a:prstGeom prst="line">
            <a:avLst/>
          </a:prstGeom>
          <a:solidFill>
            <a:schemeClr val="accent1"/>
          </a:solidFill>
          <a:ln w="38100" cap="flat" cmpd="sng" algn="ctr">
            <a:solidFill>
              <a:schemeClr val="accent6">
                <a:lumMod val="50000"/>
              </a:schemeClr>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 name="Slide Number Placeholder 3"/>
          <p:cNvSpPr>
            <a:spLocks noGrp="1"/>
          </p:cNvSpPr>
          <p:nvPr>
            <p:ph type="sldNum" sz="quarter" idx="12"/>
          </p:nvPr>
        </p:nvSpPr>
        <p:spPr>
          <a:xfrm>
            <a:off x="8370242" y="7344146"/>
            <a:ext cx="2227262" cy="251619"/>
          </a:xfrm>
        </p:spPr>
        <p:txBody>
          <a:bodyPr/>
          <a:lstStyle/>
          <a:p>
            <a:r>
              <a:rPr lang="de-CH" altLang="de-DE" dirty="0" smtClean="0"/>
              <a:t>22</a:t>
            </a:r>
            <a:endParaRPr lang="de-CH" altLang="de-DE" dirty="0"/>
          </a:p>
        </p:txBody>
      </p:sp>
      <p:grpSp>
        <p:nvGrpSpPr>
          <p:cNvPr id="67" name="Group 66"/>
          <p:cNvGrpSpPr/>
          <p:nvPr/>
        </p:nvGrpSpPr>
        <p:grpSpPr>
          <a:xfrm>
            <a:off x="8558975" y="0"/>
            <a:ext cx="1408494" cy="1043533"/>
            <a:chOff x="8874298" y="0"/>
            <a:chExt cx="1408494" cy="1043533"/>
          </a:xfrm>
        </p:grpSpPr>
        <p:sp>
          <p:nvSpPr>
            <p:cNvPr id="71" name="Rectangle 70"/>
            <p:cNvSpPr/>
            <p:nvPr/>
          </p:nvSpPr>
          <p:spPr bwMode="auto">
            <a:xfrm>
              <a:off x="8874298" y="0"/>
              <a:ext cx="1408494" cy="82750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79" name="Pentagon 78"/>
            <p:cNvSpPr/>
            <p:nvPr/>
          </p:nvSpPr>
          <p:spPr bwMode="auto">
            <a:xfrm rot="5400000">
              <a:off x="9056779" y="-182480"/>
              <a:ext cx="1043532" cy="1408494"/>
            </a:xfrm>
            <a:prstGeom prst="homePlate">
              <a:avLst>
                <a:gd name="adj" fmla="val 19578"/>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82" name="Picture 8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75050" y="251445"/>
              <a:ext cx="1006990" cy="394090"/>
            </a:xfrm>
            <a:prstGeom prst="rect">
              <a:avLst/>
            </a:prstGeom>
          </p:spPr>
        </p:pic>
      </p:grpSp>
    </p:spTree>
    <p:extLst>
      <p:ext uri="{BB962C8B-B14F-4D97-AF65-F5344CB8AC3E}">
        <p14:creationId xmlns:p14="http://schemas.microsoft.com/office/powerpoint/2010/main" val="2539570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right)">
                                      <p:cBhvr>
                                        <p:cTn id="11" dur="500"/>
                                        <p:tgtEl>
                                          <p:spTgt spid="42"/>
                                        </p:tgtEl>
                                      </p:cBhvr>
                                    </p:animEffect>
                                  </p:childTnLst>
                                </p:cTn>
                              </p:par>
                              <p:par>
                                <p:cTn id="12" presetID="22" presetClass="entr" presetSubtype="8" fill="hold" nodeType="with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wipe(left)">
                                      <p:cBhvr>
                                        <p:cTn id="14" dur="500"/>
                                        <p:tgtEl>
                                          <p:spTgt spid="60"/>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up)">
                                      <p:cBhvr>
                                        <p:cTn id="18" dur="500"/>
                                        <p:tgtEl>
                                          <p:spTgt spid="46"/>
                                        </p:tgtEl>
                                      </p:cBhvr>
                                    </p:animEffect>
                                  </p:childTnLst>
                                </p:cTn>
                              </p:par>
                            </p:childTnLst>
                          </p:cTn>
                        </p:par>
                        <p:par>
                          <p:cTn id="19" fill="hold">
                            <p:stCondLst>
                              <p:cond delay="1500"/>
                            </p:stCondLst>
                            <p:childTnLst>
                              <p:par>
                                <p:cTn id="20" presetID="22" presetClass="entr" presetSubtype="1" fill="hold" nodeType="after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wipe(up)">
                                      <p:cBhvr>
                                        <p:cTn id="22" dur="500"/>
                                        <p:tgtEl>
                                          <p:spTgt spid="64"/>
                                        </p:tgtEl>
                                      </p:cBhvr>
                                    </p:animEffect>
                                  </p:childTnLst>
                                </p:cTn>
                              </p:par>
                            </p:childTnLst>
                          </p:cTn>
                        </p:par>
                        <p:par>
                          <p:cTn id="23" fill="hold">
                            <p:stCondLst>
                              <p:cond delay="2000"/>
                            </p:stCondLst>
                            <p:childTnLst>
                              <p:par>
                                <p:cTn id="24" presetID="22" presetClass="entr" presetSubtype="1" fill="hold" nodeType="after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wipe(up)">
                                      <p:cBhvr>
                                        <p:cTn id="26" dur="500"/>
                                        <p:tgtEl>
                                          <p:spTgt spid="63"/>
                                        </p:tgtEl>
                                      </p:cBhvr>
                                    </p:animEffect>
                                  </p:childTnLst>
                                </p:cTn>
                              </p:par>
                            </p:childTnLst>
                          </p:cTn>
                        </p:par>
                        <p:par>
                          <p:cTn id="27" fill="hold">
                            <p:stCondLst>
                              <p:cond delay="2500"/>
                            </p:stCondLst>
                            <p:childTnLst>
                              <p:par>
                                <p:cTn id="28" presetID="22" presetClass="entr" presetSubtype="1" fill="hold" nodeType="after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wipe(up)">
                                      <p:cBhvr>
                                        <p:cTn id="30" dur="500"/>
                                        <p:tgtEl>
                                          <p:spTgt spid="62"/>
                                        </p:tgtEl>
                                      </p:cBhvr>
                                    </p:animEffect>
                                  </p:childTnLst>
                                </p:cTn>
                              </p:par>
                            </p:childTnLst>
                          </p:cTn>
                        </p:par>
                        <p:par>
                          <p:cTn id="31" fill="hold">
                            <p:stCondLst>
                              <p:cond delay="3000"/>
                            </p:stCondLst>
                            <p:childTnLst>
                              <p:par>
                                <p:cTn id="32" presetID="22" presetClass="entr" presetSubtype="1" fill="hold" nodeType="after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wipe(up)">
                                      <p:cBhvr>
                                        <p:cTn id="34" dur="500"/>
                                        <p:tgtEl>
                                          <p:spTgt spid="48"/>
                                        </p:tgtEl>
                                      </p:cBhvr>
                                    </p:animEffect>
                                  </p:childTnLst>
                                </p:cTn>
                              </p:par>
                            </p:childTnLst>
                          </p:cTn>
                        </p:par>
                        <p:par>
                          <p:cTn id="35" fill="hold">
                            <p:stCondLst>
                              <p:cond delay="3500"/>
                            </p:stCondLst>
                            <p:childTnLst>
                              <p:par>
                                <p:cTn id="36" presetID="22" presetClass="entr" presetSubtype="1" fill="hold" nodeType="after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up)">
                                      <p:cBhvr>
                                        <p:cTn id="3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3">
            <a:extLst>
              <a:ext uri="{28A0092B-C50C-407E-A947-70E740481C1C}">
                <a14:useLocalDpi xmlns:a14="http://schemas.microsoft.com/office/drawing/2010/main" val="0"/>
              </a:ext>
            </a:extLst>
          </a:blip>
          <a:srcRect l="13722"/>
          <a:stretch/>
        </p:blipFill>
        <p:spPr>
          <a:xfrm flipH="1">
            <a:off x="2801" y="-1"/>
            <a:ext cx="10689012" cy="7559675"/>
          </a:xfrm>
          <a:prstGeom prst="rect">
            <a:avLst/>
          </a:prstGeom>
        </p:spPr>
      </p:pic>
      <p:sp>
        <p:nvSpPr>
          <p:cNvPr id="2" name="Title 1"/>
          <p:cNvSpPr>
            <a:spLocks noGrp="1"/>
          </p:cNvSpPr>
          <p:nvPr>
            <p:ph type="title"/>
          </p:nvPr>
        </p:nvSpPr>
        <p:spPr>
          <a:xfrm>
            <a:off x="738188" y="323453"/>
            <a:ext cx="6911974" cy="970193"/>
          </a:xfrm>
        </p:spPr>
        <p:txBody>
          <a:bodyPr/>
          <a:lstStyle/>
          <a:p>
            <a:r>
              <a:rPr lang="en-US" sz="2800" dirty="0" smtClean="0">
                <a:solidFill>
                  <a:schemeClr val="accent6">
                    <a:lumMod val="50000"/>
                  </a:schemeClr>
                </a:solidFill>
              </a:rPr>
              <a:t>Low </a:t>
            </a:r>
            <a:r>
              <a:rPr lang="en-US" sz="2800" dirty="0">
                <a:solidFill>
                  <a:schemeClr val="accent6">
                    <a:lumMod val="50000"/>
                  </a:schemeClr>
                </a:solidFill>
              </a:rPr>
              <a:t>Delta T </a:t>
            </a:r>
            <a:r>
              <a:rPr lang="en-US" sz="2800" dirty="0" smtClean="0">
                <a:solidFill>
                  <a:schemeClr val="accent6">
                    <a:lumMod val="50000"/>
                  </a:schemeClr>
                </a:solidFill>
              </a:rPr>
              <a:t>Syndrome is Industry </a:t>
            </a:r>
            <a:r>
              <a:rPr lang="en-US" sz="2800" dirty="0">
                <a:solidFill>
                  <a:schemeClr val="accent6">
                    <a:lumMod val="50000"/>
                  </a:schemeClr>
                </a:solidFill>
              </a:rPr>
              <a:t>W</a:t>
            </a:r>
            <a:r>
              <a:rPr lang="en-US" sz="2800" dirty="0" smtClean="0">
                <a:solidFill>
                  <a:schemeClr val="accent6">
                    <a:lumMod val="50000"/>
                  </a:schemeClr>
                </a:solidFill>
              </a:rPr>
              <a:t>ide</a:t>
            </a:r>
            <a:endParaRPr lang="en-US" sz="2800" u="sng" dirty="0">
              <a:solidFill>
                <a:schemeClr val="accent6">
                  <a:lumMod val="50000"/>
                </a:schemeClr>
              </a:solidFill>
            </a:endParaRPr>
          </a:p>
        </p:txBody>
      </p:sp>
      <p:grpSp>
        <p:nvGrpSpPr>
          <p:cNvPr id="5" name="Group 4"/>
          <p:cNvGrpSpPr/>
          <p:nvPr/>
        </p:nvGrpSpPr>
        <p:grpSpPr>
          <a:xfrm>
            <a:off x="848301" y="1699770"/>
            <a:ext cx="8935366" cy="5195515"/>
            <a:chOff x="587004" y="1699770"/>
            <a:chExt cx="9661142" cy="5617521"/>
          </a:xfrm>
        </p:grpSpPr>
        <p:grpSp>
          <p:nvGrpSpPr>
            <p:cNvPr id="39" name="Group 38"/>
            <p:cNvGrpSpPr>
              <a:grpSpLocks noChangeAspect="1"/>
            </p:cNvGrpSpPr>
            <p:nvPr/>
          </p:nvGrpSpPr>
          <p:grpSpPr>
            <a:xfrm>
              <a:off x="587004" y="1699770"/>
              <a:ext cx="9661142" cy="5617521"/>
              <a:chOff x="1525174" y="2811162"/>
              <a:chExt cx="7863033" cy="4572000"/>
            </a:xfrm>
          </p:grpSpPr>
          <p:sp>
            <p:nvSpPr>
              <p:cNvPr id="40" name="Rounded Rectangle 39"/>
              <p:cNvSpPr/>
              <p:nvPr userDrawn="1"/>
            </p:nvSpPr>
            <p:spPr>
              <a:xfrm>
                <a:off x="2256998" y="2811162"/>
                <a:ext cx="6399384" cy="4381867"/>
              </a:xfrm>
              <a:prstGeom prst="roundRect">
                <a:avLst>
                  <a:gd name="adj" fmla="val 4838"/>
                </a:avLst>
              </a:prstGeom>
              <a:solidFill>
                <a:schemeClr val="tx1"/>
              </a:solidFill>
              <a:ln w="12700" cap="rnd">
                <a:noFill/>
                <a:round/>
              </a:ln>
              <a:effectLst/>
              <a:scene3d>
                <a:camera prst="perspectiveRelaxedModerately">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41" name="Group 40"/>
              <p:cNvGrpSpPr/>
              <p:nvPr userDrawn="1"/>
            </p:nvGrpSpPr>
            <p:grpSpPr>
              <a:xfrm>
                <a:off x="1525174" y="7117040"/>
                <a:ext cx="7863033" cy="266122"/>
                <a:chOff x="1525174" y="7117040"/>
                <a:chExt cx="7863033" cy="266122"/>
              </a:xfrm>
            </p:grpSpPr>
            <p:grpSp>
              <p:nvGrpSpPr>
                <p:cNvPr id="42" name="Group 41"/>
                <p:cNvGrpSpPr/>
                <p:nvPr userDrawn="1"/>
              </p:nvGrpSpPr>
              <p:grpSpPr>
                <a:xfrm>
                  <a:off x="1525174" y="7117053"/>
                  <a:ext cx="7863033" cy="151983"/>
                  <a:chOff x="3908906" y="8153579"/>
                  <a:chExt cx="9880984" cy="190987"/>
                </a:xfrm>
              </p:grpSpPr>
              <p:sp>
                <p:nvSpPr>
                  <p:cNvPr id="47" name="Freeform 46"/>
                  <p:cNvSpPr/>
                  <p:nvPr/>
                </p:nvSpPr>
                <p:spPr>
                  <a:xfrm>
                    <a:off x="8849398" y="8153586"/>
                    <a:ext cx="4940492" cy="190980"/>
                  </a:xfrm>
                  <a:custGeom>
                    <a:avLst/>
                    <a:gdLst>
                      <a:gd name="connsiteX0" fmla="*/ 0 w 4940492"/>
                      <a:gd name="connsiteY0" fmla="*/ 0 h 190980"/>
                      <a:gd name="connsiteX1" fmla="*/ 4940492 w 4940492"/>
                      <a:gd name="connsiteY1" fmla="*/ 0 h 190980"/>
                      <a:gd name="connsiteX2" fmla="*/ 4940492 w 4940492"/>
                      <a:gd name="connsiteY2" fmla="*/ 190980 h 190980"/>
                      <a:gd name="connsiteX3" fmla="*/ 0 w 4940492"/>
                      <a:gd name="connsiteY3" fmla="*/ 190980 h 190980"/>
                    </a:gdLst>
                    <a:ahLst/>
                    <a:cxnLst>
                      <a:cxn ang="0">
                        <a:pos x="connsiteX0" y="connsiteY0"/>
                      </a:cxn>
                      <a:cxn ang="0">
                        <a:pos x="connsiteX1" y="connsiteY1"/>
                      </a:cxn>
                      <a:cxn ang="0">
                        <a:pos x="connsiteX2" y="connsiteY2"/>
                      </a:cxn>
                      <a:cxn ang="0">
                        <a:pos x="connsiteX3" y="connsiteY3"/>
                      </a:cxn>
                    </a:cxnLst>
                    <a:rect l="l" t="t" r="r" b="b"/>
                    <a:pathLst>
                      <a:path w="4940492" h="190980">
                        <a:moveTo>
                          <a:pt x="0" y="0"/>
                        </a:moveTo>
                        <a:lnTo>
                          <a:pt x="4940492" y="0"/>
                        </a:lnTo>
                        <a:lnTo>
                          <a:pt x="4940492" y="190980"/>
                        </a:lnTo>
                        <a:lnTo>
                          <a:pt x="0" y="190980"/>
                        </a:lnTo>
                        <a:close/>
                      </a:path>
                    </a:pathLst>
                  </a:custGeom>
                  <a:gradFill>
                    <a:gsLst>
                      <a:gs pos="96000">
                        <a:srgbClr val="929397"/>
                      </a:gs>
                      <a:gs pos="93000">
                        <a:srgbClr val="D4D5D9"/>
                      </a:gs>
                      <a:gs pos="81000">
                        <a:srgbClr val="DCDDDF"/>
                      </a:gs>
                      <a:gs pos="0">
                        <a:srgbClr val="F2F2F4"/>
                      </a:gs>
                      <a:gs pos="99000">
                        <a:srgbClr val="E7E8E9"/>
                      </a:gs>
                      <a:gs pos="100000">
                        <a:srgbClr val="757678"/>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8" name="Freeform 47"/>
                  <p:cNvSpPr/>
                  <p:nvPr/>
                </p:nvSpPr>
                <p:spPr>
                  <a:xfrm flipH="1">
                    <a:off x="3908906" y="8153579"/>
                    <a:ext cx="4940492" cy="190981"/>
                  </a:xfrm>
                  <a:custGeom>
                    <a:avLst/>
                    <a:gdLst>
                      <a:gd name="connsiteX0" fmla="*/ 0 w 4940492"/>
                      <a:gd name="connsiteY0" fmla="*/ 0 h 190980"/>
                      <a:gd name="connsiteX1" fmla="*/ 4940492 w 4940492"/>
                      <a:gd name="connsiteY1" fmla="*/ 0 h 190980"/>
                      <a:gd name="connsiteX2" fmla="*/ 4940492 w 4940492"/>
                      <a:gd name="connsiteY2" fmla="*/ 190980 h 190980"/>
                      <a:gd name="connsiteX3" fmla="*/ 0 w 4940492"/>
                      <a:gd name="connsiteY3" fmla="*/ 190980 h 190980"/>
                    </a:gdLst>
                    <a:ahLst/>
                    <a:cxnLst>
                      <a:cxn ang="0">
                        <a:pos x="connsiteX0" y="connsiteY0"/>
                      </a:cxn>
                      <a:cxn ang="0">
                        <a:pos x="connsiteX1" y="connsiteY1"/>
                      </a:cxn>
                      <a:cxn ang="0">
                        <a:pos x="connsiteX2" y="connsiteY2"/>
                      </a:cxn>
                      <a:cxn ang="0">
                        <a:pos x="connsiteX3" y="connsiteY3"/>
                      </a:cxn>
                    </a:cxnLst>
                    <a:rect l="l" t="t" r="r" b="b"/>
                    <a:pathLst>
                      <a:path w="4940492" h="190980">
                        <a:moveTo>
                          <a:pt x="0" y="0"/>
                        </a:moveTo>
                        <a:lnTo>
                          <a:pt x="4940492" y="0"/>
                        </a:lnTo>
                        <a:lnTo>
                          <a:pt x="4940492" y="190980"/>
                        </a:lnTo>
                        <a:lnTo>
                          <a:pt x="0" y="190980"/>
                        </a:lnTo>
                        <a:close/>
                      </a:path>
                    </a:pathLst>
                  </a:custGeom>
                  <a:gradFill>
                    <a:gsLst>
                      <a:gs pos="96000">
                        <a:srgbClr val="929397"/>
                      </a:gs>
                      <a:gs pos="93000">
                        <a:srgbClr val="D4D5D9"/>
                      </a:gs>
                      <a:gs pos="81000">
                        <a:srgbClr val="DCDDDF"/>
                      </a:gs>
                      <a:gs pos="0">
                        <a:srgbClr val="F2F2F4"/>
                      </a:gs>
                      <a:gs pos="99000">
                        <a:srgbClr val="E7E8E9"/>
                      </a:gs>
                      <a:gs pos="100000">
                        <a:srgbClr val="757678"/>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43" name="Group 42"/>
                <p:cNvGrpSpPr/>
                <p:nvPr userDrawn="1"/>
              </p:nvGrpSpPr>
              <p:grpSpPr>
                <a:xfrm>
                  <a:off x="4908066" y="7117040"/>
                  <a:ext cx="1097248" cy="100885"/>
                  <a:chOff x="8169675" y="7720746"/>
                  <a:chExt cx="1378844" cy="126777"/>
                </a:xfrm>
              </p:grpSpPr>
              <p:sp>
                <p:nvSpPr>
                  <p:cNvPr id="45" name="Freeform 44"/>
                  <p:cNvSpPr/>
                  <p:nvPr/>
                </p:nvSpPr>
                <p:spPr>
                  <a:xfrm flipV="1">
                    <a:off x="8859097" y="7720746"/>
                    <a:ext cx="689422" cy="126777"/>
                  </a:xfrm>
                  <a:custGeom>
                    <a:avLst/>
                    <a:gdLst>
                      <a:gd name="connsiteX0" fmla="*/ 0 w 689418"/>
                      <a:gd name="connsiteY0" fmla="*/ 126777 h 126777"/>
                      <a:gd name="connsiteX1" fmla="*/ 689417 w 689418"/>
                      <a:gd name="connsiteY1" fmla="*/ 126777 h 126777"/>
                      <a:gd name="connsiteX2" fmla="*/ 689418 w 689418"/>
                      <a:gd name="connsiteY2" fmla="*/ 63389 h 126777"/>
                      <a:gd name="connsiteX3" fmla="*/ 626029 w 689418"/>
                      <a:gd name="connsiteY3" fmla="*/ 0 h 126777"/>
                      <a:gd name="connsiteX4" fmla="*/ 0 w 689418"/>
                      <a:gd name="connsiteY4" fmla="*/ 0 h 126777"/>
                      <a:gd name="connsiteX0" fmla="*/ 0 w 689418"/>
                      <a:gd name="connsiteY0" fmla="*/ 126777 h 126777"/>
                      <a:gd name="connsiteX1" fmla="*/ 689417 w 689418"/>
                      <a:gd name="connsiteY1" fmla="*/ 126777 h 126777"/>
                      <a:gd name="connsiteX2" fmla="*/ 689418 w 689418"/>
                      <a:gd name="connsiteY2" fmla="*/ 63389 h 126777"/>
                      <a:gd name="connsiteX3" fmla="*/ 558196 w 689418"/>
                      <a:gd name="connsiteY3" fmla="*/ 0 h 126777"/>
                      <a:gd name="connsiteX4" fmla="*/ 0 w 689418"/>
                      <a:gd name="connsiteY4" fmla="*/ 0 h 126777"/>
                      <a:gd name="connsiteX5" fmla="*/ 0 w 689418"/>
                      <a:gd name="connsiteY5" fmla="*/ 126777 h 126777"/>
                      <a:gd name="connsiteX0" fmla="*/ 0 w 724404"/>
                      <a:gd name="connsiteY0" fmla="*/ 126777 h 126777"/>
                      <a:gd name="connsiteX1" fmla="*/ 689417 w 724404"/>
                      <a:gd name="connsiteY1" fmla="*/ 126777 h 126777"/>
                      <a:gd name="connsiteX2" fmla="*/ 558196 w 724404"/>
                      <a:gd name="connsiteY2" fmla="*/ 0 h 126777"/>
                      <a:gd name="connsiteX3" fmla="*/ 0 w 724404"/>
                      <a:gd name="connsiteY3" fmla="*/ 0 h 126777"/>
                      <a:gd name="connsiteX4" fmla="*/ 0 w 724404"/>
                      <a:gd name="connsiteY4" fmla="*/ 126777 h 126777"/>
                      <a:gd name="connsiteX0" fmla="*/ 0 w 693604"/>
                      <a:gd name="connsiteY0" fmla="*/ 126777 h 126777"/>
                      <a:gd name="connsiteX1" fmla="*/ 689417 w 693604"/>
                      <a:gd name="connsiteY1" fmla="*/ 126777 h 126777"/>
                      <a:gd name="connsiteX2" fmla="*/ 558196 w 693604"/>
                      <a:gd name="connsiteY2" fmla="*/ 0 h 126777"/>
                      <a:gd name="connsiteX3" fmla="*/ 0 w 693604"/>
                      <a:gd name="connsiteY3" fmla="*/ 0 h 126777"/>
                      <a:gd name="connsiteX4" fmla="*/ 0 w 693604"/>
                      <a:gd name="connsiteY4" fmla="*/ 126777 h 126777"/>
                      <a:gd name="connsiteX0" fmla="*/ 0 w 691056"/>
                      <a:gd name="connsiteY0" fmla="*/ 126777 h 126777"/>
                      <a:gd name="connsiteX1" fmla="*/ 689417 w 691056"/>
                      <a:gd name="connsiteY1" fmla="*/ 126777 h 126777"/>
                      <a:gd name="connsiteX2" fmla="*/ 558196 w 691056"/>
                      <a:gd name="connsiteY2" fmla="*/ 0 h 126777"/>
                      <a:gd name="connsiteX3" fmla="*/ 0 w 691056"/>
                      <a:gd name="connsiteY3" fmla="*/ 0 h 126777"/>
                      <a:gd name="connsiteX4" fmla="*/ 0 w 691056"/>
                      <a:gd name="connsiteY4" fmla="*/ 126777 h 126777"/>
                      <a:gd name="connsiteX0" fmla="*/ 0 w 689783"/>
                      <a:gd name="connsiteY0" fmla="*/ 126777 h 126777"/>
                      <a:gd name="connsiteX1" fmla="*/ 689417 w 689783"/>
                      <a:gd name="connsiteY1" fmla="*/ 126777 h 126777"/>
                      <a:gd name="connsiteX2" fmla="*/ 558196 w 689783"/>
                      <a:gd name="connsiteY2" fmla="*/ 0 h 126777"/>
                      <a:gd name="connsiteX3" fmla="*/ 0 w 689783"/>
                      <a:gd name="connsiteY3" fmla="*/ 0 h 126777"/>
                      <a:gd name="connsiteX4" fmla="*/ 0 w 689783"/>
                      <a:gd name="connsiteY4" fmla="*/ 126777 h 126777"/>
                      <a:gd name="connsiteX0" fmla="*/ 0 w 689528"/>
                      <a:gd name="connsiteY0" fmla="*/ 126777 h 126777"/>
                      <a:gd name="connsiteX1" fmla="*/ 689417 w 689528"/>
                      <a:gd name="connsiteY1" fmla="*/ 126777 h 126777"/>
                      <a:gd name="connsiteX2" fmla="*/ 558196 w 689528"/>
                      <a:gd name="connsiteY2" fmla="*/ 0 h 126777"/>
                      <a:gd name="connsiteX3" fmla="*/ 0 w 689528"/>
                      <a:gd name="connsiteY3" fmla="*/ 0 h 126777"/>
                      <a:gd name="connsiteX4" fmla="*/ 0 w 689528"/>
                      <a:gd name="connsiteY4" fmla="*/ 126777 h 126777"/>
                      <a:gd name="connsiteX0" fmla="*/ 0 w 689422"/>
                      <a:gd name="connsiteY0" fmla="*/ 126777 h 126777"/>
                      <a:gd name="connsiteX1" fmla="*/ 689417 w 689422"/>
                      <a:gd name="connsiteY1" fmla="*/ 126777 h 126777"/>
                      <a:gd name="connsiteX2" fmla="*/ 558196 w 689422"/>
                      <a:gd name="connsiteY2" fmla="*/ 0 h 126777"/>
                      <a:gd name="connsiteX3" fmla="*/ 0 w 689422"/>
                      <a:gd name="connsiteY3" fmla="*/ 0 h 126777"/>
                      <a:gd name="connsiteX4" fmla="*/ 0 w 689422"/>
                      <a:gd name="connsiteY4" fmla="*/ 126777 h 126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422" h="126777">
                        <a:moveTo>
                          <a:pt x="0" y="126777"/>
                        </a:moveTo>
                        <a:lnTo>
                          <a:pt x="689417" y="126777"/>
                        </a:lnTo>
                        <a:cubicBezTo>
                          <a:pt x="690197" y="45953"/>
                          <a:pt x="613406" y="2137"/>
                          <a:pt x="558196" y="0"/>
                        </a:cubicBezTo>
                        <a:lnTo>
                          <a:pt x="0" y="0"/>
                        </a:lnTo>
                        <a:lnTo>
                          <a:pt x="0" y="126777"/>
                        </a:lnTo>
                        <a:close/>
                      </a:path>
                    </a:pathLst>
                  </a:custGeom>
                  <a:gradFill>
                    <a:gsLst>
                      <a:gs pos="0">
                        <a:srgbClr val="E3E4E5"/>
                      </a:gs>
                      <a:gs pos="78000">
                        <a:srgbClr val="D6D7DB"/>
                      </a:gs>
                      <a:gs pos="91000">
                        <a:srgbClr val="919296"/>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 name="Freeform 45"/>
                  <p:cNvSpPr/>
                  <p:nvPr/>
                </p:nvSpPr>
                <p:spPr>
                  <a:xfrm flipH="1" flipV="1">
                    <a:off x="8169675" y="7720746"/>
                    <a:ext cx="689422" cy="126777"/>
                  </a:xfrm>
                  <a:custGeom>
                    <a:avLst/>
                    <a:gdLst>
                      <a:gd name="connsiteX0" fmla="*/ 0 w 689418"/>
                      <a:gd name="connsiteY0" fmla="*/ 126777 h 126777"/>
                      <a:gd name="connsiteX1" fmla="*/ 689417 w 689418"/>
                      <a:gd name="connsiteY1" fmla="*/ 126777 h 126777"/>
                      <a:gd name="connsiteX2" fmla="*/ 689418 w 689418"/>
                      <a:gd name="connsiteY2" fmla="*/ 63389 h 126777"/>
                      <a:gd name="connsiteX3" fmla="*/ 626029 w 689418"/>
                      <a:gd name="connsiteY3" fmla="*/ 0 h 126777"/>
                      <a:gd name="connsiteX4" fmla="*/ 0 w 689418"/>
                      <a:gd name="connsiteY4" fmla="*/ 0 h 126777"/>
                      <a:gd name="connsiteX0" fmla="*/ 0 w 689418"/>
                      <a:gd name="connsiteY0" fmla="*/ 126777 h 126777"/>
                      <a:gd name="connsiteX1" fmla="*/ 689417 w 689418"/>
                      <a:gd name="connsiteY1" fmla="*/ 126777 h 126777"/>
                      <a:gd name="connsiteX2" fmla="*/ 689418 w 689418"/>
                      <a:gd name="connsiteY2" fmla="*/ 63389 h 126777"/>
                      <a:gd name="connsiteX3" fmla="*/ 558196 w 689418"/>
                      <a:gd name="connsiteY3" fmla="*/ 0 h 126777"/>
                      <a:gd name="connsiteX4" fmla="*/ 0 w 689418"/>
                      <a:gd name="connsiteY4" fmla="*/ 0 h 126777"/>
                      <a:gd name="connsiteX5" fmla="*/ 0 w 689418"/>
                      <a:gd name="connsiteY5" fmla="*/ 126777 h 126777"/>
                      <a:gd name="connsiteX0" fmla="*/ 0 w 724404"/>
                      <a:gd name="connsiteY0" fmla="*/ 126777 h 126777"/>
                      <a:gd name="connsiteX1" fmla="*/ 689417 w 724404"/>
                      <a:gd name="connsiteY1" fmla="*/ 126777 h 126777"/>
                      <a:gd name="connsiteX2" fmla="*/ 558196 w 724404"/>
                      <a:gd name="connsiteY2" fmla="*/ 0 h 126777"/>
                      <a:gd name="connsiteX3" fmla="*/ 0 w 724404"/>
                      <a:gd name="connsiteY3" fmla="*/ 0 h 126777"/>
                      <a:gd name="connsiteX4" fmla="*/ 0 w 724404"/>
                      <a:gd name="connsiteY4" fmla="*/ 126777 h 126777"/>
                      <a:gd name="connsiteX0" fmla="*/ 0 w 693604"/>
                      <a:gd name="connsiteY0" fmla="*/ 126777 h 126777"/>
                      <a:gd name="connsiteX1" fmla="*/ 689417 w 693604"/>
                      <a:gd name="connsiteY1" fmla="*/ 126777 h 126777"/>
                      <a:gd name="connsiteX2" fmla="*/ 558196 w 693604"/>
                      <a:gd name="connsiteY2" fmla="*/ 0 h 126777"/>
                      <a:gd name="connsiteX3" fmla="*/ 0 w 693604"/>
                      <a:gd name="connsiteY3" fmla="*/ 0 h 126777"/>
                      <a:gd name="connsiteX4" fmla="*/ 0 w 693604"/>
                      <a:gd name="connsiteY4" fmla="*/ 126777 h 126777"/>
                      <a:gd name="connsiteX0" fmla="*/ 0 w 691056"/>
                      <a:gd name="connsiteY0" fmla="*/ 126777 h 126777"/>
                      <a:gd name="connsiteX1" fmla="*/ 689417 w 691056"/>
                      <a:gd name="connsiteY1" fmla="*/ 126777 h 126777"/>
                      <a:gd name="connsiteX2" fmla="*/ 558196 w 691056"/>
                      <a:gd name="connsiteY2" fmla="*/ 0 h 126777"/>
                      <a:gd name="connsiteX3" fmla="*/ 0 w 691056"/>
                      <a:gd name="connsiteY3" fmla="*/ 0 h 126777"/>
                      <a:gd name="connsiteX4" fmla="*/ 0 w 691056"/>
                      <a:gd name="connsiteY4" fmla="*/ 126777 h 126777"/>
                      <a:gd name="connsiteX0" fmla="*/ 0 w 689783"/>
                      <a:gd name="connsiteY0" fmla="*/ 126777 h 126777"/>
                      <a:gd name="connsiteX1" fmla="*/ 689417 w 689783"/>
                      <a:gd name="connsiteY1" fmla="*/ 126777 h 126777"/>
                      <a:gd name="connsiteX2" fmla="*/ 558196 w 689783"/>
                      <a:gd name="connsiteY2" fmla="*/ 0 h 126777"/>
                      <a:gd name="connsiteX3" fmla="*/ 0 w 689783"/>
                      <a:gd name="connsiteY3" fmla="*/ 0 h 126777"/>
                      <a:gd name="connsiteX4" fmla="*/ 0 w 689783"/>
                      <a:gd name="connsiteY4" fmla="*/ 126777 h 126777"/>
                      <a:gd name="connsiteX0" fmla="*/ 0 w 689528"/>
                      <a:gd name="connsiteY0" fmla="*/ 126777 h 126777"/>
                      <a:gd name="connsiteX1" fmla="*/ 689417 w 689528"/>
                      <a:gd name="connsiteY1" fmla="*/ 126777 h 126777"/>
                      <a:gd name="connsiteX2" fmla="*/ 558196 w 689528"/>
                      <a:gd name="connsiteY2" fmla="*/ 0 h 126777"/>
                      <a:gd name="connsiteX3" fmla="*/ 0 w 689528"/>
                      <a:gd name="connsiteY3" fmla="*/ 0 h 126777"/>
                      <a:gd name="connsiteX4" fmla="*/ 0 w 689528"/>
                      <a:gd name="connsiteY4" fmla="*/ 126777 h 126777"/>
                      <a:gd name="connsiteX0" fmla="*/ 0 w 689422"/>
                      <a:gd name="connsiteY0" fmla="*/ 126777 h 126777"/>
                      <a:gd name="connsiteX1" fmla="*/ 689417 w 689422"/>
                      <a:gd name="connsiteY1" fmla="*/ 126777 h 126777"/>
                      <a:gd name="connsiteX2" fmla="*/ 558196 w 689422"/>
                      <a:gd name="connsiteY2" fmla="*/ 0 h 126777"/>
                      <a:gd name="connsiteX3" fmla="*/ 0 w 689422"/>
                      <a:gd name="connsiteY3" fmla="*/ 0 h 126777"/>
                      <a:gd name="connsiteX4" fmla="*/ 0 w 689422"/>
                      <a:gd name="connsiteY4" fmla="*/ 126777 h 126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422" h="126777">
                        <a:moveTo>
                          <a:pt x="0" y="126777"/>
                        </a:moveTo>
                        <a:lnTo>
                          <a:pt x="689417" y="126777"/>
                        </a:lnTo>
                        <a:cubicBezTo>
                          <a:pt x="690197" y="45953"/>
                          <a:pt x="613406" y="2137"/>
                          <a:pt x="558196" y="0"/>
                        </a:cubicBezTo>
                        <a:lnTo>
                          <a:pt x="0" y="0"/>
                        </a:lnTo>
                        <a:lnTo>
                          <a:pt x="0" y="126777"/>
                        </a:lnTo>
                        <a:close/>
                      </a:path>
                    </a:pathLst>
                  </a:custGeom>
                  <a:gradFill>
                    <a:gsLst>
                      <a:gs pos="0">
                        <a:srgbClr val="E3E4E5"/>
                      </a:gs>
                      <a:gs pos="78000">
                        <a:srgbClr val="D6D7DB"/>
                      </a:gs>
                      <a:gs pos="91000">
                        <a:srgbClr val="919296"/>
                      </a:gs>
                    </a:gsLst>
                    <a:lin ang="0" scaled="0"/>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44" name="Freeform 43"/>
                <p:cNvSpPr/>
                <p:nvPr userDrawn="1"/>
              </p:nvSpPr>
              <p:spPr>
                <a:xfrm flipV="1">
                  <a:off x="1525174" y="7269017"/>
                  <a:ext cx="7863033" cy="114145"/>
                </a:xfrm>
                <a:custGeom>
                  <a:avLst/>
                  <a:gdLst>
                    <a:gd name="connsiteX0" fmla="*/ 0 w 9880984"/>
                    <a:gd name="connsiteY0" fmla="*/ 143439 h 143439"/>
                    <a:gd name="connsiteX1" fmla="*/ 4890631 w 9880984"/>
                    <a:gd name="connsiteY1" fmla="*/ 143439 h 143439"/>
                    <a:gd name="connsiteX2" fmla="*/ 4990353 w 9880984"/>
                    <a:gd name="connsiteY2" fmla="*/ 143439 h 143439"/>
                    <a:gd name="connsiteX3" fmla="*/ 9880984 w 9880984"/>
                    <a:gd name="connsiteY3" fmla="*/ 143439 h 143439"/>
                    <a:gd name="connsiteX4" fmla="*/ 9347775 w 9880984"/>
                    <a:gd name="connsiteY4" fmla="*/ 6036 h 143439"/>
                    <a:gd name="connsiteX5" fmla="*/ 4990353 w 9880984"/>
                    <a:gd name="connsiteY5" fmla="*/ 135 h 143439"/>
                    <a:gd name="connsiteX6" fmla="*/ 4990353 w 9880984"/>
                    <a:gd name="connsiteY6" fmla="*/ 0 h 143439"/>
                    <a:gd name="connsiteX7" fmla="*/ 4940492 w 9880984"/>
                    <a:gd name="connsiteY7" fmla="*/ 68 h 143439"/>
                    <a:gd name="connsiteX8" fmla="*/ 4890631 w 9880984"/>
                    <a:gd name="connsiteY8" fmla="*/ 0 h 143439"/>
                    <a:gd name="connsiteX9" fmla="*/ 4890631 w 9880984"/>
                    <a:gd name="connsiteY9" fmla="*/ 135 h 143439"/>
                    <a:gd name="connsiteX10" fmla="*/ 533209 w 9880984"/>
                    <a:gd name="connsiteY10" fmla="*/ 6036 h 143439"/>
                    <a:gd name="connsiteX11" fmla="*/ 0 w 9880984"/>
                    <a:gd name="connsiteY11" fmla="*/ 143439 h 14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80984" h="143439">
                      <a:moveTo>
                        <a:pt x="0" y="143439"/>
                      </a:moveTo>
                      <a:lnTo>
                        <a:pt x="4890631" y="143439"/>
                      </a:lnTo>
                      <a:lnTo>
                        <a:pt x="4990353" y="143439"/>
                      </a:lnTo>
                      <a:lnTo>
                        <a:pt x="9880984" y="143439"/>
                      </a:lnTo>
                      <a:cubicBezTo>
                        <a:pt x="9694352" y="40567"/>
                        <a:pt x="9473331" y="5800"/>
                        <a:pt x="9347775" y="6036"/>
                      </a:cubicBezTo>
                      <a:lnTo>
                        <a:pt x="4990353" y="135"/>
                      </a:lnTo>
                      <a:lnTo>
                        <a:pt x="4990353" y="0"/>
                      </a:lnTo>
                      <a:lnTo>
                        <a:pt x="4940492" y="68"/>
                      </a:lnTo>
                      <a:lnTo>
                        <a:pt x="4890631" y="0"/>
                      </a:lnTo>
                      <a:lnTo>
                        <a:pt x="4890631" y="135"/>
                      </a:lnTo>
                      <a:lnTo>
                        <a:pt x="533209" y="6036"/>
                      </a:lnTo>
                      <a:cubicBezTo>
                        <a:pt x="407653" y="5800"/>
                        <a:pt x="186632" y="40567"/>
                        <a:pt x="0" y="143439"/>
                      </a:cubicBezTo>
                      <a:close/>
                    </a:path>
                  </a:pathLst>
                </a:custGeom>
                <a:gradFill>
                  <a:gsLst>
                    <a:gs pos="77000">
                      <a:srgbClr val="ADADB1"/>
                    </a:gs>
                    <a:gs pos="30000">
                      <a:srgbClr val="C4C4C7"/>
                    </a:gs>
                    <a:gs pos="0">
                      <a:srgbClr val="4B4B4F"/>
                    </a:gs>
                    <a:gs pos="93000">
                      <a:srgbClr val="95969A"/>
                    </a:gs>
                  </a:gsLst>
                  <a:lin ang="5400000" scaled="0"/>
                </a:gradFill>
                <a:ln w="12700" cap="rnd">
                  <a:noFill/>
                  <a:round/>
                </a:ln>
                <a:effectLst>
                  <a:outerShdw blurRad="254000" dist="127000" dir="5400000" algn="t"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pic>
          <p:nvPicPr>
            <p:cNvPr id="50" name="Picture 49"/>
            <p:cNvPicPr>
              <a:picLocks noChangeAspect="1"/>
            </p:cNvPicPr>
            <p:nvPr/>
          </p:nvPicPr>
          <p:blipFill rotWithShape="1">
            <a:blip r:embed="rId4"/>
            <a:srcRect l="324" r="948"/>
            <a:stretch/>
          </p:blipFill>
          <p:spPr>
            <a:xfrm rot="10800000">
              <a:off x="1770347" y="1967611"/>
              <a:ext cx="7313027" cy="323210"/>
            </a:xfrm>
            <a:prstGeom prst="rect">
              <a:avLst/>
            </a:prstGeom>
          </p:spPr>
        </p:pic>
        <p:sp>
          <p:nvSpPr>
            <p:cNvPr id="52" name="Rectangle 51"/>
            <p:cNvSpPr/>
            <p:nvPr/>
          </p:nvSpPr>
          <p:spPr bwMode="auto">
            <a:xfrm>
              <a:off x="1898673" y="3300165"/>
              <a:ext cx="7028385" cy="344776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53" name="Rectangle 52"/>
            <p:cNvSpPr/>
            <p:nvPr/>
          </p:nvSpPr>
          <p:spPr bwMode="auto">
            <a:xfrm>
              <a:off x="1898674" y="2746748"/>
              <a:ext cx="7037794" cy="4241412"/>
            </a:xfrm>
            <a:prstGeom prst="rect">
              <a:avLst/>
            </a:prstGeom>
            <a:no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pic>
          <p:nvPicPr>
            <p:cNvPr id="54" name="Picture 53"/>
            <p:cNvPicPr>
              <a:picLocks noChangeAspect="1"/>
            </p:cNvPicPr>
            <p:nvPr/>
          </p:nvPicPr>
          <p:blipFill rotWithShape="1">
            <a:blip r:embed="rId4"/>
            <a:srcRect l="324" r="948"/>
            <a:stretch/>
          </p:blipFill>
          <p:spPr>
            <a:xfrm rot="10800000">
              <a:off x="1898674" y="2614553"/>
              <a:ext cx="7184701" cy="427500"/>
            </a:xfrm>
            <a:prstGeom prst="rect">
              <a:avLst/>
            </a:prstGeom>
          </p:spPr>
        </p:pic>
        <p:pic>
          <p:nvPicPr>
            <p:cNvPr id="5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66528">
              <a:off x="4710922" y="3972778"/>
              <a:ext cx="1650098" cy="89420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59488" y="5038608"/>
              <a:ext cx="1839393" cy="73620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37526" y="5943918"/>
              <a:ext cx="3217487" cy="2942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2210346" y="4037956"/>
              <a:ext cx="2137597" cy="1384275"/>
              <a:chOff x="2210346" y="4037956"/>
              <a:chExt cx="2137597" cy="1384275"/>
            </a:xfrm>
          </p:grpSpPr>
          <p:pic>
            <p:nvPicPr>
              <p:cNvPr id="56"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136961">
                <a:off x="2210346" y="4037956"/>
                <a:ext cx="1410397" cy="88787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40595" y="4610774"/>
                <a:ext cx="1307348" cy="81145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9354" y="2076339"/>
              <a:ext cx="7027116" cy="1473632"/>
            </a:xfrm>
            <a:prstGeom prst="rect">
              <a:avLst/>
            </a:prstGeom>
            <a:solidFill>
              <a:srgbClr val="EEF0F2"/>
            </a:solidFill>
            <a:ln w="9525">
              <a:noFill/>
              <a:miter lim="800000"/>
              <a:headEnd/>
              <a:tailEnd/>
            </a:ln>
            <a:effectLst/>
            <a:extLst/>
          </p:spPr>
        </p:pic>
        <p:sp>
          <p:nvSpPr>
            <p:cNvPr id="61" name="Rechteck 4"/>
            <p:cNvSpPr/>
            <p:nvPr/>
          </p:nvSpPr>
          <p:spPr bwMode="auto">
            <a:xfrm>
              <a:off x="2935673" y="3324354"/>
              <a:ext cx="2351743" cy="234633"/>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63" name="Image 66" descr="shadow-v2.png"/>
            <p:cNvPicPr>
              <a:picLocks/>
            </p:cNvPicPr>
            <p:nvPr/>
          </p:nvPicPr>
          <p:blipFill>
            <a:blip r:embed="rId11">
              <a:extLst>
                <a:ext uri="{28A0092B-C50C-407E-A947-70E740481C1C}">
                  <a14:useLocalDpi xmlns:a14="http://schemas.microsoft.com/office/drawing/2010/main"/>
                </a:ext>
              </a:extLst>
            </a:blip>
            <a:srcRect/>
            <a:stretch>
              <a:fillRect/>
            </a:stretch>
          </p:blipFill>
          <p:spPr bwMode="auto">
            <a:xfrm rot="16200000" flipV="1">
              <a:off x="-684251" y="4469752"/>
              <a:ext cx="4987017" cy="2001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4" name="Image 66" descr="shadow-v2.png"/>
            <p:cNvPicPr>
              <a:picLocks/>
            </p:cNvPicPr>
            <p:nvPr/>
          </p:nvPicPr>
          <p:blipFill>
            <a:blip r:embed="rId11">
              <a:extLst>
                <a:ext uri="{28A0092B-C50C-407E-A947-70E740481C1C}">
                  <a14:useLocalDpi xmlns:a14="http://schemas.microsoft.com/office/drawing/2010/main"/>
                </a:ext>
              </a:extLst>
            </a:blip>
            <a:srcRect/>
            <a:stretch>
              <a:fillRect/>
            </a:stretch>
          </p:blipFill>
          <p:spPr bwMode="auto">
            <a:xfrm rot="5400000" flipV="1">
              <a:off x="6487292" y="4424664"/>
              <a:ext cx="5078464" cy="19892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6" name="Picture 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51619" y="3786484"/>
              <a:ext cx="1676403" cy="230165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9" name="Group 68"/>
          <p:cNvGrpSpPr/>
          <p:nvPr/>
        </p:nvGrpSpPr>
        <p:grpSpPr>
          <a:xfrm>
            <a:off x="8558975" y="0"/>
            <a:ext cx="1408494" cy="1043533"/>
            <a:chOff x="8874298" y="0"/>
            <a:chExt cx="1408494" cy="1043533"/>
          </a:xfrm>
        </p:grpSpPr>
        <p:sp>
          <p:nvSpPr>
            <p:cNvPr id="70" name="Rectangle 69"/>
            <p:cNvSpPr/>
            <p:nvPr/>
          </p:nvSpPr>
          <p:spPr bwMode="auto">
            <a:xfrm>
              <a:off x="8874298" y="0"/>
              <a:ext cx="1408494" cy="82750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71" name="Pentagon 70"/>
            <p:cNvSpPr/>
            <p:nvPr/>
          </p:nvSpPr>
          <p:spPr bwMode="auto">
            <a:xfrm rot="5400000">
              <a:off x="9056779" y="-182480"/>
              <a:ext cx="1043532" cy="1408494"/>
            </a:xfrm>
            <a:prstGeom prst="homePlate">
              <a:avLst>
                <a:gd name="adj" fmla="val 19578"/>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72" name="Picture 7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75050" y="251445"/>
              <a:ext cx="1006990" cy="394090"/>
            </a:xfrm>
            <a:prstGeom prst="rect">
              <a:avLst/>
            </a:prstGeom>
          </p:spPr>
        </p:pic>
      </p:grpSp>
    </p:spTree>
    <p:extLst>
      <p:ext uri="{BB962C8B-B14F-4D97-AF65-F5344CB8AC3E}">
        <p14:creationId xmlns:p14="http://schemas.microsoft.com/office/powerpoint/2010/main" val="3724403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p:cNvSpPr/>
          <p:nvPr/>
        </p:nvSpPr>
        <p:spPr bwMode="auto">
          <a:xfrm>
            <a:off x="316717" y="4632581"/>
            <a:ext cx="3920382" cy="504057"/>
          </a:xfrm>
          <a:prstGeom prst="rect">
            <a:avLst/>
          </a:prstGeom>
          <a:solidFill>
            <a:schemeClr val="bg1">
              <a:lumMod val="85000"/>
              <a:alpha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2" name="Rectangle 81"/>
          <p:cNvSpPr/>
          <p:nvPr/>
        </p:nvSpPr>
        <p:spPr bwMode="auto">
          <a:xfrm>
            <a:off x="316717" y="3995861"/>
            <a:ext cx="3920382" cy="504057"/>
          </a:xfrm>
          <a:prstGeom prst="rect">
            <a:avLst/>
          </a:prstGeom>
          <a:solidFill>
            <a:schemeClr val="bg1">
              <a:lumMod val="85000"/>
              <a:alpha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3" name="Rectangle 82"/>
          <p:cNvSpPr/>
          <p:nvPr/>
        </p:nvSpPr>
        <p:spPr bwMode="auto">
          <a:xfrm>
            <a:off x="331699" y="3330657"/>
            <a:ext cx="3920382" cy="504057"/>
          </a:xfrm>
          <a:prstGeom prst="rect">
            <a:avLst/>
          </a:prstGeom>
          <a:solidFill>
            <a:schemeClr val="bg1">
              <a:lumMod val="85000"/>
              <a:alpha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13722" b="69221"/>
          <a:stretch/>
        </p:blipFill>
        <p:spPr>
          <a:xfrm flipH="1">
            <a:off x="2801" y="0"/>
            <a:ext cx="10689012" cy="2326804"/>
          </a:xfrm>
          <a:prstGeom prst="rect">
            <a:avLst/>
          </a:prstGeom>
        </p:spPr>
      </p:pic>
      <p:sp>
        <p:nvSpPr>
          <p:cNvPr id="4" name="Slide Number Placeholder 3"/>
          <p:cNvSpPr>
            <a:spLocks noGrp="1"/>
          </p:cNvSpPr>
          <p:nvPr>
            <p:ph type="sldNum" sz="quarter" idx="12"/>
          </p:nvPr>
        </p:nvSpPr>
        <p:spPr/>
        <p:txBody>
          <a:bodyPr/>
          <a:lstStyle/>
          <a:p>
            <a:fld id="{CBCF0E3E-7CD1-4FFB-9471-68BB255DE445}" type="slidenum">
              <a:rPr lang="de-CH" altLang="de-DE" smtClean="0"/>
              <a:pPr/>
              <a:t>30</a:t>
            </a:fld>
            <a:endParaRPr lang="de-CH" altLang="de-DE" dirty="0"/>
          </a:p>
        </p:txBody>
      </p:sp>
      <p:pic>
        <p:nvPicPr>
          <p:cNvPr id="43" name="Picture 42"/>
          <p:cNvPicPr>
            <a:picLocks noChangeAspect="1"/>
          </p:cNvPicPr>
          <p:nvPr/>
        </p:nvPicPr>
        <p:blipFill rotWithShape="1">
          <a:blip r:embed="rId4"/>
          <a:srcRect l="324" r="948"/>
          <a:stretch/>
        </p:blipFill>
        <p:spPr>
          <a:xfrm rot="10800000">
            <a:off x="-198712" y="2197973"/>
            <a:ext cx="11161241" cy="257660"/>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flipH="1" flipV="1">
            <a:off x="1196788" y="604019"/>
            <a:ext cx="1080120" cy="1033981"/>
          </a:xfrm>
          <a:prstGeom prst="rect">
            <a:avLst/>
          </a:prstGeom>
        </p:spPr>
      </p:pic>
      <p:sp>
        <p:nvSpPr>
          <p:cNvPr id="57" name="Rectangle 56"/>
          <p:cNvSpPr/>
          <p:nvPr/>
        </p:nvSpPr>
        <p:spPr bwMode="auto">
          <a:xfrm>
            <a:off x="7434138" y="4361483"/>
            <a:ext cx="2448272" cy="165618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dirty="0" smtClean="0">
              <a:solidFill>
                <a:srgbClr val="000000"/>
              </a:solidFill>
            </a:endParaRPr>
          </a:p>
        </p:txBody>
      </p:sp>
      <p:grpSp>
        <p:nvGrpSpPr>
          <p:cNvPr id="58" name="Group 57"/>
          <p:cNvGrpSpPr>
            <a:grpSpLocks noChangeAspect="1"/>
          </p:cNvGrpSpPr>
          <p:nvPr/>
        </p:nvGrpSpPr>
        <p:grpSpPr>
          <a:xfrm>
            <a:off x="4416444" y="2726094"/>
            <a:ext cx="5718211" cy="4762192"/>
            <a:chOff x="5856874" y="3503350"/>
            <a:chExt cx="5384665" cy="4484411"/>
          </a:xfrm>
        </p:grpSpPr>
        <p:grpSp>
          <p:nvGrpSpPr>
            <p:cNvPr id="59" name="Group 58"/>
            <p:cNvGrpSpPr/>
            <p:nvPr/>
          </p:nvGrpSpPr>
          <p:grpSpPr>
            <a:xfrm>
              <a:off x="7718909" y="7221427"/>
              <a:ext cx="1660595" cy="766334"/>
              <a:chOff x="7651089" y="7598568"/>
              <a:chExt cx="2827674" cy="1304920"/>
            </a:xfrm>
          </p:grpSpPr>
          <p:sp>
            <p:nvSpPr>
              <p:cNvPr id="63" name="Freeform 62"/>
              <p:cNvSpPr/>
              <p:nvPr/>
            </p:nvSpPr>
            <p:spPr>
              <a:xfrm flipH="1">
                <a:off x="7651089" y="8824117"/>
                <a:ext cx="2827674" cy="79371"/>
              </a:xfrm>
              <a:custGeom>
                <a:avLst/>
                <a:gdLst>
                  <a:gd name="connsiteX0" fmla="*/ 2827674 w 2827674"/>
                  <a:gd name="connsiteY0" fmla="*/ 0 h 79371"/>
                  <a:gd name="connsiteX1" fmla="*/ 2754981 w 2827674"/>
                  <a:gd name="connsiteY1" fmla="*/ 18439 h 79371"/>
                  <a:gd name="connsiteX2" fmla="*/ 2625263 w 2827674"/>
                  <a:gd name="connsiteY2" fmla="*/ 23114 h 79371"/>
                  <a:gd name="connsiteX3" fmla="*/ 1416768 w 2827674"/>
                  <a:gd name="connsiteY3" fmla="*/ 20282 h 79371"/>
                  <a:gd name="connsiteX4" fmla="*/ 1413837 w 2827674"/>
                  <a:gd name="connsiteY4" fmla="*/ 20289 h 79371"/>
                  <a:gd name="connsiteX5" fmla="*/ 1410906 w 2827674"/>
                  <a:gd name="connsiteY5" fmla="*/ 20282 h 79371"/>
                  <a:gd name="connsiteX6" fmla="*/ 202411 w 2827674"/>
                  <a:gd name="connsiteY6" fmla="*/ 23114 h 79371"/>
                  <a:gd name="connsiteX7" fmla="*/ 72693 w 2827674"/>
                  <a:gd name="connsiteY7" fmla="*/ 18439 h 79371"/>
                  <a:gd name="connsiteX8" fmla="*/ 0 w 2827674"/>
                  <a:gd name="connsiteY8" fmla="*/ 0 h 79371"/>
                  <a:gd name="connsiteX9" fmla="*/ 242392 w 2827674"/>
                  <a:gd name="connsiteY9" fmla="*/ 75266 h 79371"/>
                  <a:gd name="connsiteX10" fmla="*/ 1413287 w 2827674"/>
                  <a:gd name="connsiteY10" fmla="*/ 79371 h 79371"/>
                  <a:gd name="connsiteX11" fmla="*/ 1413837 w 2827674"/>
                  <a:gd name="connsiteY11" fmla="*/ 79369 h 79371"/>
                  <a:gd name="connsiteX12" fmla="*/ 1414387 w 2827674"/>
                  <a:gd name="connsiteY12" fmla="*/ 79371 h 79371"/>
                  <a:gd name="connsiteX13" fmla="*/ 2585282 w 2827674"/>
                  <a:gd name="connsiteY13" fmla="*/ 75266 h 79371"/>
                  <a:gd name="connsiteX14" fmla="*/ 2827674 w 2827674"/>
                  <a:gd name="connsiteY14" fmla="*/ 0 h 7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7674" h="79371">
                    <a:moveTo>
                      <a:pt x="2827674" y="0"/>
                    </a:moveTo>
                    <a:lnTo>
                      <a:pt x="2754981" y="18439"/>
                    </a:lnTo>
                    <a:cubicBezTo>
                      <a:pt x="2720785" y="22075"/>
                      <a:pt x="2677256" y="23373"/>
                      <a:pt x="2625263" y="23114"/>
                    </a:cubicBezTo>
                    <a:lnTo>
                      <a:pt x="1416768" y="20282"/>
                    </a:lnTo>
                    <a:lnTo>
                      <a:pt x="1413837" y="20289"/>
                    </a:lnTo>
                    <a:lnTo>
                      <a:pt x="1410906" y="20282"/>
                    </a:lnTo>
                    <a:lnTo>
                      <a:pt x="202411" y="23114"/>
                    </a:lnTo>
                    <a:cubicBezTo>
                      <a:pt x="150418" y="23373"/>
                      <a:pt x="106889" y="22075"/>
                      <a:pt x="72693" y="18439"/>
                    </a:cubicBezTo>
                    <a:lnTo>
                      <a:pt x="0" y="0"/>
                    </a:lnTo>
                    <a:cubicBezTo>
                      <a:pt x="4470" y="47570"/>
                      <a:pt x="12004" y="60848"/>
                      <a:pt x="242392" y="75266"/>
                    </a:cubicBezTo>
                    <a:lnTo>
                      <a:pt x="1413287" y="79371"/>
                    </a:lnTo>
                    <a:lnTo>
                      <a:pt x="1413837" y="79369"/>
                    </a:lnTo>
                    <a:lnTo>
                      <a:pt x="1414387" y="79371"/>
                    </a:lnTo>
                    <a:lnTo>
                      <a:pt x="2585282" y="75266"/>
                    </a:lnTo>
                    <a:cubicBezTo>
                      <a:pt x="2815670" y="60848"/>
                      <a:pt x="2823204" y="47570"/>
                      <a:pt x="2827674" y="0"/>
                    </a:cubicBezTo>
                    <a:close/>
                  </a:path>
                </a:pathLst>
              </a:custGeom>
              <a:solidFill>
                <a:schemeClr val="bg1">
                  <a:lumMod val="95000"/>
                </a:schemeClr>
              </a:solidFill>
              <a:ln w="12700" cap="rnd">
                <a:noFill/>
                <a:round/>
              </a:ln>
              <a:effectLst>
                <a:outerShdw blurRad="76200" dist="38100" dir="5400000" algn="t"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4" name="Freeform 63"/>
              <p:cNvSpPr/>
              <p:nvPr/>
            </p:nvSpPr>
            <p:spPr>
              <a:xfrm flipH="1">
                <a:off x="7652073" y="7598568"/>
                <a:ext cx="2826690" cy="1266849"/>
              </a:xfrm>
              <a:custGeom>
                <a:avLst/>
                <a:gdLst>
                  <a:gd name="connsiteX0" fmla="*/ 2339650 w 2826690"/>
                  <a:gd name="connsiteY0" fmla="*/ 0 h 1266849"/>
                  <a:gd name="connsiteX1" fmla="*/ 1413345 w 2826690"/>
                  <a:gd name="connsiteY1" fmla="*/ 0 h 1266849"/>
                  <a:gd name="connsiteX2" fmla="*/ 487040 w 2826690"/>
                  <a:gd name="connsiteY2" fmla="*/ 0 h 1266849"/>
                  <a:gd name="connsiteX3" fmla="*/ 56034 w 2826690"/>
                  <a:gd name="connsiteY3" fmla="*/ 1173957 h 1266849"/>
                  <a:gd name="connsiteX4" fmla="*/ 215578 w 2826690"/>
                  <a:gd name="connsiteY4" fmla="*/ 1266825 h 1266849"/>
                  <a:gd name="connsiteX5" fmla="*/ 1413345 w 2826690"/>
                  <a:gd name="connsiteY5" fmla="*/ 1264647 h 1266849"/>
                  <a:gd name="connsiteX6" fmla="*/ 2611112 w 2826690"/>
                  <a:gd name="connsiteY6" fmla="*/ 1266825 h 1266849"/>
                  <a:gd name="connsiteX7" fmla="*/ 2770656 w 2826690"/>
                  <a:gd name="connsiteY7" fmla="*/ 1173957 h 1266849"/>
                  <a:gd name="connsiteX8" fmla="*/ 2339650 w 2826690"/>
                  <a:gd name="connsiteY8" fmla="*/ 0 h 1266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6690" h="1266849">
                    <a:moveTo>
                      <a:pt x="2339650" y="0"/>
                    </a:moveTo>
                    <a:lnTo>
                      <a:pt x="1413345" y="0"/>
                    </a:lnTo>
                    <a:lnTo>
                      <a:pt x="487040" y="0"/>
                    </a:lnTo>
                    <a:cubicBezTo>
                      <a:pt x="444178" y="1083866"/>
                      <a:pt x="344165" y="1029494"/>
                      <a:pt x="56034" y="1173957"/>
                    </a:cubicBezTo>
                    <a:cubicBezTo>
                      <a:pt x="-60648" y="1249362"/>
                      <a:pt x="10791" y="1267619"/>
                      <a:pt x="215578" y="1266825"/>
                    </a:cubicBezTo>
                    <a:lnTo>
                      <a:pt x="1413345" y="1264647"/>
                    </a:lnTo>
                    <a:lnTo>
                      <a:pt x="2611112" y="1266825"/>
                    </a:lnTo>
                    <a:cubicBezTo>
                      <a:pt x="2815899" y="1267619"/>
                      <a:pt x="2887338" y="1249362"/>
                      <a:pt x="2770656" y="1173957"/>
                    </a:cubicBezTo>
                    <a:cubicBezTo>
                      <a:pt x="2482525" y="1029494"/>
                      <a:pt x="2382512" y="1083866"/>
                      <a:pt x="2339650" y="0"/>
                    </a:cubicBezTo>
                    <a:close/>
                  </a:path>
                </a:pathLst>
              </a:custGeom>
              <a:gradFill>
                <a:gsLst>
                  <a:gs pos="0">
                    <a:srgbClr val="737373"/>
                  </a:gs>
                  <a:gs pos="74000">
                    <a:srgbClr val="939393"/>
                  </a:gs>
                  <a:gs pos="61000">
                    <a:schemeClr val="bg2">
                      <a:lumMod val="84000"/>
                      <a:lumOff val="16000"/>
                    </a:schemeClr>
                  </a:gs>
                  <a:gs pos="100000">
                    <a:schemeClr val="tx1">
                      <a:lumMod val="50000"/>
                      <a:lumOff val="50000"/>
                    </a:schemeClr>
                  </a:gs>
                </a:gsLst>
                <a:lin ang="5400000" scaled="1"/>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60" name="Group 59"/>
            <p:cNvGrpSpPr/>
            <p:nvPr/>
          </p:nvGrpSpPr>
          <p:grpSpPr>
            <a:xfrm>
              <a:off x="5856874" y="3503350"/>
              <a:ext cx="5384665" cy="3718247"/>
              <a:chOff x="5856874" y="3503350"/>
              <a:chExt cx="5384665" cy="3718247"/>
            </a:xfrm>
          </p:grpSpPr>
          <p:sp>
            <p:nvSpPr>
              <p:cNvPr id="61" name="Round Same Side Corner Rectangle 60"/>
              <p:cNvSpPr/>
              <p:nvPr/>
            </p:nvSpPr>
            <p:spPr>
              <a:xfrm>
                <a:off x="5856874" y="3503350"/>
                <a:ext cx="5384665" cy="3221973"/>
              </a:xfrm>
              <a:prstGeom prst="round2SameRect">
                <a:avLst>
                  <a:gd name="adj1" fmla="val 3561"/>
                  <a:gd name="adj2" fmla="val 0"/>
                </a:avLst>
              </a:prstGeom>
              <a:solidFill>
                <a:srgbClr val="030303"/>
              </a:soli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2" name="Round Same Side Corner Rectangle 61"/>
              <p:cNvSpPr/>
              <p:nvPr/>
            </p:nvSpPr>
            <p:spPr>
              <a:xfrm flipV="1">
                <a:off x="5859321" y="6725323"/>
                <a:ext cx="5382218" cy="496274"/>
              </a:xfrm>
              <a:prstGeom prst="round2SameRect">
                <a:avLst>
                  <a:gd name="adj1" fmla="val 22821"/>
                  <a:gd name="adj2" fmla="val 0"/>
                </a:avLst>
              </a:prstGeom>
              <a:solidFill>
                <a:srgbClr val="DEDFE1"/>
              </a:soli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sp>
        <p:nvSpPr>
          <p:cNvPr id="66" name="Title 1"/>
          <p:cNvSpPr txBox="1">
            <a:spLocks/>
          </p:cNvSpPr>
          <p:nvPr/>
        </p:nvSpPr>
        <p:spPr bwMode="auto">
          <a:xfrm>
            <a:off x="2882547" y="797223"/>
            <a:ext cx="4695607" cy="771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defTabSz="995363" rtl="0" eaLnBrk="1" fontAlgn="base" hangingPunct="1">
              <a:spcBef>
                <a:spcPct val="0"/>
              </a:spcBef>
              <a:spcAft>
                <a:spcPct val="0"/>
              </a:spcAft>
              <a:defRPr sz="2400" b="1">
                <a:solidFill>
                  <a:schemeClr val="tx1"/>
                </a:solidFill>
                <a:latin typeface="+mj-lt"/>
                <a:ea typeface="+mj-ea"/>
                <a:cs typeface="+mj-cs"/>
              </a:defRPr>
            </a:lvl1pPr>
            <a:lvl2pPr algn="l" defTabSz="995363" rtl="0" eaLnBrk="1" fontAlgn="base" hangingPunct="1">
              <a:spcBef>
                <a:spcPct val="0"/>
              </a:spcBef>
              <a:spcAft>
                <a:spcPct val="0"/>
              </a:spcAft>
              <a:defRPr sz="2800" b="1">
                <a:solidFill>
                  <a:srgbClr val="787878"/>
                </a:solidFill>
                <a:latin typeface="Arial" charset="0"/>
              </a:defRPr>
            </a:lvl2pPr>
            <a:lvl3pPr algn="l" defTabSz="995363" rtl="0" eaLnBrk="1" fontAlgn="base" hangingPunct="1">
              <a:spcBef>
                <a:spcPct val="0"/>
              </a:spcBef>
              <a:spcAft>
                <a:spcPct val="0"/>
              </a:spcAft>
              <a:defRPr sz="2800" b="1">
                <a:solidFill>
                  <a:srgbClr val="787878"/>
                </a:solidFill>
                <a:latin typeface="Arial" charset="0"/>
              </a:defRPr>
            </a:lvl3pPr>
            <a:lvl4pPr algn="l" defTabSz="995363" rtl="0" eaLnBrk="1" fontAlgn="base" hangingPunct="1">
              <a:spcBef>
                <a:spcPct val="0"/>
              </a:spcBef>
              <a:spcAft>
                <a:spcPct val="0"/>
              </a:spcAft>
              <a:defRPr sz="2800" b="1">
                <a:solidFill>
                  <a:srgbClr val="787878"/>
                </a:solidFill>
                <a:latin typeface="Arial" charset="0"/>
              </a:defRPr>
            </a:lvl4pPr>
            <a:lvl5pPr algn="l" defTabSz="995363" rtl="0" eaLnBrk="1" fontAlgn="base" hangingPunct="1">
              <a:spcBef>
                <a:spcPct val="0"/>
              </a:spcBef>
              <a:spcAft>
                <a:spcPct val="0"/>
              </a:spcAft>
              <a:defRPr sz="2800" b="1">
                <a:solidFill>
                  <a:srgbClr val="787878"/>
                </a:solidFill>
                <a:latin typeface="Arial" charset="0"/>
              </a:defRPr>
            </a:lvl5pPr>
            <a:lvl6pPr marL="457200" algn="l" defTabSz="995363" rtl="0" eaLnBrk="1" fontAlgn="base" hangingPunct="1">
              <a:spcBef>
                <a:spcPct val="0"/>
              </a:spcBef>
              <a:spcAft>
                <a:spcPct val="0"/>
              </a:spcAft>
              <a:defRPr sz="2800" b="1">
                <a:solidFill>
                  <a:srgbClr val="787878"/>
                </a:solidFill>
                <a:latin typeface="Arial" charset="0"/>
              </a:defRPr>
            </a:lvl6pPr>
            <a:lvl7pPr marL="914400" algn="l" defTabSz="995363" rtl="0" eaLnBrk="1" fontAlgn="base" hangingPunct="1">
              <a:spcBef>
                <a:spcPct val="0"/>
              </a:spcBef>
              <a:spcAft>
                <a:spcPct val="0"/>
              </a:spcAft>
              <a:defRPr sz="2800" b="1">
                <a:solidFill>
                  <a:srgbClr val="787878"/>
                </a:solidFill>
                <a:latin typeface="Arial" charset="0"/>
              </a:defRPr>
            </a:lvl7pPr>
            <a:lvl8pPr marL="1371600" algn="l" defTabSz="995363" rtl="0" eaLnBrk="1" fontAlgn="base" hangingPunct="1">
              <a:spcBef>
                <a:spcPct val="0"/>
              </a:spcBef>
              <a:spcAft>
                <a:spcPct val="0"/>
              </a:spcAft>
              <a:defRPr sz="2800" b="1">
                <a:solidFill>
                  <a:srgbClr val="787878"/>
                </a:solidFill>
                <a:latin typeface="Arial" charset="0"/>
              </a:defRPr>
            </a:lvl8pPr>
            <a:lvl9pPr marL="1828800" algn="l" defTabSz="995363" rtl="0" eaLnBrk="1" fontAlgn="base" hangingPunct="1">
              <a:spcBef>
                <a:spcPct val="0"/>
              </a:spcBef>
              <a:spcAft>
                <a:spcPct val="0"/>
              </a:spcAft>
              <a:defRPr sz="2800" b="1">
                <a:solidFill>
                  <a:srgbClr val="787878"/>
                </a:solidFill>
                <a:latin typeface="Arial" charset="0"/>
              </a:defRPr>
            </a:lvl9pPr>
          </a:lstStyle>
          <a:p>
            <a:r>
              <a:rPr lang="en-US" kern="0" dirty="0" smtClean="0">
                <a:solidFill>
                  <a:schemeClr val="accent6">
                    <a:lumMod val="50000"/>
                  </a:schemeClr>
                </a:solidFill>
              </a:rPr>
              <a:t>OPTIMIZATION OF DELTA T AND FLOW SETTINGS</a:t>
            </a:r>
            <a:endParaRPr lang="en-US" kern="0" dirty="0">
              <a:solidFill>
                <a:schemeClr val="accent6">
                  <a:lumMod val="50000"/>
                </a:schemeClr>
              </a:solidFill>
            </a:endParaRPr>
          </a:p>
        </p:txBody>
      </p:sp>
      <p:grpSp>
        <p:nvGrpSpPr>
          <p:cNvPr id="67" name="Group 66"/>
          <p:cNvGrpSpPr/>
          <p:nvPr/>
        </p:nvGrpSpPr>
        <p:grpSpPr>
          <a:xfrm>
            <a:off x="8567281" y="558087"/>
            <a:ext cx="1569206" cy="1020501"/>
            <a:chOff x="8567281" y="558087"/>
            <a:chExt cx="1569206" cy="1020501"/>
          </a:xfrm>
        </p:grpSpPr>
        <p:sp>
          <p:nvSpPr>
            <p:cNvPr id="68" name="Rectangle 67"/>
            <p:cNvSpPr/>
            <p:nvPr/>
          </p:nvSpPr>
          <p:spPr bwMode="auto">
            <a:xfrm>
              <a:off x="8946306" y="922428"/>
              <a:ext cx="792088" cy="45823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69" name="Picture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7281" y="558087"/>
              <a:ext cx="1569206" cy="1020501"/>
            </a:xfrm>
            <a:prstGeom prst="rect">
              <a:avLst/>
            </a:prstGeom>
          </p:spPr>
        </p:pic>
      </p:grpSp>
      <p:grpSp>
        <p:nvGrpSpPr>
          <p:cNvPr id="70" name="Group 69"/>
          <p:cNvGrpSpPr/>
          <p:nvPr/>
        </p:nvGrpSpPr>
        <p:grpSpPr>
          <a:xfrm>
            <a:off x="652294" y="136887"/>
            <a:ext cx="2029316" cy="2029316"/>
            <a:chOff x="2496880" y="4695739"/>
            <a:chExt cx="853078" cy="853078"/>
          </a:xfrm>
        </p:grpSpPr>
        <p:sp>
          <p:nvSpPr>
            <p:cNvPr id="71" name="Oval 70"/>
            <p:cNvSpPr/>
            <p:nvPr/>
          </p:nvSpPr>
          <p:spPr bwMode="auto">
            <a:xfrm>
              <a:off x="2496880" y="4695739"/>
              <a:ext cx="853078" cy="853078"/>
            </a:xfrm>
            <a:prstGeom prst="ellipse">
              <a:avLst/>
            </a:prstGeom>
            <a:solidFill>
              <a:schemeClr val="bg1"/>
            </a:solidFill>
            <a:ln w="9525" cap="flat" cmpd="sng" algn="ctr">
              <a:solidFill>
                <a:schemeClr val="accent6">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 </a:t>
              </a:r>
            </a:p>
          </p:txBody>
        </p:sp>
        <p:pic>
          <p:nvPicPr>
            <p:cNvPr id="72" name="Picture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flipV="1">
              <a:off x="2647232" y="4870947"/>
              <a:ext cx="528370" cy="531400"/>
            </a:xfrm>
            <a:prstGeom prst="rect">
              <a:avLst/>
            </a:prstGeom>
          </p:spPr>
        </p:pic>
      </p:grpSp>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3631" y="2942451"/>
            <a:ext cx="5166435" cy="2997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 name="TextBox 64"/>
          <p:cNvSpPr txBox="1"/>
          <p:nvPr/>
        </p:nvSpPr>
        <p:spPr>
          <a:xfrm>
            <a:off x="449362" y="3428796"/>
            <a:ext cx="3456384" cy="307777"/>
          </a:xfrm>
          <a:prstGeom prst="rect">
            <a:avLst/>
          </a:prstGeom>
          <a:noFill/>
        </p:spPr>
        <p:txBody>
          <a:bodyPr wrap="square" rtlCol="0">
            <a:spAutoFit/>
          </a:bodyPr>
          <a:lstStyle/>
          <a:p>
            <a:r>
              <a:rPr lang="en-US" sz="1400" dirty="0" smtClean="0"/>
              <a:t>Better performance and system stability</a:t>
            </a:r>
          </a:p>
        </p:txBody>
      </p:sp>
      <p:sp>
        <p:nvSpPr>
          <p:cNvPr id="76" name="TextBox 75"/>
          <p:cNvSpPr txBox="1"/>
          <p:nvPr/>
        </p:nvSpPr>
        <p:spPr>
          <a:xfrm>
            <a:off x="420864" y="4094000"/>
            <a:ext cx="3790573" cy="307777"/>
          </a:xfrm>
          <a:prstGeom prst="rect">
            <a:avLst/>
          </a:prstGeom>
          <a:noFill/>
        </p:spPr>
        <p:txBody>
          <a:bodyPr wrap="square" rtlCol="0">
            <a:spAutoFit/>
          </a:bodyPr>
          <a:lstStyle/>
          <a:p>
            <a:r>
              <a:rPr lang="en-US" sz="1400" dirty="0">
                <a:solidFill>
                  <a:srgbClr val="000000"/>
                </a:solidFill>
              </a:rPr>
              <a:t>Ensures effective use </a:t>
            </a:r>
            <a:r>
              <a:rPr lang="en-US" sz="1400" dirty="0" smtClean="0">
                <a:solidFill>
                  <a:srgbClr val="000000"/>
                </a:solidFill>
              </a:rPr>
              <a:t>of the </a:t>
            </a:r>
            <a:r>
              <a:rPr lang="en-US" sz="1400" dirty="0">
                <a:solidFill>
                  <a:srgbClr val="000000"/>
                </a:solidFill>
              </a:rPr>
              <a:t>Delta T Manager</a:t>
            </a:r>
            <a:endParaRPr lang="en-US" sz="1400" dirty="0" smtClean="0"/>
          </a:p>
        </p:txBody>
      </p:sp>
      <p:sp>
        <p:nvSpPr>
          <p:cNvPr id="78" name="TextBox 77"/>
          <p:cNvSpPr txBox="1"/>
          <p:nvPr/>
        </p:nvSpPr>
        <p:spPr>
          <a:xfrm>
            <a:off x="396603" y="4730720"/>
            <a:ext cx="3790573" cy="307777"/>
          </a:xfrm>
          <a:prstGeom prst="rect">
            <a:avLst/>
          </a:prstGeom>
          <a:noFill/>
        </p:spPr>
        <p:txBody>
          <a:bodyPr wrap="square" rtlCol="0">
            <a:spAutoFit/>
          </a:bodyPr>
          <a:lstStyle/>
          <a:p>
            <a:r>
              <a:rPr lang="en-US" sz="1400" dirty="0" smtClean="0">
                <a:solidFill>
                  <a:srgbClr val="000000"/>
                </a:solidFill>
              </a:rPr>
              <a:t>Cost savings through efficient operation</a:t>
            </a:r>
            <a:endParaRPr lang="en-US" sz="1400" dirty="0" smtClean="0"/>
          </a:p>
        </p:txBody>
      </p:sp>
      <p:sp>
        <p:nvSpPr>
          <p:cNvPr id="79" name="Rectangle 78"/>
          <p:cNvSpPr/>
          <p:nvPr/>
        </p:nvSpPr>
        <p:spPr bwMode="auto">
          <a:xfrm>
            <a:off x="305346" y="5322427"/>
            <a:ext cx="3920382" cy="504057"/>
          </a:xfrm>
          <a:prstGeom prst="rect">
            <a:avLst/>
          </a:prstGeom>
          <a:solidFill>
            <a:schemeClr val="bg1">
              <a:lumMod val="85000"/>
              <a:alpha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0" name="TextBox 79"/>
          <p:cNvSpPr txBox="1"/>
          <p:nvPr/>
        </p:nvSpPr>
        <p:spPr>
          <a:xfrm>
            <a:off x="429745" y="5440929"/>
            <a:ext cx="3790573" cy="307777"/>
          </a:xfrm>
          <a:prstGeom prst="rect">
            <a:avLst/>
          </a:prstGeom>
          <a:noFill/>
        </p:spPr>
        <p:txBody>
          <a:bodyPr wrap="square" rtlCol="0">
            <a:spAutoFit/>
          </a:bodyPr>
          <a:lstStyle/>
          <a:p>
            <a:r>
              <a:rPr lang="en-US" sz="1400" dirty="0" smtClean="0">
                <a:solidFill>
                  <a:srgbClr val="000000"/>
                </a:solidFill>
              </a:rPr>
              <a:t>Notifications of any system changes</a:t>
            </a:r>
            <a:endParaRPr lang="en-US" sz="1400" dirty="0" smtClean="0"/>
          </a:p>
        </p:txBody>
      </p:sp>
    </p:spTree>
    <p:extLst>
      <p:ext uri="{BB962C8B-B14F-4D97-AF65-F5344CB8AC3E}">
        <p14:creationId xmlns:p14="http://schemas.microsoft.com/office/powerpoint/2010/main" val="2020015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13722" b="69221"/>
          <a:stretch/>
        </p:blipFill>
        <p:spPr>
          <a:xfrm flipH="1">
            <a:off x="2801" y="0"/>
            <a:ext cx="10689012" cy="2326804"/>
          </a:xfrm>
          <a:prstGeom prst="rect">
            <a:avLst/>
          </a:prstGeom>
        </p:spPr>
      </p:pic>
      <p:sp>
        <p:nvSpPr>
          <p:cNvPr id="4" name="Slide Number Placeholder 3"/>
          <p:cNvSpPr>
            <a:spLocks noGrp="1"/>
          </p:cNvSpPr>
          <p:nvPr>
            <p:ph type="sldNum" sz="quarter" idx="12"/>
          </p:nvPr>
        </p:nvSpPr>
        <p:spPr/>
        <p:txBody>
          <a:bodyPr/>
          <a:lstStyle/>
          <a:p>
            <a:fld id="{CBCF0E3E-7CD1-4FFB-9471-68BB255DE445}" type="slidenum">
              <a:rPr lang="de-CH" altLang="de-DE" smtClean="0"/>
              <a:pPr/>
              <a:t>31</a:t>
            </a:fld>
            <a:endParaRPr lang="de-CH" altLang="de-DE" dirty="0"/>
          </a:p>
        </p:txBody>
      </p:sp>
      <p:sp>
        <p:nvSpPr>
          <p:cNvPr id="20" name="Oval 19"/>
          <p:cNvSpPr/>
          <p:nvPr/>
        </p:nvSpPr>
        <p:spPr bwMode="auto">
          <a:xfrm>
            <a:off x="652294" y="136887"/>
            <a:ext cx="2029316" cy="2029316"/>
          </a:xfrm>
          <a:prstGeom prst="ellipse">
            <a:avLst/>
          </a:prstGeom>
          <a:solidFill>
            <a:schemeClr val="bg1"/>
          </a:solidFill>
          <a:ln w="9525" cap="flat" cmpd="sng" algn="ctr">
            <a:solidFill>
              <a:schemeClr val="accent6">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 </a:t>
            </a:r>
          </a:p>
        </p:txBody>
      </p:sp>
      <p:sp>
        <p:nvSpPr>
          <p:cNvPr id="24" name="Title 1"/>
          <p:cNvSpPr txBox="1">
            <a:spLocks/>
          </p:cNvSpPr>
          <p:nvPr/>
        </p:nvSpPr>
        <p:spPr bwMode="auto">
          <a:xfrm>
            <a:off x="2882547" y="797223"/>
            <a:ext cx="5269973" cy="771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defTabSz="995363" rtl="0" eaLnBrk="1" fontAlgn="base" hangingPunct="1">
              <a:spcBef>
                <a:spcPct val="0"/>
              </a:spcBef>
              <a:spcAft>
                <a:spcPct val="0"/>
              </a:spcAft>
              <a:defRPr sz="2400" b="1">
                <a:solidFill>
                  <a:schemeClr val="tx1"/>
                </a:solidFill>
                <a:latin typeface="+mj-lt"/>
                <a:ea typeface="+mj-ea"/>
                <a:cs typeface="+mj-cs"/>
              </a:defRPr>
            </a:lvl1pPr>
            <a:lvl2pPr algn="l" defTabSz="995363" rtl="0" eaLnBrk="1" fontAlgn="base" hangingPunct="1">
              <a:spcBef>
                <a:spcPct val="0"/>
              </a:spcBef>
              <a:spcAft>
                <a:spcPct val="0"/>
              </a:spcAft>
              <a:defRPr sz="2800" b="1">
                <a:solidFill>
                  <a:srgbClr val="787878"/>
                </a:solidFill>
                <a:latin typeface="Arial" charset="0"/>
              </a:defRPr>
            </a:lvl2pPr>
            <a:lvl3pPr algn="l" defTabSz="995363" rtl="0" eaLnBrk="1" fontAlgn="base" hangingPunct="1">
              <a:spcBef>
                <a:spcPct val="0"/>
              </a:spcBef>
              <a:spcAft>
                <a:spcPct val="0"/>
              </a:spcAft>
              <a:defRPr sz="2800" b="1">
                <a:solidFill>
                  <a:srgbClr val="787878"/>
                </a:solidFill>
                <a:latin typeface="Arial" charset="0"/>
              </a:defRPr>
            </a:lvl3pPr>
            <a:lvl4pPr algn="l" defTabSz="995363" rtl="0" eaLnBrk="1" fontAlgn="base" hangingPunct="1">
              <a:spcBef>
                <a:spcPct val="0"/>
              </a:spcBef>
              <a:spcAft>
                <a:spcPct val="0"/>
              </a:spcAft>
              <a:defRPr sz="2800" b="1">
                <a:solidFill>
                  <a:srgbClr val="787878"/>
                </a:solidFill>
                <a:latin typeface="Arial" charset="0"/>
              </a:defRPr>
            </a:lvl4pPr>
            <a:lvl5pPr algn="l" defTabSz="995363" rtl="0" eaLnBrk="1" fontAlgn="base" hangingPunct="1">
              <a:spcBef>
                <a:spcPct val="0"/>
              </a:spcBef>
              <a:spcAft>
                <a:spcPct val="0"/>
              </a:spcAft>
              <a:defRPr sz="2800" b="1">
                <a:solidFill>
                  <a:srgbClr val="787878"/>
                </a:solidFill>
                <a:latin typeface="Arial" charset="0"/>
              </a:defRPr>
            </a:lvl5pPr>
            <a:lvl6pPr marL="457200" algn="l" defTabSz="995363" rtl="0" eaLnBrk="1" fontAlgn="base" hangingPunct="1">
              <a:spcBef>
                <a:spcPct val="0"/>
              </a:spcBef>
              <a:spcAft>
                <a:spcPct val="0"/>
              </a:spcAft>
              <a:defRPr sz="2800" b="1">
                <a:solidFill>
                  <a:srgbClr val="787878"/>
                </a:solidFill>
                <a:latin typeface="Arial" charset="0"/>
              </a:defRPr>
            </a:lvl6pPr>
            <a:lvl7pPr marL="914400" algn="l" defTabSz="995363" rtl="0" eaLnBrk="1" fontAlgn="base" hangingPunct="1">
              <a:spcBef>
                <a:spcPct val="0"/>
              </a:spcBef>
              <a:spcAft>
                <a:spcPct val="0"/>
              </a:spcAft>
              <a:defRPr sz="2800" b="1">
                <a:solidFill>
                  <a:srgbClr val="787878"/>
                </a:solidFill>
                <a:latin typeface="Arial" charset="0"/>
              </a:defRPr>
            </a:lvl7pPr>
            <a:lvl8pPr marL="1371600" algn="l" defTabSz="995363" rtl="0" eaLnBrk="1" fontAlgn="base" hangingPunct="1">
              <a:spcBef>
                <a:spcPct val="0"/>
              </a:spcBef>
              <a:spcAft>
                <a:spcPct val="0"/>
              </a:spcAft>
              <a:defRPr sz="2800" b="1">
                <a:solidFill>
                  <a:srgbClr val="787878"/>
                </a:solidFill>
                <a:latin typeface="Arial" charset="0"/>
              </a:defRPr>
            </a:lvl8pPr>
            <a:lvl9pPr marL="1828800" algn="l" defTabSz="995363" rtl="0" eaLnBrk="1" fontAlgn="base" hangingPunct="1">
              <a:spcBef>
                <a:spcPct val="0"/>
              </a:spcBef>
              <a:spcAft>
                <a:spcPct val="0"/>
              </a:spcAft>
              <a:defRPr sz="2800" b="1">
                <a:solidFill>
                  <a:srgbClr val="787878"/>
                </a:solidFill>
                <a:latin typeface="Arial" charset="0"/>
              </a:defRPr>
            </a:lvl9pPr>
          </a:lstStyle>
          <a:p>
            <a:r>
              <a:rPr lang="en-US" kern="0" dirty="0">
                <a:solidFill>
                  <a:schemeClr val="accent6">
                    <a:lumMod val="50000"/>
                  </a:schemeClr>
                </a:solidFill>
              </a:rPr>
              <a:t>PERFORMANCE REPORTING</a:t>
            </a:r>
          </a:p>
        </p:txBody>
      </p:sp>
      <p:grpSp>
        <p:nvGrpSpPr>
          <p:cNvPr id="40" name="Group 39"/>
          <p:cNvGrpSpPr/>
          <p:nvPr/>
        </p:nvGrpSpPr>
        <p:grpSpPr>
          <a:xfrm>
            <a:off x="8567281" y="558087"/>
            <a:ext cx="1569206" cy="1020501"/>
            <a:chOff x="8567281" y="558087"/>
            <a:chExt cx="1569206" cy="1020501"/>
          </a:xfrm>
        </p:grpSpPr>
        <p:sp>
          <p:nvSpPr>
            <p:cNvPr id="41" name="Rectangle 40"/>
            <p:cNvSpPr/>
            <p:nvPr/>
          </p:nvSpPr>
          <p:spPr bwMode="auto">
            <a:xfrm>
              <a:off x="8946306" y="922428"/>
              <a:ext cx="792088" cy="45823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7281" y="558087"/>
              <a:ext cx="1569206" cy="1020501"/>
            </a:xfrm>
            <a:prstGeom prst="rect">
              <a:avLst/>
            </a:prstGeom>
          </p:spPr>
        </p:pic>
      </p:grpSp>
      <p:pic>
        <p:nvPicPr>
          <p:cNvPr id="43" name="Picture 42"/>
          <p:cNvPicPr>
            <a:picLocks noChangeAspect="1"/>
          </p:cNvPicPr>
          <p:nvPr/>
        </p:nvPicPr>
        <p:blipFill rotWithShape="1">
          <a:blip r:embed="rId5"/>
          <a:srcRect l="324" r="948"/>
          <a:stretch/>
        </p:blipFill>
        <p:spPr>
          <a:xfrm rot="10800000">
            <a:off x="-198712" y="2197973"/>
            <a:ext cx="11161241" cy="257660"/>
          </a:xfrm>
          <a:prstGeom prst="rect">
            <a:avLst/>
          </a:prstGeom>
        </p:spPr>
      </p:pic>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H="1" flipV="1">
            <a:off x="1196788" y="604019"/>
            <a:ext cx="1080120" cy="1033981"/>
          </a:xfrm>
          <a:prstGeom prst="rect">
            <a:avLst/>
          </a:prstGeom>
        </p:spPr>
      </p:pic>
      <p:grpSp>
        <p:nvGrpSpPr>
          <p:cNvPr id="49" name="Group 48"/>
          <p:cNvGrpSpPr>
            <a:grpSpLocks noChangeAspect="1"/>
          </p:cNvGrpSpPr>
          <p:nvPr/>
        </p:nvGrpSpPr>
        <p:grpSpPr>
          <a:xfrm>
            <a:off x="4427454" y="2707763"/>
            <a:ext cx="5718211" cy="4762192"/>
            <a:chOff x="5856874" y="3503350"/>
            <a:chExt cx="5384665" cy="4484411"/>
          </a:xfrm>
        </p:grpSpPr>
        <p:grpSp>
          <p:nvGrpSpPr>
            <p:cNvPr id="51" name="Group 50"/>
            <p:cNvGrpSpPr/>
            <p:nvPr/>
          </p:nvGrpSpPr>
          <p:grpSpPr>
            <a:xfrm>
              <a:off x="7718909" y="7221427"/>
              <a:ext cx="1660595" cy="766334"/>
              <a:chOff x="7651089" y="7598568"/>
              <a:chExt cx="2827674" cy="1304920"/>
            </a:xfrm>
          </p:grpSpPr>
          <p:sp>
            <p:nvSpPr>
              <p:cNvPr id="55" name="Freeform 54"/>
              <p:cNvSpPr/>
              <p:nvPr/>
            </p:nvSpPr>
            <p:spPr>
              <a:xfrm flipH="1">
                <a:off x="7651089" y="8824117"/>
                <a:ext cx="2827674" cy="79371"/>
              </a:xfrm>
              <a:custGeom>
                <a:avLst/>
                <a:gdLst>
                  <a:gd name="connsiteX0" fmla="*/ 2827674 w 2827674"/>
                  <a:gd name="connsiteY0" fmla="*/ 0 h 79371"/>
                  <a:gd name="connsiteX1" fmla="*/ 2754981 w 2827674"/>
                  <a:gd name="connsiteY1" fmla="*/ 18439 h 79371"/>
                  <a:gd name="connsiteX2" fmla="*/ 2625263 w 2827674"/>
                  <a:gd name="connsiteY2" fmla="*/ 23114 h 79371"/>
                  <a:gd name="connsiteX3" fmla="*/ 1416768 w 2827674"/>
                  <a:gd name="connsiteY3" fmla="*/ 20282 h 79371"/>
                  <a:gd name="connsiteX4" fmla="*/ 1413837 w 2827674"/>
                  <a:gd name="connsiteY4" fmla="*/ 20289 h 79371"/>
                  <a:gd name="connsiteX5" fmla="*/ 1410906 w 2827674"/>
                  <a:gd name="connsiteY5" fmla="*/ 20282 h 79371"/>
                  <a:gd name="connsiteX6" fmla="*/ 202411 w 2827674"/>
                  <a:gd name="connsiteY6" fmla="*/ 23114 h 79371"/>
                  <a:gd name="connsiteX7" fmla="*/ 72693 w 2827674"/>
                  <a:gd name="connsiteY7" fmla="*/ 18439 h 79371"/>
                  <a:gd name="connsiteX8" fmla="*/ 0 w 2827674"/>
                  <a:gd name="connsiteY8" fmla="*/ 0 h 79371"/>
                  <a:gd name="connsiteX9" fmla="*/ 242392 w 2827674"/>
                  <a:gd name="connsiteY9" fmla="*/ 75266 h 79371"/>
                  <a:gd name="connsiteX10" fmla="*/ 1413287 w 2827674"/>
                  <a:gd name="connsiteY10" fmla="*/ 79371 h 79371"/>
                  <a:gd name="connsiteX11" fmla="*/ 1413837 w 2827674"/>
                  <a:gd name="connsiteY11" fmla="*/ 79369 h 79371"/>
                  <a:gd name="connsiteX12" fmla="*/ 1414387 w 2827674"/>
                  <a:gd name="connsiteY12" fmla="*/ 79371 h 79371"/>
                  <a:gd name="connsiteX13" fmla="*/ 2585282 w 2827674"/>
                  <a:gd name="connsiteY13" fmla="*/ 75266 h 79371"/>
                  <a:gd name="connsiteX14" fmla="*/ 2827674 w 2827674"/>
                  <a:gd name="connsiteY14" fmla="*/ 0 h 7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7674" h="79371">
                    <a:moveTo>
                      <a:pt x="2827674" y="0"/>
                    </a:moveTo>
                    <a:lnTo>
                      <a:pt x="2754981" y="18439"/>
                    </a:lnTo>
                    <a:cubicBezTo>
                      <a:pt x="2720785" y="22075"/>
                      <a:pt x="2677256" y="23373"/>
                      <a:pt x="2625263" y="23114"/>
                    </a:cubicBezTo>
                    <a:lnTo>
                      <a:pt x="1416768" y="20282"/>
                    </a:lnTo>
                    <a:lnTo>
                      <a:pt x="1413837" y="20289"/>
                    </a:lnTo>
                    <a:lnTo>
                      <a:pt x="1410906" y="20282"/>
                    </a:lnTo>
                    <a:lnTo>
                      <a:pt x="202411" y="23114"/>
                    </a:lnTo>
                    <a:cubicBezTo>
                      <a:pt x="150418" y="23373"/>
                      <a:pt x="106889" y="22075"/>
                      <a:pt x="72693" y="18439"/>
                    </a:cubicBezTo>
                    <a:lnTo>
                      <a:pt x="0" y="0"/>
                    </a:lnTo>
                    <a:cubicBezTo>
                      <a:pt x="4470" y="47570"/>
                      <a:pt x="12004" y="60848"/>
                      <a:pt x="242392" y="75266"/>
                    </a:cubicBezTo>
                    <a:lnTo>
                      <a:pt x="1413287" y="79371"/>
                    </a:lnTo>
                    <a:lnTo>
                      <a:pt x="1413837" y="79369"/>
                    </a:lnTo>
                    <a:lnTo>
                      <a:pt x="1414387" y="79371"/>
                    </a:lnTo>
                    <a:lnTo>
                      <a:pt x="2585282" y="75266"/>
                    </a:lnTo>
                    <a:cubicBezTo>
                      <a:pt x="2815670" y="60848"/>
                      <a:pt x="2823204" y="47570"/>
                      <a:pt x="2827674" y="0"/>
                    </a:cubicBezTo>
                    <a:close/>
                  </a:path>
                </a:pathLst>
              </a:custGeom>
              <a:solidFill>
                <a:schemeClr val="bg1">
                  <a:lumMod val="95000"/>
                </a:schemeClr>
              </a:solidFill>
              <a:ln w="12700" cap="rnd">
                <a:noFill/>
                <a:round/>
              </a:ln>
              <a:effectLst>
                <a:outerShdw blurRad="76200" dist="38100" dir="5400000" algn="t"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6" name="Freeform 55"/>
              <p:cNvSpPr/>
              <p:nvPr/>
            </p:nvSpPr>
            <p:spPr>
              <a:xfrm flipH="1">
                <a:off x="7652073" y="7598568"/>
                <a:ext cx="2826690" cy="1266849"/>
              </a:xfrm>
              <a:custGeom>
                <a:avLst/>
                <a:gdLst>
                  <a:gd name="connsiteX0" fmla="*/ 2339650 w 2826690"/>
                  <a:gd name="connsiteY0" fmla="*/ 0 h 1266849"/>
                  <a:gd name="connsiteX1" fmla="*/ 1413345 w 2826690"/>
                  <a:gd name="connsiteY1" fmla="*/ 0 h 1266849"/>
                  <a:gd name="connsiteX2" fmla="*/ 487040 w 2826690"/>
                  <a:gd name="connsiteY2" fmla="*/ 0 h 1266849"/>
                  <a:gd name="connsiteX3" fmla="*/ 56034 w 2826690"/>
                  <a:gd name="connsiteY3" fmla="*/ 1173957 h 1266849"/>
                  <a:gd name="connsiteX4" fmla="*/ 215578 w 2826690"/>
                  <a:gd name="connsiteY4" fmla="*/ 1266825 h 1266849"/>
                  <a:gd name="connsiteX5" fmla="*/ 1413345 w 2826690"/>
                  <a:gd name="connsiteY5" fmla="*/ 1264647 h 1266849"/>
                  <a:gd name="connsiteX6" fmla="*/ 2611112 w 2826690"/>
                  <a:gd name="connsiteY6" fmla="*/ 1266825 h 1266849"/>
                  <a:gd name="connsiteX7" fmla="*/ 2770656 w 2826690"/>
                  <a:gd name="connsiteY7" fmla="*/ 1173957 h 1266849"/>
                  <a:gd name="connsiteX8" fmla="*/ 2339650 w 2826690"/>
                  <a:gd name="connsiteY8" fmla="*/ 0 h 1266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6690" h="1266849">
                    <a:moveTo>
                      <a:pt x="2339650" y="0"/>
                    </a:moveTo>
                    <a:lnTo>
                      <a:pt x="1413345" y="0"/>
                    </a:lnTo>
                    <a:lnTo>
                      <a:pt x="487040" y="0"/>
                    </a:lnTo>
                    <a:cubicBezTo>
                      <a:pt x="444178" y="1083866"/>
                      <a:pt x="344165" y="1029494"/>
                      <a:pt x="56034" y="1173957"/>
                    </a:cubicBezTo>
                    <a:cubicBezTo>
                      <a:pt x="-60648" y="1249362"/>
                      <a:pt x="10791" y="1267619"/>
                      <a:pt x="215578" y="1266825"/>
                    </a:cubicBezTo>
                    <a:lnTo>
                      <a:pt x="1413345" y="1264647"/>
                    </a:lnTo>
                    <a:lnTo>
                      <a:pt x="2611112" y="1266825"/>
                    </a:lnTo>
                    <a:cubicBezTo>
                      <a:pt x="2815899" y="1267619"/>
                      <a:pt x="2887338" y="1249362"/>
                      <a:pt x="2770656" y="1173957"/>
                    </a:cubicBezTo>
                    <a:cubicBezTo>
                      <a:pt x="2482525" y="1029494"/>
                      <a:pt x="2382512" y="1083866"/>
                      <a:pt x="2339650" y="0"/>
                    </a:cubicBezTo>
                    <a:close/>
                  </a:path>
                </a:pathLst>
              </a:custGeom>
              <a:gradFill>
                <a:gsLst>
                  <a:gs pos="0">
                    <a:srgbClr val="737373"/>
                  </a:gs>
                  <a:gs pos="74000">
                    <a:srgbClr val="939393"/>
                  </a:gs>
                  <a:gs pos="61000">
                    <a:schemeClr val="bg2">
                      <a:lumMod val="84000"/>
                      <a:lumOff val="16000"/>
                    </a:schemeClr>
                  </a:gs>
                  <a:gs pos="100000">
                    <a:schemeClr val="tx1">
                      <a:lumMod val="50000"/>
                      <a:lumOff val="50000"/>
                    </a:schemeClr>
                  </a:gs>
                </a:gsLst>
                <a:lin ang="5400000" scaled="1"/>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52" name="Group 51"/>
            <p:cNvGrpSpPr/>
            <p:nvPr/>
          </p:nvGrpSpPr>
          <p:grpSpPr>
            <a:xfrm>
              <a:off x="5856874" y="3503350"/>
              <a:ext cx="5384665" cy="3718247"/>
              <a:chOff x="5856874" y="3503350"/>
              <a:chExt cx="5384665" cy="3718247"/>
            </a:xfrm>
          </p:grpSpPr>
          <p:sp>
            <p:nvSpPr>
              <p:cNvPr id="53" name="Round Same Side Corner Rectangle 52"/>
              <p:cNvSpPr/>
              <p:nvPr/>
            </p:nvSpPr>
            <p:spPr>
              <a:xfrm>
                <a:off x="5856874" y="3503350"/>
                <a:ext cx="5384665" cy="3221973"/>
              </a:xfrm>
              <a:prstGeom prst="round2SameRect">
                <a:avLst>
                  <a:gd name="adj1" fmla="val 3561"/>
                  <a:gd name="adj2" fmla="val 0"/>
                </a:avLst>
              </a:prstGeom>
              <a:solidFill>
                <a:srgbClr val="030303"/>
              </a:soli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4" name="Round Same Side Corner Rectangle 53"/>
              <p:cNvSpPr/>
              <p:nvPr/>
            </p:nvSpPr>
            <p:spPr>
              <a:xfrm flipV="1">
                <a:off x="5859321" y="6725323"/>
                <a:ext cx="5382218" cy="496274"/>
              </a:xfrm>
              <a:prstGeom prst="round2SameRect">
                <a:avLst>
                  <a:gd name="adj1" fmla="val 22821"/>
                  <a:gd name="adj2" fmla="val 0"/>
                </a:avLst>
              </a:prstGeom>
              <a:solidFill>
                <a:srgbClr val="DEDFE1"/>
              </a:soli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grpSp>
        <p:nvGrpSpPr>
          <p:cNvPr id="57" name="Group 56"/>
          <p:cNvGrpSpPr/>
          <p:nvPr/>
        </p:nvGrpSpPr>
        <p:grpSpPr>
          <a:xfrm>
            <a:off x="4720904" y="2991407"/>
            <a:ext cx="5166435" cy="2930755"/>
            <a:chOff x="5476677" y="3938087"/>
            <a:chExt cx="4090856" cy="2320613"/>
          </a:xfrm>
        </p:grpSpPr>
        <p:sp>
          <p:nvSpPr>
            <p:cNvPr id="58" name="Rectangle 57"/>
            <p:cNvSpPr/>
            <p:nvPr/>
          </p:nvSpPr>
          <p:spPr bwMode="auto">
            <a:xfrm>
              <a:off x="5476677" y="3938087"/>
              <a:ext cx="4090856" cy="2320613"/>
            </a:xfrm>
            <a:prstGeom prst="rect">
              <a:avLst/>
            </a:prstGeom>
            <a:solidFill>
              <a:schemeClr val="bg1"/>
            </a:solidFill>
            <a:ln w="9525"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endParaRPr>
            </a:p>
          </p:txBody>
        </p:sp>
        <p:pic>
          <p:nvPicPr>
            <p:cNvPr id="59" name="Picture 58"/>
            <p:cNvPicPr>
              <a:picLocks noChangeAspect="1"/>
            </p:cNvPicPr>
            <p:nvPr/>
          </p:nvPicPr>
          <p:blipFill rotWithShape="1">
            <a:blip r:embed="rId7">
              <a:extLst>
                <a:ext uri="{28A0092B-C50C-407E-A947-70E740481C1C}">
                  <a14:useLocalDpi xmlns:a14="http://schemas.microsoft.com/office/drawing/2010/main" val="0"/>
                </a:ext>
              </a:extLst>
            </a:blip>
            <a:srcRect b="30808"/>
            <a:stretch/>
          </p:blipFill>
          <p:spPr>
            <a:xfrm>
              <a:off x="5679278" y="3957331"/>
              <a:ext cx="3685653" cy="2301369"/>
            </a:xfrm>
            <a:prstGeom prst="rect">
              <a:avLst/>
            </a:prstGeom>
            <a:ln>
              <a:noFill/>
            </a:ln>
          </p:spPr>
        </p:pic>
      </p:grpSp>
      <p:sp>
        <p:nvSpPr>
          <p:cNvPr id="25" name="Rectangle 24"/>
          <p:cNvSpPr/>
          <p:nvPr/>
        </p:nvSpPr>
        <p:spPr bwMode="auto">
          <a:xfrm>
            <a:off x="316717" y="5075981"/>
            <a:ext cx="3920382" cy="720080"/>
          </a:xfrm>
          <a:prstGeom prst="rect">
            <a:avLst/>
          </a:prstGeom>
          <a:solidFill>
            <a:schemeClr val="bg1">
              <a:lumMod val="85000"/>
              <a:alpha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6" name="Rectangle 25"/>
          <p:cNvSpPr/>
          <p:nvPr/>
        </p:nvSpPr>
        <p:spPr bwMode="auto">
          <a:xfrm>
            <a:off x="316717" y="4427909"/>
            <a:ext cx="3920382" cy="504057"/>
          </a:xfrm>
          <a:prstGeom prst="rect">
            <a:avLst/>
          </a:prstGeom>
          <a:solidFill>
            <a:schemeClr val="bg1">
              <a:lumMod val="85000"/>
              <a:alpha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7" name="Rectangle 26"/>
          <p:cNvSpPr/>
          <p:nvPr/>
        </p:nvSpPr>
        <p:spPr bwMode="auto">
          <a:xfrm>
            <a:off x="331699" y="3330657"/>
            <a:ext cx="3920382" cy="953236"/>
          </a:xfrm>
          <a:prstGeom prst="rect">
            <a:avLst/>
          </a:prstGeom>
          <a:solidFill>
            <a:schemeClr val="bg1">
              <a:lumMod val="85000"/>
              <a:alpha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8" name="TextBox 27"/>
          <p:cNvSpPr txBox="1"/>
          <p:nvPr/>
        </p:nvSpPr>
        <p:spPr>
          <a:xfrm>
            <a:off x="449362" y="3428796"/>
            <a:ext cx="3456384" cy="523220"/>
          </a:xfrm>
          <a:prstGeom prst="rect">
            <a:avLst/>
          </a:prstGeom>
          <a:noFill/>
        </p:spPr>
        <p:txBody>
          <a:bodyPr wrap="square" rtlCol="0">
            <a:spAutoFit/>
          </a:bodyPr>
          <a:lstStyle/>
          <a:p>
            <a:r>
              <a:rPr lang="en-US" sz="1400" kern="0" dirty="0">
                <a:solidFill>
                  <a:srgbClr val="000000"/>
                </a:solidFill>
              </a:rPr>
              <a:t>Automatically generated performance report </a:t>
            </a:r>
            <a:r>
              <a:rPr lang="en-US" sz="1400" kern="0" dirty="0" smtClean="0">
                <a:solidFill>
                  <a:srgbClr val="000000"/>
                </a:solidFill>
              </a:rPr>
              <a:t>with </a:t>
            </a:r>
            <a:r>
              <a:rPr lang="en-US" sz="1400" kern="0" dirty="0">
                <a:solidFill>
                  <a:srgbClr val="000000"/>
                </a:solidFill>
              </a:rPr>
              <a:t>key insights</a:t>
            </a:r>
          </a:p>
        </p:txBody>
      </p:sp>
      <p:sp>
        <p:nvSpPr>
          <p:cNvPr id="29" name="TextBox 28"/>
          <p:cNvSpPr txBox="1"/>
          <p:nvPr/>
        </p:nvSpPr>
        <p:spPr>
          <a:xfrm>
            <a:off x="420864" y="4526048"/>
            <a:ext cx="3790573" cy="523220"/>
          </a:xfrm>
          <a:prstGeom prst="rect">
            <a:avLst/>
          </a:prstGeom>
          <a:noFill/>
        </p:spPr>
        <p:txBody>
          <a:bodyPr wrap="square" rtlCol="0">
            <a:spAutoFit/>
          </a:bodyPr>
          <a:lstStyle/>
          <a:p>
            <a:r>
              <a:rPr lang="en-US" sz="1400" kern="0" dirty="0">
                <a:solidFill>
                  <a:srgbClr val="000000"/>
                </a:solidFill>
              </a:rPr>
              <a:t>Eliminates need to analyze data</a:t>
            </a:r>
          </a:p>
          <a:p>
            <a:pPr>
              <a:buFont typeface="Wingdings" panose="05000000000000000000" pitchFamily="2" charset="2"/>
              <a:buChar char="§"/>
            </a:pPr>
            <a:endParaRPr lang="en-US" sz="1400" kern="0" dirty="0">
              <a:solidFill>
                <a:srgbClr val="000000"/>
              </a:solidFill>
            </a:endParaRPr>
          </a:p>
        </p:txBody>
      </p:sp>
      <p:sp>
        <p:nvSpPr>
          <p:cNvPr id="30" name="TextBox 29"/>
          <p:cNvSpPr txBox="1"/>
          <p:nvPr/>
        </p:nvSpPr>
        <p:spPr>
          <a:xfrm>
            <a:off x="396603" y="5174120"/>
            <a:ext cx="3790573" cy="523220"/>
          </a:xfrm>
          <a:prstGeom prst="rect">
            <a:avLst/>
          </a:prstGeom>
          <a:noFill/>
        </p:spPr>
        <p:txBody>
          <a:bodyPr wrap="square" rtlCol="0">
            <a:spAutoFit/>
          </a:bodyPr>
          <a:lstStyle/>
          <a:p>
            <a:r>
              <a:rPr lang="en-US" sz="1400" kern="0" dirty="0">
                <a:solidFill>
                  <a:srgbClr val="000000"/>
                </a:solidFill>
              </a:rPr>
              <a:t>Allow for predictive maintenance of coil performance and easy ROI analysis</a:t>
            </a:r>
          </a:p>
        </p:txBody>
      </p:sp>
    </p:spTree>
    <p:extLst>
      <p:ext uri="{BB962C8B-B14F-4D97-AF65-F5344CB8AC3E}">
        <p14:creationId xmlns:p14="http://schemas.microsoft.com/office/powerpoint/2010/main" val="1374685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13722" b="69221"/>
          <a:stretch/>
        </p:blipFill>
        <p:spPr>
          <a:xfrm flipH="1">
            <a:off x="2801" y="0"/>
            <a:ext cx="10689012" cy="2326804"/>
          </a:xfrm>
          <a:prstGeom prst="rect">
            <a:avLst/>
          </a:prstGeom>
        </p:spPr>
      </p:pic>
      <p:sp>
        <p:nvSpPr>
          <p:cNvPr id="4" name="Slide Number Placeholder 3"/>
          <p:cNvSpPr>
            <a:spLocks noGrp="1"/>
          </p:cNvSpPr>
          <p:nvPr>
            <p:ph type="sldNum" sz="quarter" idx="12"/>
          </p:nvPr>
        </p:nvSpPr>
        <p:spPr/>
        <p:txBody>
          <a:bodyPr/>
          <a:lstStyle/>
          <a:p>
            <a:fld id="{CBCF0E3E-7CD1-4FFB-9471-68BB255DE445}" type="slidenum">
              <a:rPr lang="de-CH" altLang="de-DE" smtClean="0"/>
              <a:pPr/>
              <a:t>32</a:t>
            </a:fld>
            <a:endParaRPr lang="de-CH" altLang="de-DE" dirty="0"/>
          </a:p>
        </p:txBody>
      </p:sp>
      <p:grpSp>
        <p:nvGrpSpPr>
          <p:cNvPr id="56" name="Group 55"/>
          <p:cNvGrpSpPr/>
          <p:nvPr/>
        </p:nvGrpSpPr>
        <p:grpSpPr>
          <a:xfrm>
            <a:off x="623743" y="136888"/>
            <a:ext cx="2029316" cy="2029316"/>
            <a:chOff x="4045404" y="4695739"/>
            <a:chExt cx="853078" cy="853078"/>
          </a:xfrm>
        </p:grpSpPr>
        <p:sp>
          <p:nvSpPr>
            <p:cNvPr id="57" name="Oval 56"/>
            <p:cNvSpPr/>
            <p:nvPr/>
          </p:nvSpPr>
          <p:spPr bwMode="auto">
            <a:xfrm>
              <a:off x="4045404" y="4695739"/>
              <a:ext cx="853078" cy="853078"/>
            </a:xfrm>
            <a:prstGeom prst="ellipse">
              <a:avLst/>
            </a:prstGeom>
            <a:solidFill>
              <a:schemeClr val="bg1"/>
            </a:solidFill>
            <a:ln w="9525" cap="flat" cmpd="sng" algn="ctr">
              <a:solidFill>
                <a:schemeClr val="accent6">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 </a:t>
              </a:r>
            </a:p>
          </p:txBody>
        </p:sp>
        <p:pic>
          <p:nvPicPr>
            <p:cNvPr id="58" name="Picture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H="1" flipV="1">
              <a:off x="4157088" y="4930875"/>
              <a:ext cx="628554" cy="371177"/>
            </a:xfrm>
            <a:prstGeom prst="rect">
              <a:avLst/>
            </a:prstGeom>
            <a:ln>
              <a:solidFill>
                <a:schemeClr val="accent6">
                  <a:lumMod val="50000"/>
                </a:schemeClr>
              </a:solidFill>
            </a:ln>
          </p:spPr>
        </p:pic>
      </p:grpSp>
      <p:sp>
        <p:nvSpPr>
          <p:cNvPr id="67" name="Title 1"/>
          <p:cNvSpPr txBox="1">
            <a:spLocks/>
          </p:cNvSpPr>
          <p:nvPr/>
        </p:nvSpPr>
        <p:spPr bwMode="auto">
          <a:xfrm>
            <a:off x="2882547" y="797223"/>
            <a:ext cx="4911631" cy="771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defTabSz="995363" rtl="0" eaLnBrk="1" fontAlgn="base" hangingPunct="1">
              <a:spcBef>
                <a:spcPct val="0"/>
              </a:spcBef>
              <a:spcAft>
                <a:spcPct val="0"/>
              </a:spcAft>
              <a:defRPr sz="2400" b="1">
                <a:solidFill>
                  <a:schemeClr val="tx1"/>
                </a:solidFill>
                <a:latin typeface="+mj-lt"/>
                <a:ea typeface="+mj-ea"/>
                <a:cs typeface="+mj-cs"/>
              </a:defRPr>
            </a:lvl1pPr>
            <a:lvl2pPr algn="l" defTabSz="995363" rtl="0" eaLnBrk="1" fontAlgn="base" hangingPunct="1">
              <a:spcBef>
                <a:spcPct val="0"/>
              </a:spcBef>
              <a:spcAft>
                <a:spcPct val="0"/>
              </a:spcAft>
              <a:defRPr sz="2800" b="1">
                <a:solidFill>
                  <a:srgbClr val="787878"/>
                </a:solidFill>
                <a:latin typeface="Arial" charset="0"/>
              </a:defRPr>
            </a:lvl2pPr>
            <a:lvl3pPr algn="l" defTabSz="995363" rtl="0" eaLnBrk="1" fontAlgn="base" hangingPunct="1">
              <a:spcBef>
                <a:spcPct val="0"/>
              </a:spcBef>
              <a:spcAft>
                <a:spcPct val="0"/>
              </a:spcAft>
              <a:defRPr sz="2800" b="1">
                <a:solidFill>
                  <a:srgbClr val="787878"/>
                </a:solidFill>
                <a:latin typeface="Arial" charset="0"/>
              </a:defRPr>
            </a:lvl3pPr>
            <a:lvl4pPr algn="l" defTabSz="995363" rtl="0" eaLnBrk="1" fontAlgn="base" hangingPunct="1">
              <a:spcBef>
                <a:spcPct val="0"/>
              </a:spcBef>
              <a:spcAft>
                <a:spcPct val="0"/>
              </a:spcAft>
              <a:defRPr sz="2800" b="1">
                <a:solidFill>
                  <a:srgbClr val="787878"/>
                </a:solidFill>
                <a:latin typeface="Arial" charset="0"/>
              </a:defRPr>
            </a:lvl4pPr>
            <a:lvl5pPr algn="l" defTabSz="995363" rtl="0" eaLnBrk="1" fontAlgn="base" hangingPunct="1">
              <a:spcBef>
                <a:spcPct val="0"/>
              </a:spcBef>
              <a:spcAft>
                <a:spcPct val="0"/>
              </a:spcAft>
              <a:defRPr sz="2800" b="1">
                <a:solidFill>
                  <a:srgbClr val="787878"/>
                </a:solidFill>
                <a:latin typeface="Arial" charset="0"/>
              </a:defRPr>
            </a:lvl5pPr>
            <a:lvl6pPr marL="457200" algn="l" defTabSz="995363" rtl="0" eaLnBrk="1" fontAlgn="base" hangingPunct="1">
              <a:spcBef>
                <a:spcPct val="0"/>
              </a:spcBef>
              <a:spcAft>
                <a:spcPct val="0"/>
              </a:spcAft>
              <a:defRPr sz="2800" b="1">
                <a:solidFill>
                  <a:srgbClr val="787878"/>
                </a:solidFill>
                <a:latin typeface="Arial" charset="0"/>
              </a:defRPr>
            </a:lvl6pPr>
            <a:lvl7pPr marL="914400" algn="l" defTabSz="995363" rtl="0" eaLnBrk="1" fontAlgn="base" hangingPunct="1">
              <a:spcBef>
                <a:spcPct val="0"/>
              </a:spcBef>
              <a:spcAft>
                <a:spcPct val="0"/>
              </a:spcAft>
              <a:defRPr sz="2800" b="1">
                <a:solidFill>
                  <a:srgbClr val="787878"/>
                </a:solidFill>
                <a:latin typeface="Arial" charset="0"/>
              </a:defRPr>
            </a:lvl7pPr>
            <a:lvl8pPr marL="1371600" algn="l" defTabSz="995363" rtl="0" eaLnBrk="1" fontAlgn="base" hangingPunct="1">
              <a:spcBef>
                <a:spcPct val="0"/>
              </a:spcBef>
              <a:spcAft>
                <a:spcPct val="0"/>
              </a:spcAft>
              <a:defRPr sz="2800" b="1">
                <a:solidFill>
                  <a:srgbClr val="787878"/>
                </a:solidFill>
                <a:latin typeface="Arial" charset="0"/>
              </a:defRPr>
            </a:lvl8pPr>
            <a:lvl9pPr marL="1828800" algn="l" defTabSz="995363" rtl="0" eaLnBrk="1" fontAlgn="base" hangingPunct="1">
              <a:spcBef>
                <a:spcPct val="0"/>
              </a:spcBef>
              <a:spcAft>
                <a:spcPct val="0"/>
              </a:spcAft>
              <a:defRPr sz="2800" b="1">
                <a:solidFill>
                  <a:srgbClr val="787878"/>
                </a:solidFill>
                <a:latin typeface="Arial" charset="0"/>
              </a:defRPr>
            </a:lvl9pPr>
          </a:lstStyle>
          <a:p>
            <a:r>
              <a:rPr lang="en-US" sz="2800" kern="0" dirty="0" smtClean="0">
                <a:solidFill>
                  <a:schemeClr val="accent6">
                    <a:lumMod val="50000"/>
                  </a:schemeClr>
                </a:solidFill>
              </a:rPr>
              <a:t>BELIMO ONLINE SUPPORT</a:t>
            </a:r>
            <a:endParaRPr lang="en-US" sz="2800" kern="0" dirty="0">
              <a:solidFill>
                <a:schemeClr val="accent6">
                  <a:lumMod val="50000"/>
                </a:schemeClr>
              </a:solidFill>
            </a:endParaRPr>
          </a:p>
        </p:txBody>
      </p:sp>
      <p:grpSp>
        <p:nvGrpSpPr>
          <p:cNvPr id="26" name="Group 25"/>
          <p:cNvGrpSpPr/>
          <p:nvPr/>
        </p:nvGrpSpPr>
        <p:grpSpPr>
          <a:xfrm>
            <a:off x="8567281" y="558087"/>
            <a:ext cx="1569206" cy="1020501"/>
            <a:chOff x="8567281" y="558087"/>
            <a:chExt cx="1569206" cy="1020501"/>
          </a:xfrm>
        </p:grpSpPr>
        <p:sp>
          <p:nvSpPr>
            <p:cNvPr id="27" name="Rectangle 26"/>
            <p:cNvSpPr/>
            <p:nvPr/>
          </p:nvSpPr>
          <p:spPr bwMode="auto">
            <a:xfrm>
              <a:off x="8946306" y="922428"/>
              <a:ext cx="792088" cy="45823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7281" y="558087"/>
              <a:ext cx="1569206" cy="1020501"/>
            </a:xfrm>
            <a:prstGeom prst="rect">
              <a:avLst/>
            </a:prstGeom>
          </p:spPr>
        </p:pic>
      </p:grpSp>
      <p:pic>
        <p:nvPicPr>
          <p:cNvPr id="29" name="Picture 28"/>
          <p:cNvPicPr>
            <a:picLocks noChangeAspect="1"/>
          </p:cNvPicPr>
          <p:nvPr/>
        </p:nvPicPr>
        <p:blipFill rotWithShape="1">
          <a:blip r:embed="rId6"/>
          <a:srcRect l="324" r="948"/>
          <a:stretch/>
        </p:blipFill>
        <p:spPr>
          <a:xfrm rot="10800000">
            <a:off x="-198712" y="2197973"/>
            <a:ext cx="11161241" cy="257660"/>
          </a:xfrm>
          <a:prstGeom prst="rect">
            <a:avLst/>
          </a:prstGeom>
        </p:spPr>
      </p:pic>
      <p:grpSp>
        <p:nvGrpSpPr>
          <p:cNvPr id="34" name="Group 33"/>
          <p:cNvGrpSpPr>
            <a:grpSpLocks noChangeAspect="1"/>
          </p:cNvGrpSpPr>
          <p:nvPr/>
        </p:nvGrpSpPr>
        <p:grpSpPr>
          <a:xfrm>
            <a:off x="4427454" y="2707763"/>
            <a:ext cx="5718211" cy="4762192"/>
            <a:chOff x="5856874" y="3503350"/>
            <a:chExt cx="5384665" cy="4484411"/>
          </a:xfrm>
        </p:grpSpPr>
        <p:grpSp>
          <p:nvGrpSpPr>
            <p:cNvPr id="35" name="Group 34"/>
            <p:cNvGrpSpPr/>
            <p:nvPr/>
          </p:nvGrpSpPr>
          <p:grpSpPr>
            <a:xfrm>
              <a:off x="7718909" y="7221427"/>
              <a:ext cx="1660595" cy="766334"/>
              <a:chOff x="7651089" y="7598568"/>
              <a:chExt cx="2827674" cy="1304920"/>
            </a:xfrm>
          </p:grpSpPr>
          <p:sp>
            <p:nvSpPr>
              <p:cNvPr id="39" name="Freeform 38"/>
              <p:cNvSpPr/>
              <p:nvPr/>
            </p:nvSpPr>
            <p:spPr>
              <a:xfrm flipH="1">
                <a:off x="7651089" y="8824117"/>
                <a:ext cx="2827674" cy="79371"/>
              </a:xfrm>
              <a:custGeom>
                <a:avLst/>
                <a:gdLst>
                  <a:gd name="connsiteX0" fmla="*/ 2827674 w 2827674"/>
                  <a:gd name="connsiteY0" fmla="*/ 0 h 79371"/>
                  <a:gd name="connsiteX1" fmla="*/ 2754981 w 2827674"/>
                  <a:gd name="connsiteY1" fmla="*/ 18439 h 79371"/>
                  <a:gd name="connsiteX2" fmla="*/ 2625263 w 2827674"/>
                  <a:gd name="connsiteY2" fmla="*/ 23114 h 79371"/>
                  <a:gd name="connsiteX3" fmla="*/ 1416768 w 2827674"/>
                  <a:gd name="connsiteY3" fmla="*/ 20282 h 79371"/>
                  <a:gd name="connsiteX4" fmla="*/ 1413837 w 2827674"/>
                  <a:gd name="connsiteY4" fmla="*/ 20289 h 79371"/>
                  <a:gd name="connsiteX5" fmla="*/ 1410906 w 2827674"/>
                  <a:gd name="connsiteY5" fmla="*/ 20282 h 79371"/>
                  <a:gd name="connsiteX6" fmla="*/ 202411 w 2827674"/>
                  <a:gd name="connsiteY6" fmla="*/ 23114 h 79371"/>
                  <a:gd name="connsiteX7" fmla="*/ 72693 w 2827674"/>
                  <a:gd name="connsiteY7" fmla="*/ 18439 h 79371"/>
                  <a:gd name="connsiteX8" fmla="*/ 0 w 2827674"/>
                  <a:gd name="connsiteY8" fmla="*/ 0 h 79371"/>
                  <a:gd name="connsiteX9" fmla="*/ 242392 w 2827674"/>
                  <a:gd name="connsiteY9" fmla="*/ 75266 h 79371"/>
                  <a:gd name="connsiteX10" fmla="*/ 1413287 w 2827674"/>
                  <a:gd name="connsiteY10" fmla="*/ 79371 h 79371"/>
                  <a:gd name="connsiteX11" fmla="*/ 1413837 w 2827674"/>
                  <a:gd name="connsiteY11" fmla="*/ 79369 h 79371"/>
                  <a:gd name="connsiteX12" fmla="*/ 1414387 w 2827674"/>
                  <a:gd name="connsiteY12" fmla="*/ 79371 h 79371"/>
                  <a:gd name="connsiteX13" fmla="*/ 2585282 w 2827674"/>
                  <a:gd name="connsiteY13" fmla="*/ 75266 h 79371"/>
                  <a:gd name="connsiteX14" fmla="*/ 2827674 w 2827674"/>
                  <a:gd name="connsiteY14" fmla="*/ 0 h 7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7674" h="79371">
                    <a:moveTo>
                      <a:pt x="2827674" y="0"/>
                    </a:moveTo>
                    <a:lnTo>
                      <a:pt x="2754981" y="18439"/>
                    </a:lnTo>
                    <a:cubicBezTo>
                      <a:pt x="2720785" y="22075"/>
                      <a:pt x="2677256" y="23373"/>
                      <a:pt x="2625263" y="23114"/>
                    </a:cubicBezTo>
                    <a:lnTo>
                      <a:pt x="1416768" y="20282"/>
                    </a:lnTo>
                    <a:lnTo>
                      <a:pt x="1413837" y="20289"/>
                    </a:lnTo>
                    <a:lnTo>
                      <a:pt x="1410906" y="20282"/>
                    </a:lnTo>
                    <a:lnTo>
                      <a:pt x="202411" y="23114"/>
                    </a:lnTo>
                    <a:cubicBezTo>
                      <a:pt x="150418" y="23373"/>
                      <a:pt x="106889" y="22075"/>
                      <a:pt x="72693" y="18439"/>
                    </a:cubicBezTo>
                    <a:lnTo>
                      <a:pt x="0" y="0"/>
                    </a:lnTo>
                    <a:cubicBezTo>
                      <a:pt x="4470" y="47570"/>
                      <a:pt x="12004" y="60848"/>
                      <a:pt x="242392" y="75266"/>
                    </a:cubicBezTo>
                    <a:lnTo>
                      <a:pt x="1413287" y="79371"/>
                    </a:lnTo>
                    <a:lnTo>
                      <a:pt x="1413837" y="79369"/>
                    </a:lnTo>
                    <a:lnTo>
                      <a:pt x="1414387" y="79371"/>
                    </a:lnTo>
                    <a:lnTo>
                      <a:pt x="2585282" y="75266"/>
                    </a:lnTo>
                    <a:cubicBezTo>
                      <a:pt x="2815670" y="60848"/>
                      <a:pt x="2823204" y="47570"/>
                      <a:pt x="2827674" y="0"/>
                    </a:cubicBezTo>
                    <a:close/>
                  </a:path>
                </a:pathLst>
              </a:custGeom>
              <a:solidFill>
                <a:schemeClr val="bg1">
                  <a:lumMod val="95000"/>
                </a:schemeClr>
              </a:solidFill>
              <a:ln w="12700" cap="rnd">
                <a:noFill/>
                <a:round/>
              </a:ln>
              <a:effectLst>
                <a:outerShdw blurRad="76200" dist="38100" dir="5400000" algn="t"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0" name="Freeform 39"/>
              <p:cNvSpPr/>
              <p:nvPr/>
            </p:nvSpPr>
            <p:spPr>
              <a:xfrm flipH="1">
                <a:off x="7652073" y="7598568"/>
                <a:ext cx="2826690" cy="1266849"/>
              </a:xfrm>
              <a:custGeom>
                <a:avLst/>
                <a:gdLst>
                  <a:gd name="connsiteX0" fmla="*/ 2339650 w 2826690"/>
                  <a:gd name="connsiteY0" fmla="*/ 0 h 1266849"/>
                  <a:gd name="connsiteX1" fmla="*/ 1413345 w 2826690"/>
                  <a:gd name="connsiteY1" fmla="*/ 0 h 1266849"/>
                  <a:gd name="connsiteX2" fmla="*/ 487040 w 2826690"/>
                  <a:gd name="connsiteY2" fmla="*/ 0 h 1266849"/>
                  <a:gd name="connsiteX3" fmla="*/ 56034 w 2826690"/>
                  <a:gd name="connsiteY3" fmla="*/ 1173957 h 1266849"/>
                  <a:gd name="connsiteX4" fmla="*/ 215578 w 2826690"/>
                  <a:gd name="connsiteY4" fmla="*/ 1266825 h 1266849"/>
                  <a:gd name="connsiteX5" fmla="*/ 1413345 w 2826690"/>
                  <a:gd name="connsiteY5" fmla="*/ 1264647 h 1266849"/>
                  <a:gd name="connsiteX6" fmla="*/ 2611112 w 2826690"/>
                  <a:gd name="connsiteY6" fmla="*/ 1266825 h 1266849"/>
                  <a:gd name="connsiteX7" fmla="*/ 2770656 w 2826690"/>
                  <a:gd name="connsiteY7" fmla="*/ 1173957 h 1266849"/>
                  <a:gd name="connsiteX8" fmla="*/ 2339650 w 2826690"/>
                  <a:gd name="connsiteY8" fmla="*/ 0 h 1266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6690" h="1266849">
                    <a:moveTo>
                      <a:pt x="2339650" y="0"/>
                    </a:moveTo>
                    <a:lnTo>
                      <a:pt x="1413345" y="0"/>
                    </a:lnTo>
                    <a:lnTo>
                      <a:pt x="487040" y="0"/>
                    </a:lnTo>
                    <a:cubicBezTo>
                      <a:pt x="444178" y="1083866"/>
                      <a:pt x="344165" y="1029494"/>
                      <a:pt x="56034" y="1173957"/>
                    </a:cubicBezTo>
                    <a:cubicBezTo>
                      <a:pt x="-60648" y="1249362"/>
                      <a:pt x="10791" y="1267619"/>
                      <a:pt x="215578" y="1266825"/>
                    </a:cubicBezTo>
                    <a:lnTo>
                      <a:pt x="1413345" y="1264647"/>
                    </a:lnTo>
                    <a:lnTo>
                      <a:pt x="2611112" y="1266825"/>
                    </a:lnTo>
                    <a:cubicBezTo>
                      <a:pt x="2815899" y="1267619"/>
                      <a:pt x="2887338" y="1249362"/>
                      <a:pt x="2770656" y="1173957"/>
                    </a:cubicBezTo>
                    <a:cubicBezTo>
                      <a:pt x="2482525" y="1029494"/>
                      <a:pt x="2382512" y="1083866"/>
                      <a:pt x="2339650" y="0"/>
                    </a:cubicBezTo>
                    <a:close/>
                  </a:path>
                </a:pathLst>
              </a:custGeom>
              <a:gradFill>
                <a:gsLst>
                  <a:gs pos="0">
                    <a:srgbClr val="737373"/>
                  </a:gs>
                  <a:gs pos="74000">
                    <a:srgbClr val="939393"/>
                  </a:gs>
                  <a:gs pos="61000">
                    <a:schemeClr val="bg2">
                      <a:lumMod val="84000"/>
                      <a:lumOff val="16000"/>
                    </a:schemeClr>
                  </a:gs>
                  <a:gs pos="100000">
                    <a:schemeClr val="tx1">
                      <a:lumMod val="50000"/>
                      <a:lumOff val="50000"/>
                    </a:schemeClr>
                  </a:gs>
                </a:gsLst>
                <a:lin ang="5400000" scaled="1"/>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36" name="Group 35"/>
            <p:cNvGrpSpPr/>
            <p:nvPr/>
          </p:nvGrpSpPr>
          <p:grpSpPr>
            <a:xfrm>
              <a:off x="5856874" y="3503350"/>
              <a:ext cx="5384665" cy="3718247"/>
              <a:chOff x="5856874" y="3503350"/>
              <a:chExt cx="5384665" cy="3718247"/>
            </a:xfrm>
          </p:grpSpPr>
          <p:sp>
            <p:nvSpPr>
              <p:cNvPr id="37" name="Round Same Side Corner Rectangle 36"/>
              <p:cNvSpPr/>
              <p:nvPr/>
            </p:nvSpPr>
            <p:spPr>
              <a:xfrm>
                <a:off x="5856874" y="3503350"/>
                <a:ext cx="5384665" cy="3221973"/>
              </a:xfrm>
              <a:prstGeom prst="round2SameRect">
                <a:avLst>
                  <a:gd name="adj1" fmla="val 3561"/>
                  <a:gd name="adj2" fmla="val 0"/>
                </a:avLst>
              </a:prstGeom>
              <a:solidFill>
                <a:srgbClr val="030303"/>
              </a:soli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8" name="Round Same Side Corner Rectangle 37"/>
              <p:cNvSpPr/>
              <p:nvPr/>
            </p:nvSpPr>
            <p:spPr>
              <a:xfrm flipV="1">
                <a:off x="5859321" y="6725323"/>
                <a:ext cx="5382218" cy="496274"/>
              </a:xfrm>
              <a:prstGeom prst="round2SameRect">
                <a:avLst>
                  <a:gd name="adj1" fmla="val 22821"/>
                  <a:gd name="adj2" fmla="val 0"/>
                </a:avLst>
              </a:prstGeom>
              <a:solidFill>
                <a:srgbClr val="DEDFE1"/>
              </a:soli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pic>
        <p:nvPicPr>
          <p:cNvPr id="4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0905" y="3020041"/>
            <a:ext cx="5166435" cy="2906451"/>
          </a:xfrm>
          <a:prstGeom prst="rect">
            <a:avLst/>
          </a:prstGeom>
          <a:noFill/>
          <a:ln w="9525">
            <a:solidFill>
              <a:srgbClr val="FF6600"/>
            </a:solidFill>
            <a:miter lim="800000"/>
            <a:headEnd/>
            <a:tailEnd/>
          </a:ln>
          <a:extLst>
            <a:ext uri="{909E8E84-426E-40DD-AFC4-6F175D3DCCD1}">
              <a14:hiddenFill xmlns:a14="http://schemas.microsoft.com/office/drawing/2010/main">
                <a:solidFill>
                  <a:schemeClr val="accent1"/>
                </a:solidFill>
              </a14:hiddenFill>
            </a:ext>
          </a:extLst>
        </p:spPr>
      </p:pic>
      <p:sp>
        <p:nvSpPr>
          <p:cNvPr id="66" name="Rectangle 65"/>
          <p:cNvSpPr/>
          <p:nvPr/>
        </p:nvSpPr>
        <p:spPr bwMode="auto">
          <a:xfrm>
            <a:off x="4696954" y="2987787"/>
            <a:ext cx="5190385" cy="2944341"/>
          </a:xfrm>
          <a:prstGeom prst="rect">
            <a:avLst/>
          </a:prstGeom>
          <a:solidFill>
            <a:schemeClr val="bg1"/>
          </a:solidFill>
          <a:ln w="9525"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endParaRPr>
          </a:p>
        </p:txBody>
      </p:sp>
      <p:pic>
        <p:nvPicPr>
          <p:cNvPr id="13" name="Picture 2"/>
          <p:cNvPicPr>
            <a:picLocks noGrp="1" noChangeAspect="1" noChangeArrowheads="1"/>
          </p:cNvPicPr>
          <p:nvPr>
            <p:ph idx="1"/>
          </p:nvPr>
        </p:nvPicPr>
        <p:blipFill rotWithShape="1">
          <a:blip r:embed="rId8">
            <a:extLst>
              <a:ext uri="{28A0092B-C50C-407E-A947-70E740481C1C}">
                <a14:useLocalDpi xmlns:a14="http://schemas.microsoft.com/office/drawing/2010/main" val="0"/>
              </a:ext>
            </a:extLst>
          </a:blip>
          <a:srcRect b="22955"/>
          <a:stretch/>
        </p:blipFill>
        <p:spPr bwMode="auto">
          <a:xfrm>
            <a:off x="4720905" y="3011937"/>
            <a:ext cx="5166434" cy="291369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5" name="Rectangle 24"/>
          <p:cNvSpPr/>
          <p:nvPr/>
        </p:nvSpPr>
        <p:spPr bwMode="auto">
          <a:xfrm>
            <a:off x="316717" y="4632581"/>
            <a:ext cx="3920382" cy="504057"/>
          </a:xfrm>
          <a:prstGeom prst="rect">
            <a:avLst/>
          </a:prstGeom>
          <a:solidFill>
            <a:schemeClr val="bg1">
              <a:lumMod val="85000"/>
              <a:alpha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0" name="Rectangle 29"/>
          <p:cNvSpPr/>
          <p:nvPr/>
        </p:nvSpPr>
        <p:spPr bwMode="auto">
          <a:xfrm>
            <a:off x="316717" y="3995861"/>
            <a:ext cx="3920382" cy="504057"/>
          </a:xfrm>
          <a:prstGeom prst="rect">
            <a:avLst/>
          </a:prstGeom>
          <a:solidFill>
            <a:schemeClr val="bg1">
              <a:lumMod val="85000"/>
              <a:alpha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1" name="Rectangle 30"/>
          <p:cNvSpPr/>
          <p:nvPr/>
        </p:nvSpPr>
        <p:spPr bwMode="auto">
          <a:xfrm>
            <a:off x="331699" y="3330657"/>
            <a:ext cx="3920382" cy="504057"/>
          </a:xfrm>
          <a:prstGeom prst="rect">
            <a:avLst/>
          </a:prstGeom>
          <a:solidFill>
            <a:schemeClr val="bg1">
              <a:lumMod val="85000"/>
              <a:alpha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2" name="TextBox 31"/>
          <p:cNvSpPr txBox="1"/>
          <p:nvPr/>
        </p:nvSpPr>
        <p:spPr>
          <a:xfrm>
            <a:off x="449362" y="3428796"/>
            <a:ext cx="3737814" cy="307777"/>
          </a:xfrm>
          <a:prstGeom prst="rect">
            <a:avLst/>
          </a:prstGeom>
          <a:noFill/>
        </p:spPr>
        <p:txBody>
          <a:bodyPr wrap="square" rtlCol="0">
            <a:spAutoFit/>
          </a:bodyPr>
          <a:lstStyle/>
          <a:p>
            <a:r>
              <a:rPr lang="en-US" sz="1400" dirty="0" smtClean="0"/>
              <a:t>Real time troubleshooting reduces downtime</a:t>
            </a:r>
          </a:p>
        </p:txBody>
      </p:sp>
      <p:sp>
        <p:nvSpPr>
          <p:cNvPr id="33" name="TextBox 32"/>
          <p:cNvSpPr txBox="1"/>
          <p:nvPr/>
        </p:nvSpPr>
        <p:spPr>
          <a:xfrm>
            <a:off x="420864" y="4094000"/>
            <a:ext cx="3790573" cy="307777"/>
          </a:xfrm>
          <a:prstGeom prst="rect">
            <a:avLst/>
          </a:prstGeom>
          <a:noFill/>
        </p:spPr>
        <p:txBody>
          <a:bodyPr wrap="square" rtlCol="0">
            <a:spAutoFit/>
          </a:bodyPr>
          <a:lstStyle/>
          <a:p>
            <a:r>
              <a:rPr lang="en-US" sz="1400" dirty="0" smtClean="0">
                <a:solidFill>
                  <a:srgbClr val="000000"/>
                </a:solidFill>
              </a:rPr>
              <a:t>Fast response</a:t>
            </a:r>
            <a:endParaRPr lang="en-US" sz="1400" dirty="0" smtClean="0"/>
          </a:p>
        </p:txBody>
      </p:sp>
      <p:sp>
        <p:nvSpPr>
          <p:cNvPr id="42" name="TextBox 41"/>
          <p:cNvSpPr txBox="1"/>
          <p:nvPr/>
        </p:nvSpPr>
        <p:spPr>
          <a:xfrm>
            <a:off x="396603" y="4730720"/>
            <a:ext cx="3790573" cy="307777"/>
          </a:xfrm>
          <a:prstGeom prst="rect">
            <a:avLst/>
          </a:prstGeom>
          <a:noFill/>
        </p:spPr>
        <p:txBody>
          <a:bodyPr wrap="square" rtlCol="0">
            <a:spAutoFit/>
          </a:bodyPr>
          <a:lstStyle/>
          <a:p>
            <a:r>
              <a:rPr lang="en-US" sz="1400" dirty="0" smtClean="0">
                <a:solidFill>
                  <a:srgbClr val="000000"/>
                </a:solidFill>
              </a:rPr>
              <a:t>Direct connection to Belimo experts</a:t>
            </a:r>
            <a:endParaRPr lang="en-US" sz="1400" dirty="0" smtClean="0"/>
          </a:p>
        </p:txBody>
      </p:sp>
    </p:spTree>
    <p:extLst>
      <p:ext uri="{BB962C8B-B14F-4D97-AF65-F5344CB8AC3E}">
        <p14:creationId xmlns:p14="http://schemas.microsoft.com/office/powerpoint/2010/main" val="355024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l="13722" b="69221"/>
          <a:stretch/>
        </p:blipFill>
        <p:spPr>
          <a:xfrm flipH="1">
            <a:off x="2801" y="0"/>
            <a:ext cx="10689012" cy="2326804"/>
          </a:xfrm>
          <a:prstGeom prst="rect">
            <a:avLst/>
          </a:prstGeom>
        </p:spPr>
      </p:pic>
      <p:sp>
        <p:nvSpPr>
          <p:cNvPr id="4" name="Slide Number Placeholder 3"/>
          <p:cNvSpPr>
            <a:spLocks noGrp="1"/>
          </p:cNvSpPr>
          <p:nvPr>
            <p:ph type="sldNum" sz="quarter" idx="12"/>
          </p:nvPr>
        </p:nvSpPr>
        <p:spPr/>
        <p:txBody>
          <a:bodyPr/>
          <a:lstStyle/>
          <a:p>
            <a:fld id="{CBCF0E3E-7CD1-4FFB-9471-68BB255DE445}" type="slidenum">
              <a:rPr lang="de-CH" altLang="de-DE" smtClean="0"/>
              <a:pPr/>
              <a:t>33</a:t>
            </a:fld>
            <a:endParaRPr lang="de-CH" altLang="de-DE" dirty="0"/>
          </a:p>
        </p:txBody>
      </p:sp>
      <p:sp>
        <p:nvSpPr>
          <p:cNvPr id="67" name="Title 1"/>
          <p:cNvSpPr txBox="1">
            <a:spLocks/>
          </p:cNvSpPr>
          <p:nvPr/>
        </p:nvSpPr>
        <p:spPr bwMode="auto">
          <a:xfrm>
            <a:off x="2882547" y="797223"/>
            <a:ext cx="4767615" cy="771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defTabSz="995363" rtl="0" eaLnBrk="1" fontAlgn="base" hangingPunct="1">
              <a:spcBef>
                <a:spcPct val="0"/>
              </a:spcBef>
              <a:spcAft>
                <a:spcPct val="0"/>
              </a:spcAft>
              <a:defRPr sz="2400" b="1">
                <a:solidFill>
                  <a:schemeClr val="tx1"/>
                </a:solidFill>
                <a:latin typeface="+mj-lt"/>
                <a:ea typeface="+mj-ea"/>
                <a:cs typeface="+mj-cs"/>
              </a:defRPr>
            </a:lvl1pPr>
            <a:lvl2pPr algn="l" defTabSz="995363" rtl="0" eaLnBrk="1" fontAlgn="base" hangingPunct="1">
              <a:spcBef>
                <a:spcPct val="0"/>
              </a:spcBef>
              <a:spcAft>
                <a:spcPct val="0"/>
              </a:spcAft>
              <a:defRPr sz="2800" b="1">
                <a:solidFill>
                  <a:srgbClr val="787878"/>
                </a:solidFill>
                <a:latin typeface="Arial" charset="0"/>
              </a:defRPr>
            </a:lvl2pPr>
            <a:lvl3pPr algn="l" defTabSz="995363" rtl="0" eaLnBrk="1" fontAlgn="base" hangingPunct="1">
              <a:spcBef>
                <a:spcPct val="0"/>
              </a:spcBef>
              <a:spcAft>
                <a:spcPct val="0"/>
              </a:spcAft>
              <a:defRPr sz="2800" b="1">
                <a:solidFill>
                  <a:srgbClr val="787878"/>
                </a:solidFill>
                <a:latin typeface="Arial" charset="0"/>
              </a:defRPr>
            </a:lvl3pPr>
            <a:lvl4pPr algn="l" defTabSz="995363" rtl="0" eaLnBrk="1" fontAlgn="base" hangingPunct="1">
              <a:spcBef>
                <a:spcPct val="0"/>
              </a:spcBef>
              <a:spcAft>
                <a:spcPct val="0"/>
              </a:spcAft>
              <a:defRPr sz="2800" b="1">
                <a:solidFill>
                  <a:srgbClr val="787878"/>
                </a:solidFill>
                <a:latin typeface="Arial" charset="0"/>
              </a:defRPr>
            </a:lvl4pPr>
            <a:lvl5pPr algn="l" defTabSz="995363" rtl="0" eaLnBrk="1" fontAlgn="base" hangingPunct="1">
              <a:spcBef>
                <a:spcPct val="0"/>
              </a:spcBef>
              <a:spcAft>
                <a:spcPct val="0"/>
              </a:spcAft>
              <a:defRPr sz="2800" b="1">
                <a:solidFill>
                  <a:srgbClr val="787878"/>
                </a:solidFill>
                <a:latin typeface="Arial" charset="0"/>
              </a:defRPr>
            </a:lvl5pPr>
            <a:lvl6pPr marL="457200" algn="l" defTabSz="995363" rtl="0" eaLnBrk="1" fontAlgn="base" hangingPunct="1">
              <a:spcBef>
                <a:spcPct val="0"/>
              </a:spcBef>
              <a:spcAft>
                <a:spcPct val="0"/>
              </a:spcAft>
              <a:defRPr sz="2800" b="1">
                <a:solidFill>
                  <a:srgbClr val="787878"/>
                </a:solidFill>
                <a:latin typeface="Arial" charset="0"/>
              </a:defRPr>
            </a:lvl6pPr>
            <a:lvl7pPr marL="914400" algn="l" defTabSz="995363" rtl="0" eaLnBrk="1" fontAlgn="base" hangingPunct="1">
              <a:spcBef>
                <a:spcPct val="0"/>
              </a:spcBef>
              <a:spcAft>
                <a:spcPct val="0"/>
              </a:spcAft>
              <a:defRPr sz="2800" b="1">
                <a:solidFill>
                  <a:srgbClr val="787878"/>
                </a:solidFill>
                <a:latin typeface="Arial" charset="0"/>
              </a:defRPr>
            </a:lvl7pPr>
            <a:lvl8pPr marL="1371600" algn="l" defTabSz="995363" rtl="0" eaLnBrk="1" fontAlgn="base" hangingPunct="1">
              <a:spcBef>
                <a:spcPct val="0"/>
              </a:spcBef>
              <a:spcAft>
                <a:spcPct val="0"/>
              </a:spcAft>
              <a:defRPr sz="2800" b="1">
                <a:solidFill>
                  <a:srgbClr val="787878"/>
                </a:solidFill>
                <a:latin typeface="Arial" charset="0"/>
              </a:defRPr>
            </a:lvl8pPr>
            <a:lvl9pPr marL="1828800" algn="l" defTabSz="995363" rtl="0" eaLnBrk="1" fontAlgn="base" hangingPunct="1">
              <a:spcBef>
                <a:spcPct val="0"/>
              </a:spcBef>
              <a:spcAft>
                <a:spcPct val="0"/>
              </a:spcAft>
              <a:defRPr sz="2800" b="1">
                <a:solidFill>
                  <a:srgbClr val="787878"/>
                </a:solidFill>
                <a:latin typeface="Arial" charset="0"/>
              </a:defRPr>
            </a:lvl9pPr>
          </a:lstStyle>
          <a:p>
            <a:r>
              <a:rPr lang="en-US" sz="2800" kern="0" dirty="0" smtClean="0">
                <a:solidFill>
                  <a:schemeClr val="accent6">
                    <a:lumMod val="50000"/>
                  </a:schemeClr>
                </a:solidFill>
              </a:rPr>
              <a:t>SOFTWARE UPDATES</a:t>
            </a:r>
            <a:endParaRPr lang="en-US" sz="2800" kern="0" dirty="0">
              <a:solidFill>
                <a:schemeClr val="accent6">
                  <a:lumMod val="50000"/>
                </a:schemeClr>
              </a:solidFill>
            </a:endParaRPr>
          </a:p>
        </p:txBody>
      </p:sp>
      <p:grpSp>
        <p:nvGrpSpPr>
          <p:cNvPr id="27" name="Group 26"/>
          <p:cNvGrpSpPr/>
          <p:nvPr/>
        </p:nvGrpSpPr>
        <p:grpSpPr>
          <a:xfrm>
            <a:off x="622368" y="136888"/>
            <a:ext cx="2029316" cy="2029316"/>
            <a:chOff x="660348" y="857812"/>
            <a:chExt cx="925403" cy="925403"/>
          </a:xfrm>
        </p:grpSpPr>
        <p:sp>
          <p:nvSpPr>
            <p:cNvPr id="28" name="Oval 27"/>
            <p:cNvSpPr/>
            <p:nvPr/>
          </p:nvSpPr>
          <p:spPr bwMode="auto">
            <a:xfrm>
              <a:off x="660348" y="857812"/>
              <a:ext cx="925403" cy="925403"/>
            </a:xfrm>
            <a:prstGeom prst="ellipse">
              <a:avLst/>
            </a:prstGeom>
            <a:solidFill>
              <a:schemeClr val="bg1"/>
            </a:solidFill>
            <a:ln w="9525" cap="flat" cmpd="sng" algn="ctr">
              <a:solidFill>
                <a:schemeClr val="accent6">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r>
                <a:rPr lang="en-US" dirty="0" smtClean="0">
                  <a:solidFill>
                    <a:srgbClr val="000000"/>
                  </a:solidFill>
                </a:rPr>
                <a:t> </a:t>
              </a:r>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378042" flipH="1" flipV="1">
              <a:off x="827832" y="1050054"/>
              <a:ext cx="590431" cy="524479"/>
            </a:xfrm>
            <a:prstGeom prst="rect">
              <a:avLst/>
            </a:prstGeom>
          </p:spPr>
        </p:pic>
      </p:grpSp>
      <p:grpSp>
        <p:nvGrpSpPr>
          <p:cNvPr id="30" name="Group 29"/>
          <p:cNvGrpSpPr/>
          <p:nvPr/>
        </p:nvGrpSpPr>
        <p:grpSpPr>
          <a:xfrm>
            <a:off x="8567281" y="558087"/>
            <a:ext cx="1569206" cy="1020501"/>
            <a:chOff x="8567281" y="558087"/>
            <a:chExt cx="1569206" cy="1020501"/>
          </a:xfrm>
        </p:grpSpPr>
        <p:sp>
          <p:nvSpPr>
            <p:cNvPr id="31" name="Rectangle 30"/>
            <p:cNvSpPr/>
            <p:nvPr/>
          </p:nvSpPr>
          <p:spPr bwMode="auto">
            <a:xfrm>
              <a:off x="8946306" y="922428"/>
              <a:ext cx="792088" cy="45823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7281" y="558087"/>
              <a:ext cx="1569206" cy="1020501"/>
            </a:xfrm>
            <a:prstGeom prst="rect">
              <a:avLst/>
            </a:prstGeom>
          </p:spPr>
        </p:pic>
      </p:grpSp>
      <p:pic>
        <p:nvPicPr>
          <p:cNvPr id="33" name="Picture 32"/>
          <p:cNvPicPr>
            <a:picLocks noChangeAspect="1"/>
          </p:cNvPicPr>
          <p:nvPr/>
        </p:nvPicPr>
        <p:blipFill rotWithShape="1">
          <a:blip r:embed="rId6"/>
          <a:srcRect l="324" r="948"/>
          <a:stretch/>
        </p:blipFill>
        <p:spPr>
          <a:xfrm rot="10800000">
            <a:off x="-198712" y="2197973"/>
            <a:ext cx="11161241" cy="257660"/>
          </a:xfrm>
          <a:prstGeom prst="rect">
            <a:avLst/>
          </a:prstGeom>
        </p:spPr>
      </p:pic>
      <p:grpSp>
        <p:nvGrpSpPr>
          <p:cNvPr id="25" name="Group 24"/>
          <p:cNvGrpSpPr>
            <a:grpSpLocks noChangeAspect="1"/>
          </p:cNvGrpSpPr>
          <p:nvPr/>
        </p:nvGrpSpPr>
        <p:grpSpPr>
          <a:xfrm>
            <a:off x="4427454" y="2707763"/>
            <a:ext cx="5718211" cy="4762192"/>
            <a:chOff x="5856874" y="3503350"/>
            <a:chExt cx="5384665" cy="4484411"/>
          </a:xfrm>
        </p:grpSpPr>
        <p:grpSp>
          <p:nvGrpSpPr>
            <p:cNvPr id="26" name="Group 25"/>
            <p:cNvGrpSpPr/>
            <p:nvPr/>
          </p:nvGrpSpPr>
          <p:grpSpPr>
            <a:xfrm>
              <a:off x="7718909" y="7221427"/>
              <a:ext cx="1660595" cy="766334"/>
              <a:chOff x="7651089" y="7598568"/>
              <a:chExt cx="2827674" cy="1304920"/>
            </a:xfrm>
          </p:grpSpPr>
          <p:sp>
            <p:nvSpPr>
              <p:cNvPr id="37" name="Freeform 36"/>
              <p:cNvSpPr/>
              <p:nvPr/>
            </p:nvSpPr>
            <p:spPr>
              <a:xfrm flipH="1">
                <a:off x="7651089" y="8824117"/>
                <a:ext cx="2827674" cy="79371"/>
              </a:xfrm>
              <a:custGeom>
                <a:avLst/>
                <a:gdLst>
                  <a:gd name="connsiteX0" fmla="*/ 2827674 w 2827674"/>
                  <a:gd name="connsiteY0" fmla="*/ 0 h 79371"/>
                  <a:gd name="connsiteX1" fmla="*/ 2754981 w 2827674"/>
                  <a:gd name="connsiteY1" fmla="*/ 18439 h 79371"/>
                  <a:gd name="connsiteX2" fmla="*/ 2625263 w 2827674"/>
                  <a:gd name="connsiteY2" fmla="*/ 23114 h 79371"/>
                  <a:gd name="connsiteX3" fmla="*/ 1416768 w 2827674"/>
                  <a:gd name="connsiteY3" fmla="*/ 20282 h 79371"/>
                  <a:gd name="connsiteX4" fmla="*/ 1413837 w 2827674"/>
                  <a:gd name="connsiteY4" fmla="*/ 20289 h 79371"/>
                  <a:gd name="connsiteX5" fmla="*/ 1410906 w 2827674"/>
                  <a:gd name="connsiteY5" fmla="*/ 20282 h 79371"/>
                  <a:gd name="connsiteX6" fmla="*/ 202411 w 2827674"/>
                  <a:gd name="connsiteY6" fmla="*/ 23114 h 79371"/>
                  <a:gd name="connsiteX7" fmla="*/ 72693 w 2827674"/>
                  <a:gd name="connsiteY7" fmla="*/ 18439 h 79371"/>
                  <a:gd name="connsiteX8" fmla="*/ 0 w 2827674"/>
                  <a:gd name="connsiteY8" fmla="*/ 0 h 79371"/>
                  <a:gd name="connsiteX9" fmla="*/ 242392 w 2827674"/>
                  <a:gd name="connsiteY9" fmla="*/ 75266 h 79371"/>
                  <a:gd name="connsiteX10" fmla="*/ 1413287 w 2827674"/>
                  <a:gd name="connsiteY10" fmla="*/ 79371 h 79371"/>
                  <a:gd name="connsiteX11" fmla="*/ 1413837 w 2827674"/>
                  <a:gd name="connsiteY11" fmla="*/ 79369 h 79371"/>
                  <a:gd name="connsiteX12" fmla="*/ 1414387 w 2827674"/>
                  <a:gd name="connsiteY12" fmla="*/ 79371 h 79371"/>
                  <a:gd name="connsiteX13" fmla="*/ 2585282 w 2827674"/>
                  <a:gd name="connsiteY13" fmla="*/ 75266 h 79371"/>
                  <a:gd name="connsiteX14" fmla="*/ 2827674 w 2827674"/>
                  <a:gd name="connsiteY14" fmla="*/ 0 h 7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7674" h="79371">
                    <a:moveTo>
                      <a:pt x="2827674" y="0"/>
                    </a:moveTo>
                    <a:lnTo>
                      <a:pt x="2754981" y="18439"/>
                    </a:lnTo>
                    <a:cubicBezTo>
                      <a:pt x="2720785" y="22075"/>
                      <a:pt x="2677256" y="23373"/>
                      <a:pt x="2625263" y="23114"/>
                    </a:cubicBezTo>
                    <a:lnTo>
                      <a:pt x="1416768" y="20282"/>
                    </a:lnTo>
                    <a:lnTo>
                      <a:pt x="1413837" y="20289"/>
                    </a:lnTo>
                    <a:lnTo>
                      <a:pt x="1410906" y="20282"/>
                    </a:lnTo>
                    <a:lnTo>
                      <a:pt x="202411" y="23114"/>
                    </a:lnTo>
                    <a:cubicBezTo>
                      <a:pt x="150418" y="23373"/>
                      <a:pt x="106889" y="22075"/>
                      <a:pt x="72693" y="18439"/>
                    </a:cubicBezTo>
                    <a:lnTo>
                      <a:pt x="0" y="0"/>
                    </a:lnTo>
                    <a:cubicBezTo>
                      <a:pt x="4470" y="47570"/>
                      <a:pt x="12004" y="60848"/>
                      <a:pt x="242392" y="75266"/>
                    </a:cubicBezTo>
                    <a:lnTo>
                      <a:pt x="1413287" y="79371"/>
                    </a:lnTo>
                    <a:lnTo>
                      <a:pt x="1413837" y="79369"/>
                    </a:lnTo>
                    <a:lnTo>
                      <a:pt x="1414387" y="79371"/>
                    </a:lnTo>
                    <a:lnTo>
                      <a:pt x="2585282" y="75266"/>
                    </a:lnTo>
                    <a:cubicBezTo>
                      <a:pt x="2815670" y="60848"/>
                      <a:pt x="2823204" y="47570"/>
                      <a:pt x="2827674" y="0"/>
                    </a:cubicBezTo>
                    <a:close/>
                  </a:path>
                </a:pathLst>
              </a:custGeom>
              <a:solidFill>
                <a:schemeClr val="bg1">
                  <a:lumMod val="95000"/>
                </a:schemeClr>
              </a:solidFill>
              <a:ln w="12700" cap="rnd">
                <a:noFill/>
                <a:round/>
              </a:ln>
              <a:effectLst>
                <a:outerShdw blurRad="76200" dist="38100" dir="5400000" algn="t"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8" name="Freeform 37"/>
              <p:cNvSpPr/>
              <p:nvPr/>
            </p:nvSpPr>
            <p:spPr>
              <a:xfrm flipH="1">
                <a:off x="7652073" y="7598568"/>
                <a:ext cx="2826690" cy="1266849"/>
              </a:xfrm>
              <a:custGeom>
                <a:avLst/>
                <a:gdLst>
                  <a:gd name="connsiteX0" fmla="*/ 2339650 w 2826690"/>
                  <a:gd name="connsiteY0" fmla="*/ 0 h 1266849"/>
                  <a:gd name="connsiteX1" fmla="*/ 1413345 w 2826690"/>
                  <a:gd name="connsiteY1" fmla="*/ 0 h 1266849"/>
                  <a:gd name="connsiteX2" fmla="*/ 487040 w 2826690"/>
                  <a:gd name="connsiteY2" fmla="*/ 0 h 1266849"/>
                  <a:gd name="connsiteX3" fmla="*/ 56034 w 2826690"/>
                  <a:gd name="connsiteY3" fmla="*/ 1173957 h 1266849"/>
                  <a:gd name="connsiteX4" fmla="*/ 215578 w 2826690"/>
                  <a:gd name="connsiteY4" fmla="*/ 1266825 h 1266849"/>
                  <a:gd name="connsiteX5" fmla="*/ 1413345 w 2826690"/>
                  <a:gd name="connsiteY5" fmla="*/ 1264647 h 1266849"/>
                  <a:gd name="connsiteX6" fmla="*/ 2611112 w 2826690"/>
                  <a:gd name="connsiteY6" fmla="*/ 1266825 h 1266849"/>
                  <a:gd name="connsiteX7" fmla="*/ 2770656 w 2826690"/>
                  <a:gd name="connsiteY7" fmla="*/ 1173957 h 1266849"/>
                  <a:gd name="connsiteX8" fmla="*/ 2339650 w 2826690"/>
                  <a:gd name="connsiteY8" fmla="*/ 0 h 1266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6690" h="1266849">
                    <a:moveTo>
                      <a:pt x="2339650" y="0"/>
                    </a:moveTo>
                    <a:lnTo>
                      <a:pt x="1413345" y="0"/>
                    </a:lnTo>
                    <a:lnTo>
                      <a:pt x="487040" y="0"/>
                    </a:lnTo>
                    <a:cubicBezTo>
                      <a:pt x="444178" y="1083866"/>
                      <a:pt x="344165" y="1029494"/>
                      <a:pt x="56034" y="1173957"/>
                    </a:cubicBezTo>
                    <a:cubicBezTo>
                      <a:pt x="-60648" y="1249362"/>
                      <a:pt x="10791" y="1267619"/>
                      <a:pt x="215578" y="1266825"/>
                    </a:cubicBezTo>
                    <a:lnTo>
                      <a:pt x="1413345" y="1264647"/>
                    </a:lnTo>
                    <a:lnTo>
                      <a:pt x="2611112" y="1266825"/>
                    </a:lnTo>
                    <a:cubicBezTo>
                      <a:pt x="2815899" y="1267619"/>
                      <a:pt x="2887338" y="1249362"/>
                      <a:pt x="2770656" y="1173957"/>
                    </a:cubicBezTo>
                    <a:cubicBezTo>
                      <a:pt x="2482525" y="1029494"/>
                      <a:pt x="2382512" y="1083866"/>
                      <a:pt x="2339650" y="0"/>
                    </a:cubicBezTo>
                    <a:close/>
                  </a:path>
                </a:pathLst>
              </a:custGeom>
              <a:gradFill>
                <a:gsLst>
                  <a:gs pos="0">
                    <a:srgbClr val="737373"/>
                  </a:gs>
                  <a:gs pos="74000">
                    <a:srgbClr val="939393"/>
                  </a:gs>
                  <a:gs pos="61000">
                    <a:schemeClr val="bg2">
                      <a:lumMod val="84000"/>
                      <a:lumOff val="16000"/>
                    </a:schemeClr>
                  </a:gs>
                  <a:gs pos="100000">
                    <a:schemeClr val="tx1">
                      <a:lumMod val="50000"/>
                      <a:lumOff val="50000"/>
                    </a:schemeClr>
                  </a:gs>
                </a:gsLst>
                <a:lin ang="5400000" scaled="1"/>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34" name="Group 33"/>
            <p:cNvGrpSpPr/>
            <p:nvPr/>
          </p:nvGrpSpPr>
          <p:grpSpPr>
            <a:xfrm>
              <a:off x="5856874" y="3503350"/>
              <a:ext cx="5384665" cy="3718247"/>
              <a:chOff x="5856874" y="3503350"/>
              <a:chExt cx="5384665" cy="3718247"/>
            </a:xfrm>
          </p:grpSpPr>
          <p:sp>
            <p:nvSpPr>
              <p:cNvPr id="35" name="Round Same Side Corner Rectangle 34"/>
              <p:cNvSpPr/>
              <p:nvPr/>
            </p:nvSpPr>
            <p:spPr>
              <a:xfrm>
                <a:off x="5856874" y="3503350"/>
                <a:ext cx="5384665" cy="3221973"/>
              </a:xfrm>
              <a:prstGeom prst="round2SameRect">
                <a:avLst>
                  <a:gd name="adj1" fmla="val 3561"/>
                  <a:gd name="adj2" fmla="val 0"/>
                </a:avLst>
              </a:prstGeom>
              <a:solidFill>
                <a:srgbClr val="030303"/>
              </a:soli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6" name="Round Same Side Corner Rectangle 35"/>
              <p:cNvSpPr/>
              <p:nvPr/>
            </p:nvSpPr>
            <p:spPr>
              <a:xfrm flipV="1">
                <a:off x="5859321" y="6725323"/>
                <a:ext cx="5382218" cy="496274"/>
              </a:xfrm>
              <a:prstGeom prst="round2SameRect">
                <a:avLst>
                  <a:gd name="adj1" fmla="val 22821"/>
                  <a:gd name="adj2" fmla="val 0"/>
                </a:avLst>
              </a:prstGeom>
              <a:solidFill>
                <a:srgbClr val="DEDFE1"/>
              </a:soli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grpSp>
        <p:nvGrpSpPr>
          <p:cNvPr id="40" name="Group 39"/>
          <p:cNvGrpSpPr/>
          <p:nvPr/>
        </p:nvGrpSpPr>
        <p:grpSpPr>
          <a:xfrm>
            <a:off x="4720905" y="3017538"/>
            <a:ext cx="5166434" cy="2930754"/>
            <a:chOff x="10103417" y="2485040"/>
            <a:chExt cx="4090856" cy="2320613"/>
          </a:xfrm>
        </p:grpSpPr>
        <p:sp>
          <p:nvSpPr>
            <p:cNvPr id="41" name="Rectangle 40"/>
            <p:cNvSpPr/>
            <p:nvPr/>
          </p:nvSpPr>
          <p:spPr bwMode="auto">
            <a:xfrm>
              <a:off x="10103417" y="2485040"/>
              <a:ext cx="4090856" cy="2320613"/>
            </a:xfrm>
            <a:prstGeom prst="rect">
              <a:avLst/>
            </a:prstGeom>
            <a:solidFill>
              <a:schemeClr val="bg1"/>
            </a:solidFill>
            <a:ln w="9525"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endParaRPr>
            </a:p>
          </p:txBody>
        </p:sp>
        <p:pic>
          <p:nvPicPr>
            <p:cNvPr id="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20643" y="2524632"/>
              <a:ext cx="4073629" cy="153026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sp>
        <p:nvSpPr>
          <p:cNvPr id="39" name="Rectangle 38"/>
          <p:cNvSpPr/>
          <p:nvPr/>
        </p:nvSpPr>
        <p:spPr bwMode="auto">
          <a:xfrm>
            <a:off x="316717" y="5075980"/>
            <a:ext cx="3920382" cy="504057"/>
          </a:xfrm>
          <a:prstGeom prst="rect">
            <a:avLst/>
          </a:prstGeom>
          <a:solidFill>
            <a:schemeClr val="bg1">
              <a:lumMod val="85000"/>
              <a:alpha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3" name="Rectangle 42"/>
          <p:cNvSpPr/>
          <p:nvPr/>
        </p:nvSpPr>
        <p:spPr bwMode="auto">
          <a:xfrm>
            <a:off x="316717" y="4439260"/>
            <a:ext cx="3920382" cy="504057"/>
          </a:xfrm>
          <a:prstGeom prst="rect">
            <a:avLst/>
          </a:prstGeom>
          <a:solidFill>
            <a:schemeClr val="bg1">
              <a:lumMod val="85000"/>
              <a:alpha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4" name="Rectangle 43"/>
          <p:cNvSpPr/>
          <p:nvPr/>
        </p:nvSpPr>
        <p:spPr bwMode="auto">
          <a:xfrm>
            <a:off x="331699" y="3330657"/>
            <a:ext cx="3920382" cy="953236"/>
          </a:xfrm>
          <a:prstGeom prst="rect">
            <a:avLst/>
          </a:prstGeom>
          <a:solidFill>
            <a:schemeClr val="bg1">
              <a:lumMod val="85000"/>
              <a:alpha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5" name="TextBox 44"/>
          <p:cNvSpPr txBox="1"/>
          <p:nvPr/>
        </p:nvSpPr>
        <p:spPr>
          <a:xfrm>
            <a:off x="449362" y="3428796"/>
            <a:ext cx="3528392" cy="738664"/>
          </a:xfrm>
          <a:prstGeom prst="rect">
            <a:avLst/>
          </a:prstGeom>
          <a:noFill/>
        </p:spPr>
        <p:txBody>
          <a:bodyPr wrap="square" rtlCol="0">
            <a:spAutoFit/>
          </a:bodyPr>
          <a:lstStyle/>
          <a:p>
            <a:r>
              <a:rPr lang="en-US" sz="1400" dirty="0"/>
              <a:t>Latest software and </a:t>
            </a:r>
            <a:r>
              <a:rPr lang="en-US" sz="1400" dirty="0" smtClean="0"/>
              <a:t>security updates </a:t>
            </a:r>
            <a:r>
              <a:rPr lang="en-US" sz="1400" dirty="0"/>
              <a:t>automatically </a:t>
            </a:r>
            <a:r>
              <a:rPr lang="en-US" sz="1400" dirty="0" smtClean="0"/>
              <a:t>provided for </a:t>
            </a:r>
            <a:r>
              <a:rPr lang="en-US" sz="1400" dirty="0"/>
              <a:t>maximum productivity </a:t>
            </a:r>
            <a:r>
              <a:rPr lang="en-US" sz="1400" dirty="0" smtClean="0"/>
              <a:t>and reliability</a:t>
            </a:r>
            <a:endParaRPr lang="en-US" sz="1400" dirty="0">
              <a:solidFill>
                <a:srgbClr val="000000"/>
              </a:solidFill>
            </a:endParaRPr>
          </a:p>
        </p:txBody>
      </p:sp>
      <p:sp>
        <p:nvSpPr>
          <p:cNvPr id="46" name="TextBox 45"/>
          <p:cNvSpPr txBox="1"/>
          <p:nvPr/>
        </p:nvSpPr>
        <p:spPr>
          <a:xfrm>
            <a:off x="420864" y="4537399"/>
            <a:ext cx="3790573" cy="307777"/>
          </a:xfrm>
          <a:prstGeom prst="rect">
            <a:avLst/>
          </a:prstGeom>
          <a:noFill/>
        </p:spPr>
        <p:txBody>
          <a:bodyPr wrap="square" rtlCol="0">
            <a:spAutoFit/>
          </a:bodyPr>
          <a:lstStyle/>
          <a:p>
            <a:r>
              <a:rPr lang="en-US" sz="1400" dirty="0">
                <a:solidFill>
                  <a:srgbClr val="000000"/>
                </a:solidFill>
              </a:rPr>
              <a:t>Uninterrupted </a:t>
            </a:r>
            <a:r>
              <a:rPr lang="en-US" sz="1400" dirty="0" smtClean="0">
                <a:solidFill>
                  <a:srgbClr val="000000"/>
                </a:solidFill>
              </a:rPr>
              <a:t>service</a:t>
            </a:r>
            <a:endParaRPr lang="en-US" sz="1400" dirty="0">
              <a:solidFill>
                <a:srgbClr val="000000"/>
              </a:solidFill>
            </a:endParaRPr>
          </a:p>
        </p:txBody>
      </p:sp>
      <p:sp>
        <p:nvSpPr>
          <p:cNvPr id="47" name="TextBox 46"/>
          <p:cNvSpPr txBox="1"/>
          <p:nvPr/>
        </p:nvSpPr>
        <p:spPr>
          <a:xfrm>
            <a:off x="396603" y="5174119"/>
            <a:ext cx="3790573" cy="307777"/>
          </a:xfrm>
          <a:prstGeom prst="rect">
            <a:avLst/>
          </a:prstGeom>
          <a:noFill/>
        </p:spPr>
        <p:txBody>
          <a:bodyPr wrap="square" rtlCol="0">
            <a:spAutoFit/>
          </a:bodyPr>
          <a:lstStyle/>
          <a:p>
            <a:r>
              <a:rPr lang="en-US" sz="1400" dirty="0">
                <a:solidFill>
                  <a:srgbClr val="000000"/>
                </a:solidFill>
              </a:rPr>
              <a:t>Direct </a:t>
            </a:r>
            <a:r>
              <a:rPr lang="en-US" sz="1400" dirty="0" smtClean="0">
                <a:solidFill>
                  <a:srgbClr val="000000"/>
                </a:solidFill>
              </a:rPr>
              <a:t>notification via email</a:t>
            </a:r>
            <a:endParaRPr lang="en-US" sz="1400" dirty="0">
              <a:solidFill>
                <a:srgbClr val="000000"/>
              </a:solidFill>
            </a:endParaRPr>
          </a:p>
        </p:txBody>
      </p:sp>
    </p:spTree>
    <p:extLst>
      <p:ext uri="{BB962C8B-B14F-4D97-AF65-F5344CB8AC3E}">
        <p14:creationId xmlns:p14="http://schemas.microsoft.com/office/powerpoint/2010/main" val="1615079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13722" b="69221"/>
          <a:stretch/>
        </p:blipFill>
        <p:spPr>
          <a:xfrm flipH="1">
            <a:off x="2801" y="0"/>
            <a:ext cx="10689012" cy="2326804"/>
          </a:xfrm>
          <a:prstGeom prst="rect">
            <a:avLst/>
          </a:prstGeom>
        </p:spPr>
      </p:pic>
      <p:sp>
        <p:nvSpPr>
          <p:cNvPr id="4" name="Slide Number Placeholder 3"/>
          <p:cNvSpPr>
            <a:spLocks noGrp="1"/>
          </p:cNvSpPr>
          <p:nvPr>
            <p:ph type="sldNum" sz="quarter" idx="12"/>
          </p:nvPr>
        </p:nvSpPr>
        <p:spPr/>
        <p:txBody>
          <a:bodyPr/>
          <a:lstStyle/>
          <a:p>
            <a:fld id="{CBCF0E3E-7CD1-4FFB-9471-68BB255DE445}" type="slidenum">
              <a:rPr lang="de-CH" altLang="de-DE" smtClean="0"/>
              <a:pPr/>
              <a:t>34</a:t>
            </a:fld>
            <a:endParaRPr lang="de-CH" altLang="de-DE" dirty="0"/>
          </a:p>
        </p:txBody>
      </p:sp>
      <p:sp>
        <p:nvSpPr>
          <p:cNvPr id="67" name="Title 1"/>
          <p:cNvSpPr txBox="1">
            <a:spLocks/>
          </p:cNvSpPr>
          <p:nvPr/>
        </p:nvSpPr>
        <p:spPr bwMode="auto">
          <a:xfrm>
            <a:off x="2882547" y="797223"/>
            <a:ext cx="5181521" cy="771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defTabSz="995363" rtl="0" eaLnBrk="1" fontAlgn="base" hangingPunct="1">
              <a:spcBef>
                <a:spcPct val="0"/>
              </a:spcBef>
              <a:spcAft>
                <a:spcPct val="0"/>
              </a:spcAft>
              <a:defRPr sz="2400" b="1">
                <a:solidFill>
                  <a:schemeClr val="tx1"/>
                </a:solidFill>
                <a:latin typeface="+mj-lt"/>
                <a:ea typeface="+mj-ea"/>
                <a:cs typeface="+mj-cs"/>
              </a:defRPr>
            </a:lvl1pPr>
            <a:lvl2pPr algn="l" defTabSz="995363" rtl="0" eaLnBrk="1" fontAlgn="base" hangingPunct="1">
              <a:spcBef>
                <a:spcPct val="0"/>
              </a:spcBef>
              <a:spcAft>
                <a:spcPct val="0"/>
              </a:spcAft>
              <a:defRPr sz="2800" b="1">
                <a:solidFill>
                  <a:srgbClr val="787878"/>
                </a:solidFill>
                <a:latin typeface="Arial" charset="0"/>
              </a:defRPr>
            </a:lvl2pPr>
            <a:lvl3pPr algn="l" defTabSz="995363" rtl="0" eaLnBrk="1" fontAlgn="base" hangingPunct="1">
              <a:spcBef>
                <a:spcPct val="0"/>
              </a:spcBef>
              <a:spcAft>
                <a:spcPct val="0"/>
              </a:spcAft>
              <a:defRPr sz="2800" b="1">
                <a:solidFill>
                  <a:srgbClr val="787878"/>
                </a:solidFill>
                <a:latin typeface="Arial" charset="0"/>
              </a:defRPr>
            </a:lvl3pPr>
            <a:lvl4pPr algn="l" defTabSz="995363" rtl="0" eaLnBrk="1" fontAlgn="base" hangingPunct="1">
              <a:spcBef>
                <a:spcPct val="0"/>
              </a:spcBef>
              <a:spcAft>
                <a:spcPct val="0"/>
              </a:spcAft>
              <a:defRPr sz="2800" b="1">
                <a:solidFill>
                  <a:srgbClr val="787878"/>
                </a:solidFill>
                <a:latin typeface="Arial" charset="0"/>
              </a:defRPr>
            </a:lvl4pPr>
            <a:lvl5pPr algn="l" defTabSz="995363" rtl="0" eaLnBrk="1" fontAlgn="base" hangingPunct="1">
              <a:spcBef>
                <a:spcPct val="0"/>
              </a:spcBef>
              <a:spcAft>
                <a:spcPct val="0"/>
              </a:spcAft>
              <a:defRPr sz="2800" b="1">
                <a:solidFill>
                  <a:srgbClr val="787878"/>
                </a:solidFill>
                <a:latin typeface="Arial" charset="0"/>
              </a:defRPr>
            </a:lvl5pPr>
            <a:lvl6pPr marL="457200" algn="l" defTabSz="995363" rtl="0" eaLnBrk="1" fontAlgn="base" hangingPunct="1">
              <a:spcBef>
                <a:spcPct val="0"/>
              </a:spcBef>
              <a:spcAft>
                <a:spcPct val="0"/>
              </a:spcAft>
              <a:defRPr sz="2800" b="1">
                <a:solidFill>
                  <a:srgbClr val="787878"/>
                </a:solidFill>
                <a:latin typeface="Arial" charset="0"/>
              </a:defRPr>
            </a:lvl6pPr>
            <a:lvl7pPr marL="914400" algn="l" defTabSz="995363" rtl="0" eaLnBrk="1" fontAlgn="base" hangingPunct="1">
              <a:spcBef>
                <a:spcPct val="0"/>
              </a:spcBef>
              <a:spcAft>
                <a:spcPct val="0"/>
              </a:spcAft>
              <a:defRPr sz="2800" b="1">
                <a:solidFill>
                  <a:srgbClr val="787878"/>
                </a:solidFill>
                <a:latin typeface="Arial" charset="0"/>
              </a:defRPr>
            </a:lvl7pPr>
            <a:lvl8pPr marL="1371600" algn="l" defTabSz="995363" rtl="0" eaLnBrk="1" fontAlgn="base" hangingPunct="1">
              <a:spcBef>
                <a:spcPct val="0"/>
              </a:spcBef>
              <a:spcAft>
                <a:spcPct val="0"/>
              </a:spcAft>
              <a:defRPr sz="2800" b="1">
                <a:solidFill>
                  <a:srgbClr val="787878"/>
                </a:solidFill>
                <a:latin typeface="Arial" charset="0"/>
              </a:defRPr>
            </a:lvl8pPr>
            <a:lvl9pPr marL="1828800" algn="l" defTabSz="995363" rtl="0" eaLnBrk="1" fontAlgn="base" hangingPunct="1">
              <a:spcBef>
                <a:spcPct val="0"/>
              </a:spcBef>
              <a:spcAft>
                <a:spcPct val="0"/>
              </a:spcAft>
              <a:defRPr sz="2800" b="1">
                <a:solidFill>
                  <a:srgbClr val="787878"/>
                </a:solidFill>
                <a:latin typeface="Arial" charset="0"/>
              </a:defRPr>
            </a:lvl9pPr>
          </a:lstStyle>
          <a:p>
            <a:r>
              <a:rPr lang="en-US" sz="2800" kern="0" dirty="0" smtClean="0">
                <a:solidFill>
                  <a:schemeClr val="accent6">
                    <a:lumMod val="50000"/>
                  </a:schemeClr>
                </a:solidFill>
              </a:rPr>
              <a:t>LIFETIME DATA ACCESS</a:t>
            </a:r>
            <a:endParaRPr lang="en-US" sz="2800" kern="0" dirty="0">
              <a:solidFill>
                <a:schemeClr val="accent6">
                  <a:lumMod val="50000"/>
                </a:schemeClr>
              </a:solidFill>
            </a:endParaRPr>
          </a:p>
        </p:txBody>
      </p:sp>
      <p:grpSp>
        <p:nvGrpSpPr>
          <p:cNvPr id="26" name="Group 25"/>
          <p:cNvGrpSpPr/>
          <p:nvPr/>
        </p:nvGrpSpPr>
        <p:grpSpPr>
          <a:xfrm>
            <a:off x="622368" y="134968"/>
            <a:ext cx="2031236" cy="2031236"/>
            <a:chOff x="660348" y="857812"/>
            <a:chExt cx="925403" cy="925403"/>
          </a:xfrm>
        </p:grpSpPr>
        <p:sp>
          <p:nvSpPr>
            <p:cNvPr id="30" name="Oval 29"/>
            <p:cNvSpPr/>
            <p:nvPr/>
          </p:nvSpPr>
          <p:spPr bwMode="auto">
            <a:xfrm>
              <a:off x="660348" y="857812"/>
              <a:ext cx="925403" cy="925403"/>
            </a:xfrm>
            <a:prstGeom prst="ellipse">
              <a:avLst/>
            </a:prstGeom>
            <a:solidFill>
              <a:schemeClr val="bg1"/>
            </a:solidFill>
            <a:ln w="9525" cap="flat" cmpd="sng" algn="ctr">
              <a:solidFill>
                <a:schemeClr val="accent6">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r>
                <a:rPr lang="en-US" dirty="0" smtClean="0">
                  <a:solidFill>
                    <a:srgbClr val="000000"/>
                  </a:solidFill>
                </a:rPr>
                <a:t> </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889604" y="1060046"/>
              <a:ext cx="466890" cy="513036"/>
            </a:xfrm>
            <a:prstGeom prst="rect">
              <a:avLst/>
            </a:prstGeom>
          </p:spPr>
        </p:pic>
      </p:grpSp>
      <p:grpSp>
        <p:nvGrpSpPr>
          <p:cNvPr id="32" name="Group 31"/>
          <p:cNvGrpSpPr/>
          <p:nvPr/>
        </p:nvGrpSpPr>
        <p:grpSpPr>
          <a:xfrm>
            <a:off x="8567281" y="558087"/>
            <a:ext cx="1569206" cy="1020501"/>
            <a:chOff x="8567281" y="558087"/>
            <a:chExt cx="1569206" cy="1020501"/>
          </a:xfrm>
        </p:grpSpPr>
        <p:sp>
          <p:nvSpPr>
            <p:cNvPr id="33" name="Rectangle 32"/>
            <p:cNvSpPr/>
            <p:nvPr/>
          </p:nvSpPr>
          <p:spPr bwMode="auto">
            <a:xfrm>
              <a:off x="8946306" y="922428"/>
              <a:ext cx="792088" cy="45823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7281" y="558087"/>
              <a:ext cx="1569206" cy="1020501"/>
            </a:xfrm>
            <a:prstGeom prst="rect">
              <a:avLst/>
            </a:prstGeom>
          </p:spPr>
        </p:pic>
      </p:grpSp>
      <p:pic>
        <p:nvPicPr>
          <p:cNvPr id="35" name="Picture 34"/>
          <p:cNvPicPr>
            <a:picLocks noChangeAspect="1"/>
          </p:cNvPicPr>
          <p:nvPr/>
        </p:nvPicPr>
        <p:blipFill rotWithShape="1">
          <a:blip r:embed="rId6"/>
          <a:srcRect l="324" r="948"/>
          <a:stretch/>
        </p:blipFill>
        <p:spPr>
          <a:xfrm rot="10800000">
            <a:off x="-198712" y="2197973"/>
            <a:ext cx="11161241" cy="257660"/>
          </a:xfrm>
          <a:prstGeom prst="rect">
            <a:avLst/>
          </a:prstGeom>
        </p:spPr>
      </p:pic>
      <p:grpSp>
        <p:nvGrpSpPr>
          <p:cNvPr id="40" name="Group 39"/>
          <p:cNvGrpSpPr>
            <a:grpSpLocks noChangeAspect="1"/>
          </p:cNvGrpSpPr>
          <p:nvPr/>
        </p:nvGrpSpPr>
        <p:grpSpPr>
          <a:xfrm>
            <a:off x="4427454" y="2707763"/>
            <a:ext cx="5718211" cy="4762192"/>
            <a:chOff x="5856874" y="3503350"/>
            <a:chExt cx="5384665" cy="4484411"/>
          </a:xfrm>
        </p:grpSpPr>
        <p:grpSp>
          <p:nvGrpSpPr>
            <p:cNvPr id="41" name="Group 40"/>
            <p:cNvGrpSpPr/>
            <p:nvPr/>
          </p:nvGrpSpPr>
          <p:grpSpPr>
            <a:xfrm>
              <a:off x="7718909" y="7221427"/>
              <a:ext cx="1660595" cy="766334"/>
              <a:chOff x="7651089" y="7598568"/>
              <a:chExt cx="2827674" cy="1304920"/>
            </a:xfrm>
          </p:grpSpPr>
          <p:sp>
            <p:nvSpPr>
              <p:cNvPr id="45" name="Freeform 44"/>
              <p:cNvSpPr/>
              <p:nvPr/>
            </p:nvSpPr>
            <p:spPr>
              <a:xfrm flipH="1">
                <a:off x="7651089" y="8824117"/>
                <a:ext cx="2827674" cy="79371"/>
              </a:xfrm>
              <a:custGeom>
                <a:avLst/>
                <a:gdLst>
                  <a:gd name="connsiteX0" fmla="*/ 2827674 w 2827674"/>
                  <a:gd name="connsiteY0" fmla="*/ 0 h 79371"/>
                  <a:gd name="connsiteX1" fmla="*/ 2754981 w 2827674"/>
                  <a:gd name="connsiteY1" fmla="*/ 18439 h 79371"/>
                  <a:gd name="connsiteX2" fmla="*/ 2625263 w 2827674"/>
                  <a:gd name="connsiteY2" fmla="*/ 23114 h 79371"/>
                  <a:gd name="connsiteX3" fmla="*/ 1416768 w 2827674"/>
                  <a:gd name="connsiteY3" fmla="*/ 20282 h 79371"/>
                  <a:gd name="connsiteX4" fmla="*/ 1413837 w 2827674"/>
                  <a:gd name="connsiteY4" fmla="*/ 20289 h 79371"/>
                  <a:gd name="connsiteX5" fmla="*/ 1410906 w 2827674"/>
                  <a:gd name="connsiteY5" fmla="*/ 20282 h 79371"/>
                  <a:gd name="connsiteX6" fmla="*/ 202411 w 2827674"/>
                  <a:gd name="connsiteY6" fmla="*/ 23114 h 79371"/>
                  <a:gd name="connsiteX7" fmla="*/ 72693 w 2827674"/>
                  <a:gd name="connsiteY7" fmla="*/ 18439 h 79371"/>
                  <a:gd name="connsiteX8" fmla="*/ 0 w 2827674"/>
                  <a:gd name="connsiteY8" fmla="*/ 0 h 79371"/>
                  <a:gd name="connsiteX9" fmla="*/ 242392 w 2827674"/>
                  <a:gd name="connsiteY9" fmla="*/ 75266 h 79371"/>
                  <a:gd name="connsiteX10" fmla="*/ 1413287 w 2827674"/>
                  <a:gd name="connsiteY10" fmla="*/ 79371 h 79371"/>
                  <a:gd name="connsiteX11" fmla="*/ 1413837 w 2827674"/>
                  <a:gd name="connsiteY11" fmla="*/ 79369 h 79371"/>
                  <a:gd name="connsiteX12" fmla="*/ 1414387 w 2827674"/>
                  <a:gd name="connsiteY12" fmla="*/ 79371 h 79371"/>
                  <a:gd name="connsiteX13" fmla="*/ 2585282 w 2827674"/>
                  <a:gd name="connsiteY13" fmla="*/ 75266 h 79371"/>
                  <a:gd name="connsiteX14" fmla="*/ 2827674 w 2827674"/>
                  <a:gd name="connsiteY14" fmla="*/ 0 h 7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7674" h="79371">
                    <a:moveTo>
                      <a:pt x="2827674" y="0"/>
                    </a:moveTo>
                    <a:lnTo>
                      <a:pt x="2754981" y="18439"/>
                    </a:lnTo>
                    <a:cubicBezTo>
                      <a:pt x="2720785" y="22075"/>
                      <a:pt x="2677256" y="23373"/>
                      <a:pt x="2625263" y="23114"/>
                    </a:cubicBezTo>
                    <a:lnTo>
                      <a:pt x="1416768" y="20282"/>
                    </a:lnTo>
                    <a:lnTo>
                      <a:pt x="1413837" y="20289"/>
                    </a:lnTo>
                    <a:lnTo>
                      <a:pt x="1410906" y="20282"/>
                    </a:lnTo>
                    <a:lnTo>
                      <a:pt x="202411" y="23114"/>
                    </a:lnTo>
                    <a:cubicBezTo>
                      <a:pt x="150418" y="23373"/>
                      <a:pt x="106889" y="22075"/>
                      <a:pt x="72693" y="18439"/>
                    </a:cubicBezTo>
                    <a:lnTo>
                      <a:pt x="0" y="0"/>
                    </a:lnTo>
                    <a:cubicBezTo>
                      <a:pt x="4470" y="47570"/>
                      <a:pt x="12004" y="60848"/>
                      <a:pt x="242392" y="75266"/>
                    </a:cubicBezTo>
                    <a:lnTo>
                      <a:pt x="1413287" y="79371"/>
                    </a:lnTo>
                    <a:lnTo>
                      <a:pt x="1413837" y="79369"/>
                    </a:lnTo>
                    <a:lnTo>
                      <a:pt x="1414387" y="79371"/>
                    </a:lnTo>
                    <a:lnTo>
                      <a:pt x="2585282" y="75266"/>
                    </a:lnTo>
                    <a:cubicBezTo>
                      <a:pt x="2815670" y="60848"/>
                      <a:pt x="2823204" y="47570"/>
                      <a:pt x="2827674" y="0"/>
                    </a:cubicBezTo>
                    <a:close/>
                  </a:path>
                </a:pathLst>
              </a:custGeom>
              <a:solidFill>
                <a:schemeClr val="bg1">
                  <a:lumMod val="95000"/>
                </a:schemeClr>
              </a:solidFill>
              <a:ln w="12700" cap="rnd">
                <a:noFill/>
                <a:round/>
              </a:ln>
              <a:effectLst>
                <a:outerShdw blurRad="76200" dist="38100" dir="5400000" algn="t"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 name="Freeform 45"/>
              <p:cNvSpPr/>
              <p:nvPr/>
            </p:nvSpPr>
            <p:spPr>
              <a:xfrm flipH="1">
                <a:off x="7652073" y="7598568"/>
                <a:ext cx="2826690" cy="1266849"/>
              </a:xfrm>
              <a:custGeom>
                <a:avLst/>
                <a:gdLst>
                  <a:gd name="connsiteX0" fmla="*/ 2339650 w 2826690"/>
                  <a:gd name="connsiteY0" fmla="*/ 0 h 1266849"/>
                  <a:gd name="connsiteX1" fmla="*/ 1413345 w 2826690"/>
                  <a:gd name="connsiteY1" fmla="*/ 0 h 1266849"/>
                  <a:gd name="connsiteX2" fmla="*/ 487040 w 2826690"/>
                  <a:gd name="connsiteY2" fmla="*/ 0 h 1266849"/>
                  <a:gd name="connsiteX3" fmla="*/ 56034 w 2826690"/>
                  <a:gd name="connsiteY3" fmla="*/ 1173957 h 1266849"/>
                  <a:gd name="connsiteX4" fmla="*/ 215578 w 2826690"/>
                  <a:gd name="connsiteY4" fmla="*/ 1266825 h 1266849"/>
                  <a:gd name="connsiteX5" fmla="*/ 1413345 w 2826690"/>
                  <a:gd name="connsiteY5" fmla="*/ 1264647 h 1266849"/>
                  <a:gd name="connsiteX6" fmla="*/ 2611112 w 2826690"/>
                  <a:gd name="connsiteY6" fmla="*/ 1266825 h 1266849"/>
                  <a:gd name="connsiteX7" fmla="*/ 2770656 w 2826690"/>
                  <a:gd name="connsiteY7" fmla="*/ 1173957 h 1266849"/>
                  <a:gd name="connsiteX8" fmla="*/ 2339650 w 2826690"/>
                  <a:gd name="connsiteY8" fmla="*/ 0 h 1266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6690" h="1266849">
                    <a:moveTo>
                      <a:pt x="2339650" y="0"/>
                    </a:moveTo>
                    <a:lnTo>
                      <a:pt x="1413345" y="0"/>
                    </a:lnTo>
                    <a:lnTo>
                      <a:pt x="487040" y="0"/>
                    </a:lnTo>
                    <a:cubicBezTo>
                      <a:pt x="444178" y="1083866"/>
                      <a:pt x="344165" y="1029494"/>
                      <a:pt x="56034" y="1173957"/>
                    </a:cubicBezTo>
                    <a:cubicBezTo>
                      <a:pt x="-60648" y="1249362"/>
                      <a:pt x="10791" y="1267619"/>
                      <a:pt x="215578" y="1266825"/>
                    </a:cubicBezTo>
                    <a:lnTo>
                      <a:pt x="1413345" y="1264647"/>
                    </a:lnTo>
                    <a:lnTo>
                      <a:pt x="2611112" y="1266825"/>
                    </a:lnTo>
                    <a:cubicBezTo>
                      <a:pt x="2815899" y="1267619"/>
                      <a:pt x="2887338" y="1249362"/>
                      <a:pt x="2770656" y="1173957"/>
                    </a:cubicBezTo>
                    <a:cubicBezTo>
                      <a:pt x="2482525" y="1029494"/>
                      <a:pt x="2382512" y="1083866"/>
                      <a:pt x="2339650" y="0"/>
                    </a:cubicBezTo>
                    <a:close/>
                  </a:path>
                </a:pathLst>
              </a:custGeom>
              <a:gradFill>
                <a:gsLst>
                  <a:gs pos="0">
                    <a:srgbClr val="737373"/>
                  </a:gs>
                  <a:gs pos="74000">
                    <a:srgbClr val="939393"/>
                  </a:gs>
                  <a:gs pos="61000">
                    <a:schemeClr val="bg2">
                      <a:lumMod val="84000"/>
                      <a:lumOff val="16000"/>
                    </a:schemeClr>
                  </a:gs>
                  <a:gs pos="100000">
                    <a:schemeClr val="tx1">
                      <a:lumMod val="50000"/>
                      <a:lumOff val="50000"/>
                    </a:schemeClr>
                  </a:gs>
                </a:gsLst>
                <a:lin ang="5400000" scaled="1"/>
              </a:gra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42" name="Group 41"/>
            <p:cNvGrpSpPr/>
            <p:nvPr/>
          </p:nvGrpSpPr>
          <p:grpSpPr>
            <a:xfrm>
              <a:off x="5856874" y="3503350"/>
              <a:ext cx="5384665" cy="3718247"/>
              <a:chOff x="5856874" y="3503350"/>
              <a:chExt cx="5384665" cy="3718247"/>
            </a:xfrm>
          </p:grpSpPr>
          <p:sp>
            <p:nvSpPr>
              <p:cNvPr id="43" name="Round Same Side Corner Rectangle 42"/>
              <p:cNvSpPr/>
              <p:nvPr/>
            </p:nvSpPr>
            <p:spPr>
              <a:xfrm>
                <a:off x="5856874" y="3503350"/>
                <a:ext cx="5384665" cy="3221973"/>
              </a:xfrm>
              <a:prstGeom prst="round2SameRect">
                <a:avLst>
                  <a:gd name="adj1" fmla="val 3561"/>
                  <a:gd name="adj2" fmla="val 0"/>
                </a:avLst>
              </a:prstGeom>
              <a:solidFill>
                <a:srgbClr val="030303"/>
              </a:soli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 name="Round Same Side Corner Rectangle 43"/>
              <p:cNvSpPr/>
              <p:nvPr/>
            </p:nvSpPr>
            <p:spPr>
              <a:xfrm flipV="1">
                <a:off x="5859321" y="6725323"/>
                <a:ext cx="5382218" cy="496274"/>
              </a:xfrm>
              <a:prstGeom prst="round2SameRect">
                <a:avLst>
                  <a:gd name="adj1" fmla="val 22821"/>
                  <a:gd name="adj2" fmla="val 0"/>
                </a:avLst>
              </a:prstGeom>
              <a:solidFill>
                <a:srgbClr val="DEDFE1"/>
              </a:solidFill>
              <a:ln w="1270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pic>
        <p:nvPicPr>
          <p:cNvPr id="24" name="Picture 23"/>
          <p:cNvPicPr>
            <a:picLocks noChangeAspect="1"/>
          </p:cNvPicPr>
          <p:nvPr/>
        </p:nvPicPr>
        <p:blipFill rotWithShape="1">
          <a:blip r:embed="rId7">
            <a:extLst>
              <a:ext uri="{28A0092B-C50C-407E-A947-70E740481C1C}">
                <a14:useLocalDpi xmlns:a14="http://schemas.microsoft.com/office/drawing/2010/main" val="0"/>
              </a:ext>
            </a:extLst>
          </a:blip>
          <a:srcRect b="41914"/>
          <a:stretch/>
        </p:blipFill>
        <p:spPr>
          <a:xfrm>
            <a:off x="4697834" y="2843733"/>
            <a:ext cx="5040560" cy="3156313"/>
          </a:xfrm>
          <a:prstGeom prst="rect">
            <a:avLst/>
          </a:prstGeom>
          <a:ln>
            <a:solidFill>
              <a:schemeClr val="accent1"/>
            </a:solidFill>
          </a:ln>
        </p:spPr>
      </p:pic>
      <p:sp>
        <p:nvSpPr>
          <p:cNvPr id="22" name="Rectangle 21"/>
          <p:cNvSpPr/>
          <p:nvPr/>
        </p:nvSpPr>
        <p:spPr bwMode="auto">
          <a:xfrm>
            <a:off x="316717" y="4632581"/>
            <a:ext cx="3920382" cy="504057"/>
          </a:xfrm>
          <a:prstGeom prst="rect">
            <a:avLst/>
          </a:prstGeom>
          <a:solidFill>
            <a:schemeClr val="bg1">
              <a:lumMod val="85000"/>
              <a:alpha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3" name="Rectangle 22"/>
          <p:cNvSpPr/>
          <p:nvPr/>
        </p:nvSpPr>
        <p:spPr bwMode="auto">
          <a:xfrm>
            <a:off x="316717" y="3995861"/>
            <a:ext cx="3920382" cy="504057"/>
          </a:xfrm>
          <a:prstGeom prst="rect">
            <a:avLst/>
          </a:prstGeom>
          <a:solidFill>
            <a:schemeClr val="bg1">
              <a:lumMod val="85000"/>
              <a:alpha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7" name="Rectangle 26"/>
          <p:cNvSpPr/>
          <p:nvPr/>
        </p:nvSpPr>
        <p:spPr bwMode="auto">
          <a:xfrm>
            <a:off x="331699" y="3330657"/>
            <a:ext cx="3920382" cy="504057"/>
          </a:xfrm>
          <a:prstGeom prst="rect">
            <a:avLst/>
          </a:prstGeom>
          <a:solidFill>
            <a:schemeClr val="bg1">
              <a:lumMod val="85000"/>
              <a:alpha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8" name="TextBox 27"/>
          <p:cNvSpPr txBox="1"/>
          <p:nvPr/>
        </p:nvSpPr>
        <p:spPr>
          <a:xfrm>
            <a:off x="449362" y="3428796"/>
            <a:ext cx="3672408" cy="307777"/>
          </a:xfrm>
          <a:prstGeom prst="rect">
            <a:avLst/>
          </a:prstGeom>
          <a:noFill/>
        </p:spPr>
        <p:txBody>
          <a:bodyPr wrap="square" rtlCol="0">
            <a:spAutoFit/>
          </a:bodyPr>
          <a:lstStyle/>
          <a:p>
            <a:r>
              <a:rPr lang="en-US" sz="1400" dirty="0"/>
              <a:t>Secure data and password management</a:t>
            </a:r>
            <a:endParaRPr lang="en-US" sz="1400" dirty="0" smtClean="0"/>
          </a:p>
        </p:txBody>
      </p:sp>
      <p:sp>
        <p:nvSpPr>
          <p:cNvPr id="36" name="TextBox 35"/>
          <p:cNvSpPr txBox="1"/>
          <p:nvPr/>
        </p:nvSpPr>
        <p:spPr>
          <a:xfrm>
            <a:off x="420864" y="4094000"/>
            <a:ext cx="3790573" cy="307777"/>
          </a:xfrm>
          <a:prstGeom prst="rect">
            <a:avLst/>
          </a:prstGeom>
          <a:noFill/>
        </p:spPr>
        <p:txBody>
          <a:bodyPr wrap="square" rtlCol="0">
            <a:spAutoFit/>
          </a:bodyPr>
          <a:lstStyle/>
          <a:p>
            <a:r>
              <a:rPr lang="en-US" sz="1400" dirty="0"/>
              <a:t>Lifetime access for future </a:t>
            </a:r>
            <a:r>
              <a:rPr lang="en-US" sz="1400" dirty="0" smtClean="0"/>
              <a:t>optimization</a:t>
            </a:r>
          </a:p>
        </p:txBody>
      </p:sp>
      <p:sp>
        <p:nvSpPr>
          <p:cNvPr id="37" name="TextBox 36"/>
          <p:cNvSpPr txBox="1"/>
          <p:nvPr/>
        </p:nvSpPr>
        <p:spPr>
          <a:xfrm>
            <a:off x="396603" y="4730720"/>
            <a:ext cx="3790573" cy="307777"/>
          </a:xfrm>
          <a:prstGeom prst="rect">
            <a:avLst/>
          </a:prstGeom>
          <a:noFill/>
        </p:spPr>
        <p:txBody>
          <a:bodyPr wrap="square" rtlCol="0">
            <a:spAutoFit/>
          </a:bodyPr>
          <a:lstStyle/>
          <a:p>
            <a:r>
              <a:rPr lang="en-US" sz="1400" dirty="0"/>
              <a:t>Easy-to-use </a:t>
            </a:r>
            <a:r>
              <a:rPr lang="en-US" sz="1400" dirty="0" smtClean="0"/>
              <a:t>interface</a:t>
            </a:r>
            <a:endParaRPr lang="en-US" sz="1400" dirty="0"/>
          </a:p>
        </p:txBody>
      </p:sp>
      <p:sp>
        <p:nvSpPr>
          <p:cNvPr id="38" name="Rectangle 37"/>
          <p:cNvSpPr/>
          <p:nvPr/>
        </p:nvSpPr>
        <p:spPr bwMode="auto">
          <a:xfrm>
            <a:off x="305346" y="5322427"/>
            <a:ext cx="3920382" cy="504057"/>
          </a:xfrm>
          <a:prstGeom prst="rect">
            <a:avLst/>
          </a:prstGeom>
          <a:solidFill>
            <a:schemeClr val="bg1">
              <a:lumMod val="85000"/>
              <a:alpha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9" name="TextBox 38"/>
          <p:cNvSpPr txBox="1"/>
          <p:nvPr/>
        </p:nvSpPr>
        <p:spPr>
          <a:xfrm>
            <a:off x="429745" y="5440929"/>
            <a:ext cx="3790573" cy="307777"/>
          </a:xfrm>
          <a:prstGeom prst="rect">
            <a:avLst/>
          </a:prstGeom>
          <a:noFill/>
        </p:spPr>
        <p:txBody>
          <a:bodyPr wrap="square" rtlCol="0">
            <a:spAutoFit/>
          </a:bodyPr>
          <a:lstStyle/>
          <a:p>
            <a:r>
              <a:rPr lang="en-US" sz="1400" dirty="0" smtClean="0"/>
              <a:t>Single, secure  repository</a:t>
            </a:r>
            <a:endParaRPr lang="en-US" sz="1400" dirty="0"/>
          </a:p>
        </p:txBody>
      </p:sp>
      <p:sp>
        <p:nvSpPr>
          <p:cNvPr id="29" name="Rectangle 28"/>
          <p:cNvSpPr/>
          <p:nvPr/>
        </p:nvSpPr>
        <p:spPr bwMode="auto">
          <a:xfrm>
            <a:off x="305346" y="6012084"/>
            <a:ext cx="3920382" cy="504057"/>
          </a:xfrm>
          <a:prstGeom prst="rect">
            <a:avLst/>
          </a:prstGeom>
          <a:solidFill>
            <a:schemeClr val="bg1">
              <a:lumMod val="85000"/>
              <a:alpha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7" name="TextBox 46"/>
          <p:cNvSpPr txBox="1"/>
          <p:nvPr/>
        </p:nvSpPr>
        <p:spPr>
          <a:xfrm>
            <a:off x="423009" y="6110223"/>
            <a:ext cx="3672408" cy="307777"/>
          </a:xfrm>
          <a:prstGeom prst="rect">
            <a:avLst/>
          </a:prstGeom>
          <a:noFill/>
        </p:spPr>
        <p:txBody>
          <a:bodyPr wrap="square" rtlCol="0">
            <a:spAutoFit/>
          </a:bodyPr>
          <a:lstStyle/>
          <a:p>
            <a:r>
              <a:rPr lang="en-US" sz="1400" dirty="0" smtClean="0"/>
              <a:t>Simplified overview of KPIs</a:t>
            </a:r>
          </a:p>
        </p:txBody>
      </p:sp>
    </p:spTree>
    <p:extLst>
      <p:ext uri="{BB962C8B-B14F-4D97-AF65-F5344CB8AC3E}">
        <p14:creationId xmlns:p14="http://schemas.microsoft.com/office/powerpoint/2010/main" val="171596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0782" y="2647003"/>
            <a:ext cx="5631668" cy="4167434"/>
          </a:xfrm>
          <a:prstGeom prst="rect">
            <a:avLst/>
          </a:prstGeom>
        </p:spPr>
      </p:pic>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13722" b="69221"/>
          <a:stretch/>
        </p:blipFill>
        <p:spPr>
          <a:xfrm flipH="1">
            <a:off x="2801" y="0"/>
            <a:ext cx="10689012" cy="2326804"/>
          </a:xfrm>
          <a:prstGeom prst="rect">
            <a:avLst/>
          </a:prstGeom>
        </p:spPr>
      </p:pic>
      <p:sp>
        <p:nvSpPr>
          <p:cNvPr id="4" name="Slide Number Placeholder 3"/>
          <p:cNvSpPr>
            <a:spLocks noGrp="1"/>
          </p:cNvSpPr>
          <p:nvPr>
            <p:ph type="sldNum" sz="quarter" idx="12"/>
          </p:nvPr>
        </p:nvSpPr>
        <p:spPr/>
        <p:txBody>
          <a:bodyPr/>
          <a:lstStyle/>
          <a:p>
            <a:fld id="{CBCF0E3E-7CD1-4FFB-9471-68BB255DE445}" type="slidenum">
              <a:rPr lang="de-CH" altLang="de-DE" smtClean="0"/>
              <a:pPr/>
              <a:t>35</a:t>
            </a:fld>
            <a:endParaRPr lang="de-CH" altLang="de-DE" dirty="0"/>
          </a:p>
        </p:txBody>
      </p:sp>
      <p:sp>
        <p:nvSpPr>
          <p:cNvPr id="67" name="Title 1"/>
          <p:cNvSpPr txBox="1">
            <a:spLocks/>
          </p:cNvSpPr>
          <p:nvPr/>
        </p:nvSpPr>
        <p:spPr bwMode="auto">
          <a:xfrm>
            <a:off x="2882547" y="797223"/>
            <a:ext cx="4695607" cy="771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defTabSz="995363" rtl="0" eaLnBrk="1" fontAlgn="base" hangingPunct="1">
              <a:spcBef>
                <a:spcPct val="0"/>
              </a:spcBef>
              <a:spcAft>
                <a:spcPct val="0"/>
              </a:spcAft>
              <a:defRPr sz="2400" b="1">
                <a:solidFill>
                  <a:schemeClr val="tx1"/>
                </a:solidFill>
                <a:latin typeface="+mj-lt"/>
                <a:ea typeface="+mj-ea"/>
                <a:cs typeface="+mj-cs"/>
              </a:defRPr>
            </a:lvl1pPr>
            <a:lvl2pPr algn="l" defTabSz="995363" rtl="0" eaLnBrk="1" fontAlgn="base" hangingPunct="1">
              <a:spcBef>
                <a:spcPct val="0"/>
              </a:spcBef>
              <a:spcAft>
                <a:spcPct val="0"/>
              </a:spcAft>
              <a:defRPr sz="2800" b="1">
                <a:solidFill>
                  <a:srgbClr val="787878"/>
                </a:solidFill>
                <a:latin typeface="Arial" charset="0"/>
              </a:defRPr>
            </a:lvl2pPr>
            <a:lvl3pPr algn="l" defTabSz="995363" rtl="0" eaLnBrk="1" fontAlgn="base" hangingPunct="1">
              <a:spcBef>
                <a:spcPct val="0"/>
              </a:spcBef>
              <a:spcAft>
                <a:spcPct val="0"/>
              </a:spcAft>
              <a:defRPr sz="2800" b="1">
                <a:solidFill>
                  <a:srgbClr val="787878"/>
                </a:solidFill>
                <a:latin typeface="Arial" charset="0"/>
              </a:defRPr>
            </a:lvl3pPr>
            <a:lvl4pPr algn="l" defTabSz="995363" rtl="0" eaLnBrk="1" fontAlgn="base" hangingPunct="1">
              <a:spcBef>
                <a:spcPct val="0"/>
              </a:spcBef>
              <a:spcAft>
                <a:spcPct val="0"/>
              </a:spcAft>
              <a:defRPr sz="2800" b="1">
                <a:solidFill>
                  <a:srgbClr val="787878"/>
                </a:solidFill>
                <a:latin typeface="Arial" charset="0"/>
              </a:defRPr>
            </a:lvl4pPr>
            <a:lvl5pPr algn="l" defTabSz="995363" rtl="0" eaLnBrk="1" fontAlgn="base" hangingPunct="1">
              <a:spcBef>
                <a:spcPct val="0"/>
              </a:spcBef>
              <a:spcAft>
                <a:spcPct val="0"/>
              </a:spcAft>
              <a:defRPr sz="2800" b="1">
                <a:solidFill>
                  <a:srgbClr val="787878"/>
                </a:solidFill>
                <a:latin typeface="Arial" charset="0"/>
              </a:defRPr>
            </a:lvl5pPr>
            <a:lvl6pPr marL="457200" algn="l" defTabSz="995363" rtl="0" eaLnBrk="1" fontAlgn="base" hangingPunct="1">
              <a:spcBef>
                <a:spcPct val="0"/>
              </a:spcBef>
              <a:spcAft>
                <a:spcPct val="0"/>
              </a:spcAft>
              <a:defRPr sz="2800" b="1">
                <a:solidFill>
                  <a:srgbClr val="787878"/>
                </a:solidFill>
                <a:latin typeface="Arial" charset="0"/>
              </a:defRPr>
            </a:lvl6pPr>
            <a:lvl7pPr marL="914400" algn="l" defTabSz="995363" rtl="0" eaLnBrk="1" fontAlgn="base" hangingPunct="1">
              <a:spcBef>
                <a:spcPct val="0"/>
              </a:spcBef>
              <a:spcAft>
                <a:spcPct val="0"/>
              </a:spcAft>
              <a:defRPr sz="2800" b="1">
                <a:solidFill>
                  <a:srgbClr val="787878"/>
                </a:solidFill>
                <a:latin typeface="Arial" charset="0"/>
              </a:defRPr>
            </a:lvl7pPr>
            <a:lvl8pPr marL="1371600" algn="l" defTabSz="995363" rtl="0" eaLnBrk="1" fontAlgn="base" hangingPunct="1">
              <a:spcBef>
                <a:spcPct val="0"/>
              </a:spcBef>
              <a:spcAft>
                <a:spcPct val="0"/>
              </a:spcAft>
              <a:defRPr sz="2800" b="1">
                <a:solidFill>
                  <a:srgbClr val="787878"/>
                </a:solidFill>
                <a:latin typeface="Arial" charset="0"/>
              </a:defRPr>
            </a:lvl8pPr>
            <a:lvl9pPr marL="1828800" algn="l" defTabSz="995363" rtl="0" eaLnBrk="1" fontAlgn="base" hangingPunct="1">
              <a:spcBef>
                <a:spcPct val="0"/>
              </a:spcBef>
              <a:spcAft>
                <a:spcPct val="0"/>
              </a:spcAft>
              <a:defRPr sz="2800" b="1">
                <a:solidFill>
                  <a:srgbClr val="787878"/>
                </a:solidFill>
                <a:latin typeface="Arial" charset="0"/>
              </a:defRPr>
            </a:lvl9pPr>
          </a:lstStyle>
          <a:p>
            <a:r>
              <a:rPr lang="en-US" sz="2800" kern="0" dirty="0">
                <a:solidFill>
                  <a:schemeClr val="accent6">
                    <a:lumMod val="50000"/>
                  </a:schemeClr>
                </a:solidFill>
              </a:rPr>
              <a:t>EXTENDED WARRANTY</a:t>
            </a:r>
          </a:p>
        </p:txBody>
      </p:sp>
      <p:grpSp>
        <p:nvGrpSpPr>
          <p:cNvPr id="28" name="Group 27"/>
          <p:cNvGrpSpPr/>
          <p:nvPr/>
        </p:nvGrpSpPr>
        <p:grpSpPr>
          <a:xfrm>
            <a:off x="622367" y="134968"/>
            <a:ext cx="2031236" cy="2031236"/>
            <a:chOff x="660348" y="857812"/>
            <a:chExt cx="925403" cy="925403"/>
          </a:xfrm>
        </p:grpSpPr>
        <p:sp>
          <p:nvSpPr>
            <p:cNvPr id="29" name="Oval 28"/>
            <p:cNvSpPr/>
            <p:nvPr/>
          </p:nvSpPr>
          <p:spPr bwMode="auto">
            <a:xfrm>
              <a:off x="660348" y="857812"/>
              <a:ext cx="925403" cy="925403"/>
            </a:xfrm>
            <a:prstGeom prst="ellipse">
              <a:avLst/>
            </a:prstGeom>
            <a:solidFill>
              <a:schemeClr val="bg1"/>
            </a:solidFill>
            <a:ln w="9525" cap="flat" cmpd="sng" algn="ctr">
              <a:solidFill>
                <a:schemeClr val="accent6">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r>
                <a:rPr lang="en-US" dirty="0" smtClean="0">
                  <a:solidFill>
                    <a:srgbClr val="000000"/>
                  </a:solidFill>
                </a:rPr>
                <a:t> </a:t>
              </a:r>
            </a:p>
          </p:txBody>
        </p: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H="1" flipV="1">
              <a:off x="869257" y="1050579"/>
              <a:ext cx="507583" cy="569018"/>
            </a:xfrm>
            <a:prstGeom prst="rect">
              <a:avLst/>
            </a:prstGeom>
          </p:spPr>
        </p:pic>
      </p:grpSp>
      <p:grpSp>
        <p:nvGrpSpPr>
          <p:cNvPr id="17" name="Group 16"/>
          <p:cNvGrpSpPr/>
          <p:nvPr/>
        </p:nvGrpSpPr>
        <p:grpSpPr>
          <a:xfrm>
            <a:off x="8567281" y="265868"/>
            <a:ext cx="1569206" cy="1020501"/>
            <a:chOff x="8567281" y="558087"/>
            <a:chExt cx="1569206" cy="1020501"/>
          </a:xfrm>
        </p:grpSpPr>
        <p:sp>
          <p:nvSpPr>
            <p:cNvPr id="18" name="Rectangle 17"/>
            <p:cNvSpPr/>
            <p:nvPr/>
          </p:nvSpPr>
          <p:spPr bwMode="auto">
            <a:xfrm>
              <a:off x="8946306" y="922428"/>
              <a:ext cx="792088" cy="45823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7281" y="558087"/>
              <a:ext cx="1569206" cy="1020501"/>
            </a:xfrm>
            <a:prstGeom prst="rect">
              <a:avLst/>
            </a:prstGeom>
          </p:spPr>
        </p:pic>
      </p:grpSp>
      <p:pic>
        <p:nvPicPr>
          <p:cNvPr id="20" name="Picture 19"/>
          <p:cNvPicPr>
            <a:picLocks noChangeAspect="1"/>
          </p:cNvPicPr>
          <p:nvPr/>
        </p:nvPicPr>
        <p:blipFill rotWithShape="1">
          <a:blip r:embed="rId6"/>
          <a:srcRect l="324" r="948"/>
          <a:stretch/>
        </p:blipFill>
        <p:spPr>
          <a:xfrm rot="10800000">
            <a:off x="-198712" y="2197973"/>
            <a:ext cx="11161241" cy="257660"/>
          </a:xfrm>
          <a:prstGeom prst="rect">
            <a:avLst/>
          </a:prstGeom>
        </p:spPr>
      </p:pic>
      <p:pic>
        <p:nvPicPr>
          <p:cNvPr id="23" name="Picture 22"/>
          <p:cNvPicPr>
            <a:picLocks noChangeAspect="1"/>
          </p:cNvPicPr>
          <p:nvPr/>
        </p:nvPicPr>
        <p:blipFill rotWithShape="1">
          <a:blip r:embed="rId7">
            <a:extLst>
              <a:ext uri="{28A0092B-C50C-407E-A947-70E740481C1C}">
                <a14:useLocalDpi xmlns:a14="http://schemas.microsoft.com/office/drawing/2010/main" val="0"/>
              </a:ext>
            </a:extLst>
          </a:blip>
          <a:srcRect l="9343" t="5145" r="8839" b="4922"/>
          <a:stretch/>
        </p:blipFill>
        <p:spPr>
          <a:xfrm>
            <a:off x="5219631" y="5655842"/>
            <a:ext cx="541219" cy="895350"/>
          </a:xfrm>
          <a:prstGeom prst="rect">
            <a:avLst/>
          </a:prstGeom>
        </p:spPr>
      </p:pic>
      <p:sp>
        <p:nvSpPr>
          <p:cNvPr id="24" name="Rectangle 23"/>
          <p:cNvSpPr/>
          <p:nvPr/>
        </p:nvSpPr>
        <p:spPr bwMode="auto">
          <a:xfrm>
            <a:off x="316717" y="4632581"/>
            <a:ext cx="3920382" cy="504057"/>
          </a:xfrm>
          <a:prstGeom prst="rect">
            <a:avLst/>
          </a:prstGeom>
          <a:solidFill>
            <a:schemeClr val="bg1">
              <a:lumMod val="85000"/>
              <a:alpha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5" name="Rectangle 24"/>
          <p:cNvSpPr/>
          <p:nvPr/>
        </p:nvSpPr>
        <p:spPr bwMode="auto">
          <a:xfrm>
            <a:off x="316717" y="3995861"/>
            <a:ext cx="3920382" cy="504057"/>
          </a:xfrm>
          <a:prstGeom prst="rect">
            <a:avLst/>
          </a:prstGeom>
          <a:solidFill>
            <a:schemeClr val="bg1">
              <a:lumMod val="85000"/>
              <a:alpha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6" name="Rectangle 25"/>
          <p:cNvSpPr/>
          <p:nvPr/>
        </p:nvSpPr>
        <p:spPr bwMode="auto">
          <a:xfrm>
            <a:off x="331699" y="3330657"/>
            <a:ext cx="3920382" cy="504057"/>
          </a:xfrm>
          <a:prstGeom prst="rect">
            <a:avLst/>
          </a:prstGeom>
          <a:solidFill>
            <a:schemeClr val="bg1">
              <a:lumMod val="85000"/>
              <a:alpha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7" name="TextBox 26"/>
          <p:cNvSpPr txBox="1"/>
          <p:nvPr/>
        </p:nvSpPr>
        <p:spPr>
          <a:xfrm>
            <a:off x="449362" y="3428796"/>
            <a:ext cx="3672408" cy="307777"/>
          </a:xfrm>
          <a:prstGeom prst="rect">
            <a:avLst/>
          </a:prstGeom>
          <a:noFill/>
        </p:spPr>
        <p:txBody>
          <a:bodyPr wrap="square" rtlCol="0">
            <a:spAutoFit/>
          </a:bodyPr>
          <a:lstStyle/>
          <a:p>
            <a:r>
              <a:rPr lang="en-US" sz="1400" dirty="0" smtClean="0"/>
              <a:t>Peace of mind</a:t>
            </a:r>
          </a:p>
        </p:txBody>
      </p:sp>
      <p:sp>
        <p:nvSpPr>
          <p:cNvPr id="30" name="TextBox 29"/>
          <p:cNvSpPr txBox="1"/>
          <p:nvPr/>
        </p:nvSpPr>
        <p:spPr>
          <a:xfrm>
            <a:off x="420864" y="4094000"/>
            <a:ext cx="3790573" cy="307777"/>
          </a:xfrm>
          <a:prstGeom prst="rect">
            <a:avLst/>
          </a:prstGeom>
          <a:noFill/>
        </p:spPr>
        <p:txBody>
          <a:bodyPr wrap="square" rtlCol="0">
            <a:spAutoFit/>
          </a:bodyPr>
          <a:lstStyle/>
          <a:p>
            <a:r>
              <a:rPr lang="en-US" sz="1400" dirty="0" smtClean="0"/>
              <a:t>Reduce maintenance budget</a:t>
            </a:r>
          </a:p>
        </p:txBody>
      </p:sp>
      <p:sp>
        <p:nvSpPr>
          <p:cNvPr id="31" name="TextBox 30"/>
          <p:cNvSpPr txBox="1"/>
          <p:nvPr/>
        </p:nvSpPr>
        <p:spPr>
          <a:xfrm>
            <a:off x="396603" y="4730720"/>
            <a:ext cx="3790573" cy="307777"/>
          </a:xfrm>
          <a:prstGeom prst="rect">
            <a:avLst/>
          </a:prstGeom>
          <a:noFill/>
        </p:spPr>
        <p:txBody>
          <a:bodyPr wrap="square" rtlCol="0">
            <a:spAutoFit/>
          </a:bodyPr>
          <a:lstStyle/>
          <a:p>
            <a:r>
              <a:rPr lang="en-US" sz="1400" dirty="0" smtClean="0"/>
              <a:t>Reminder of warranty status</a:t>
            </a:r>
            <a:endParaRPr lang="en-US" sz="1400" dirty="0"/>
          </a:p>
        </p:txBody>
      </p:sp>
      <p:sp>
        <p:nvSpPr>
          <p:cNvPr id="35" name="Rectangle 34"/>
          <p:cNvSpPr/>
          <p:nvPr/>
        </p:nvSpPr>
        <p:spPr bwMode="auto">
          <a:xfrm>
            <a:off x="305346" y="5322427"/>
            <a:ext cx="3920382" cy="504057"/>
          </a:xfrm>
          <a:prstGeom prst="rect">
            <a:avLst/>
          </a:prstGeom>
          <a:solidFill>
            <a:schemeClr val="bg1">
              <a:lumMod val="85000"/>
              <a:alpha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6" name="TextBox 35"/>
          <p:cNvSpPr txBox="1"/>
          <p:nvPr/>
        </p:nvSpPr>
        <p:spPr>
          <a:xfrm>
            <a:off x="429745" y="5440929"/>
            <a:ext cx="3790573" cy="307777"/>
          </a:xfrm>
          <a:prstGeom prst="rect">
            <a:avLst/>
          </a:prstGeom>
          <a:noFill/>
        </p:spPr>
        <p:txBody>
          <a:bodyPr wrap="square" rtlCol="0">
            <a:spAutoFit/>
          </a:bodyPr>
          <a:lstStyle/>
          <a:p>
            <a:r>
              <a:rPr lang="en-US" sz="1400" smtClean="0"/>
              <a:t>Statement </a:t>
            </a:r>
            <a:r>
              <a:rPr lang="en-US" sz="1400" dirty="0" smtClean="0"/>
              <a:t>of Belimo quality</a:t>
            </a:r>
            <a:endParaRPr lang="en-US" sz="1400" dirty="0"/>
          </a:p>
        </p:txBody>
      </p:sp>
    </p:spTree>
    <p:extLst>
      <p:ext uri="{BB962C8B-B14F-4D97-AF65-F5344CB8AC3E}">
        <p14:creationId xmlns:p14="http://schemas.microsoft.com/office/powerpoint/2010/main" val="794793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rotWithShape="1">
          <a:blip r:embed="rId3">
            <a:extLst>
              <a:ext uri="{28A0092B-C50C-407E-A947-70E740481C1C}">
                <a14:useLocalDpi xmlns:a14="http://schemas.microsoft.com/office/drawing/2010/main" val="0"/>
              </a:ext>
            </a:extLst>
          </a:blip>
          <a:srcRect l="13722"/>
          <a:stretch/>
        </p:blipFill>
        <p:spPr>
          <a:xfrm flipH="1">
            <a:off x="2801" y="-1"/>
            <a:ext cx="10689012" cy="7559675"/>
          </a:xfrm>
          <a:prstGeom prst="rect">
            <a:avLst/>
          </a:prstGeom>
        </p:spPr>
      </p:pic>
      <p:sp>
        <p:nvSpPr>
          <p:cNvPr id="50" name="Inhaltsplatzhalter 2"/>
          <p:cNvSpPr txBox="1">
            <a:spLocks/>
          </p:cNvSpPr>
          <p:nvPr/>
        </p:nvSpPr>
        <p:spPr bwMode="auto">
          <a:xfrm>
            <a:off x="3987507" y="6145087"/>
            <a:ext cx="2816011" cy="45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t" anchorCtr="0" compatLnSpc="1">
            <a:prstTxWarp prst="textNoShape">
              <a:avLst/>
            </a:prstTxWarp>
          </a:bodyPr>
          <a:lstStyle>
            <a:lvl1pPr marL="373063" indent="-373063" algn="l" defTabSz="995363" rtl="0" eaLnBrk="1" fontAlgn="base" hangingPunct="1">
              <a:spcBef>
                <a:spcPct val="20000"/>
              </a:spcBef>
              <a:spcAft>
                <a:spcPct val="0"/>
              </a:spcAft>
              <a:buClr>
                <a:srgbClr val="FF6600"/>
              </a:buClr>
              <a:buChar char="•"/>
              <a:defRPr sz="2000" b="1">
                <a:solidFill>
                  <a:schemeClr val="tx1"/>
                </a:solidFill>
                <a:latin typeface="+mn-lt"/>
                <a:ea typeface="+mn-ea"/>
                <a:cs typeface="+mn-cs"/>
              </a:defRPr>
            </a:lvl1pPr>
            <a:lvl2pPr marL="809625" indent="-311150" algn="l" defTabSz="995363" rtl="0" eaLnBrk="1" fontAlgn="base" hangingPunct="1">
              <a:spcBef>
                <a:spcPct val="20000"/>
              </a:spcBef>
              <a:spcAft>
                <a:spcPct val="0"/>
              </a:spcAft>
              <a:buClr>
                <a:srgbClr val="FF6600"/>
              </a:buClr>
              <a:buChar char="•"/>
              <a:defRPr sz="2000">
                <a:solidFill>
                  <a:srgbClr val="787878"/>
                </a:solidFill>
                <a:latin typeface="+mn-lt"/>
              </a:defRPr>
            </a:lvl2pPr>
            <a:lvl3pPr marL="1244600" indent="-249238" algn="l" defTabSz="995363" rtl="0" eaLnBrk="1" fontAlgn="base" hangingPunct="1">
              <a:spcBef>
                <a:spcPct val="20000"/>
              </a:spcBef>
              <a:spcAft>
                <a:spcPct val="0"/>
              </a:spcAft>
              <a:buClr>
                <a:srgbClr val="FF6600"/>
              </a:buClr>
              <a:buChar char="•"/>
              <a:defRPr sz="2000">
                <a:solidFill>
                  <a:srgbClr val="787878"/>
                </a:solidFill>
                <a:latin typeface="+mn-lt"/>
              </a:defRPr>
            </a:lvl3pPr>
            <a:lvl4pPr marL="1741488" indent="-247650" algn="l" defTabSz="995363" rtl="0" eaLnBrk="1" fontAlgn="base" hangingPunct="1">
              <a:spcBef>
                <a:spcPct val="20000"/>
              </a:spcBef>
              <a:spcAft>
                <a:spcPct val="0"/>
              </a:spcAft>
              <a:buClr>
                <a:srgbClr val="FF6600"/>
              </a:buClr>
              <a:buChar char="•"/>
              <a:defRPr sz="2000">
                <a:solidFill>
                  <a:srgbClr val="787878"/>
                </a:solidFill>
                <a:latin typeface="+mn-lt"/>
              </a:defRPr>
            </a:lvl4pPr>
            <a:lvl5pPr marL="2239963" indent="-249238" algn="l" defTabSz="995363" rtl="0" eaLnBrk="1" fontAlgn="base" hangingPunct="1">
              <a:spcBef>
                <a:spcPct val="20000"/>
              </a:spcBef>
              <a:spcAft>
                <a:spcPct val="0"/>
              </a:spcAft>
              <a:buClr>
                <a:srgbClr val="FF6600"/>
              </a:buClr>
              <a:buChar char="•"/>
              <a:defRPr sz="2000" b="1">
                <a:solidFill>
                  <a:schemeClr val="tx1"/>
                </a:solidFill>
                <a:latin typeface="+mn-lt"/>
              </a:defRPr>
            </a:lvl5pPr>
            <a:lvl6pPr marL="2697163" indent="-249238" algn="l" defTabSz="995363" rtl="0" eaLnBrk="1" fontAlgn="base" hangingPunct="1">
              <a:spcBef>
                <a:spcPct val="20000"/>
              </a:spcBef>
              <a:spcAft>
                <a:spcPct val="0"/>
              </a:spcAft>
              <a:buClr>
                <a:srgbClr val="FF6600"/>
              </a:buClr>
              <a:buChar char="•"/>
              <a:defRPr sz="2000" b="1">
                <a:solidFill>
                  <a:schemeClr val="tx1"/>
                </a:solidFill>
                <a:latin typeface="+mn-lt"/>
              </a:defRPr>
            </a:lvl6pPr>
            <a:lvl7pPr marL="3154363" indent="-249238" algn="l" defTabSz="995363" rtl="0" eaLnBrk="1" fontAlgn="base" hangingPunct="1">
              <a:spcBef>
                <a:spcPct val="20000"/>
              </a:spcBef>
              <a:spcAft>
                <a:spcPct val="0"/>
              </a:spcAft>
              <a:buClr>
                <a:srgbClr val="FF6600"/>
              </a:buClr>
              <a:buChar char="•"/>
              <a:defRPr sz="2000" b="1">
                <a:solidFill>
                  <a:schemeClr val="tx1"/>
                </a:solidFill>
                <a:latin typeface="+mn-lt"/>
              </a:defRPr>
            </a:lvl7pPr>
            <a:lvl8pPr marL="3611563" indent="-249238" algn="l" defTabSz="995363" rtl="0" eaLnBrk="1" fontAlgn="base" hangingPunct="1">
              <a:spcBef>
                <a:spcPct val="20000"/>
              </a:spcBef>
              <a:spcAft>
                <a:spcPct val="0"/>
              </a:spcAft>
              <a:buClr>
                <a:srgbClr val="FF6600"/>
              </a:buClr>
              <a:buChar char="•"/>
              <a:defRPr sz="2000" b="1">
                <a:solidFill>
                  <a:schemeClr val="tx1"/>
                </a:solidFill>
                <a:latin typeface="+mn-lt"/>
              </a:defRPr>
            </a:lvl8pPr>
            <a:lvl9pPr marL="4068763" indent="-249238" algn="l" defTabSz="995363" rtl="0" eaLnBrk="1" fontAlgn="base" hangingPunct="1">
              <a:spcBef>
                <a:spcPct val="20000"/>
              </a:spcBef>
              <a:spcAft>
                <a:spcPct val="0"/>
              </a:spcAft>
              <a:buClr>
                <a:srgbClr val="FF6600"/>
              </a:buClr>
              <a:buChar char="•"/>
              <a:defRPr sz="2000" b="1">
                <a:solidFill>
                  <a:schemeClr val="tx1"/>
                </a:solidFill>
                <a:latin typeface="+mn-lt"/>
              </a:defRPr>
            </a:lvl9pPr>
          </a:lstStyle>
          <a:p>
            <a:pPr marL="0" indent="0" algn="ctr">
              <a:buNone/>
            </a:pPr>
            <a:endParaRPr lang="en-US" sz="1100" b="0" dirty="0">
              <a:solidFill>
                <a:schemeClr val="bg1"/>
              </a:solidFill>
            </a:endParaRPr>
          </a:p>
        </p:txBody>
      </p:sp>
      <p:sp>
        <p:nvSpPr>
          <p:cNvPr id="28" name="Rectangle 2"/>
          <p:cNvSpPr txBox="1">
            <a:spLocks noChangeArrowheads="1"/>
          </p:cNvSpPr>
          <p:nvPr/>
        </p:nvSpPr>
        <p:spPr bwMode="auto">
          <a:xfrm>
            <a:off x="603573" y="251445"/>
            <a:ext cx="9645650" cy="993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t" anchorCtr="0" compatLnSpc="1">
            <a:prstTxWarp prst="textNoShape">
              <a:avLst/>
            </a:prstTxWarp>
          </a:bodyPr>
          <a:lstStyle>
            <a:lvl1pPr algn="l" defTabSz="995363" rtl="0" eaLnBrk="1" fontAlgn="base" hangingPunct="1">
              <a:spcBef>
                <a:spcPct val="0"/>
              </a:spcBef>
              <a:spcAft>
                <a:spcPct val="0"/>
              </a:spcAft>
              <a:defRPr sz="2800" b="1">
                <a:solidFill>
                  <a:srgbClr val="787878"/>
                </a:solidFill>
                <a:latin typeface="+mj-lt"/>
                <a:ea typeface="+mj-ea"/>
                <a:cs typeface="+mj-cs"/>
              </a:defRPr>
            </a:lvl1pPr>
            <a:lvl2pPr algn="l" defTabSz="995363" rtl="0" eaLnBrk="1" fontAlgn="base" hangingPunct="1">
              <a:spcBef>
                <a:spcPct val="0"/>
              </a:spcBef>
              <a:spcAft>
                <a:spcPct val="0"/>
              </a:spcAft>
              <a:defRPr sz="2800" b="1">
                <a:solidFill>
                  <a:srgbClr val="787878"/>
                </a:solidFill>
                <a:latin typeface="Arial" charset="0"/>
              </a:defRPr>
            </a:lvl2pPr>
            <a:lvl3pPr algn="l" defTabSz="995363" rtl="0" eaLnBrk="1" fontAlgn="base" hangingPunct="1">
              <a:spcBef>
                <a:spcPct val="0"/>
              </a:spcBef>
              <a:spcAft>
                <a:spcPct val="0"/>
              </a:spcAft>
              <a:defRPr sz="2800" b="1">
                <a:solidFill>
                  <a:srgbClr val="787878"/>
                </a:solidFill>
                <a:latin typeface="Arial" charset="0"/>
              </a:defRPr>
            </a:lvl3pPr>
            <a:lvl4pPr algn="l" defTabSz="995363" rtl="0" eaLnBrk="1" fontAlgn="base" hangingPunct="1">
              <a:spcBef>
                <a:spcPct val="0"/>
              </a:spcBef>
              <a:spcAft>
                <a:spcPct val="0"/>
              </a:spcAft>
              <a:defRPr sz="2800" b="1">
                <a:solidFill>
                  <a:srgbClr val="787878"/>
                </a:solidFill>
                <a:latin typeface="Arial" charset="0"/>
              </a:defRPr>
            </a:lvl4pPr>
            <a:lvl5pPr algn="l" defTabSz="995363" rtl="0" eaLnBrk="1" fontAlgn="base" hangingPunct="1">
              <a:spcBef>
                <a:spcPct val="0"/>
              </a:spcBef>
              <a:spcAft>
                <a:spcPct val="0"/>
              </a:spcAft>
              <a:defRPr sz="2800" b="1">
                <a:solidFill>
                  <a:srgbClr val="787878"/>
                </a:solidFill>
                <a:latin typeface="Arial" charset="0"/>
              </a:defRPr>
            </a:lvl5pPr>
            <a:lvl6pPr marL="457200" algn="l" defTabSz="995363" rtl="0" eaLnBrk="1" fontAlgn="base" hangingPunct="1">
              <a:spcBef>
                <a:spcPct val="0"/>
              </a:spcBef>
              <a:spcAft>
                <a:spcPct val="0"/>
              </a:spcAft>
              <a:defRPr sz="2800" b="1">
                <a:solidFill>
                  <a:srgbClr val="787878"/>
                </a:solidFill>
                <a:latin typeface="Arial" charset="0"/>
              </a:defRPr>
            </a:lvl6pPr>
            <a:lvl7pPr marL="914400" algn="l" defTabSz="995363" rtl="0" eaLnBrk="1" fontAlgn="base" hangingPunct="1">
              <a:spcBef>
                <a:spcPct val="0"/>
              </a:spcBef>
              <a:spcAft>
                <a:spcPct val="0"/>
              </a:spcAft>
              <a:defRPr sz="2800" b="1">
                <a:solidFill>
                  <a:srgbClr val="787878"/>
                </a:solidFill>
                <a:latin typeface="Arial" charset="0"/>
              </a:defRPr>
            </a:lvl7pPr>
            <a:lvl8pPr marL="1371600" algn="l" defTabSz="995363" rtl="0" eaLnBrk="1" fontAlgn="base" hangingPunct="1">
              <a:spcBef>
                <a:spcPct val="0"/>
              </a:spcBef>
              <a:spcAft>
                <a:spcPct val="0"/>
              </a:spcAft>
              <a:defRPr sz="2800" b="1">
                <a:solidFill>
                  <a:srgbClr val="787878"/>
                </a:solidFill>
                <a:latin typeface="Arial" charset="0"/>
              </a:defRPr>
            </a:lvl8pPr>
            <a:lvl9pPr marL="1828800" algn="l" defTabSz="995363" rtl="0" eaLnBrk="1" fontAlgn="base" hangingPunct="1">
              <a:spcBef>
                <a:spcPct val="0"/>
              </a:spcBef>
              <a:spcAft>
                <a:spcPct val="0"/>
              </a:spcAft>
              <a:defRPr sz="2800" b="1">
                <a:solidFill>
                  <a:srgbClr val="787878"/>
                </a:solidFill>
                <a:latin typeface="Arial" charset="0"/>
              </a:defRPr>
            </a:lvl9pPr>
          </a:lstStyle>
          <a:p>
            <a:pPr>
              <a:defRPr/>
            </a:pPr>
            <a:r>
              <a:rPr lang="en-US" kern="0" dirty="0" smtClean="0">
                <a:solidFill>
                  <a:schemeClr val="accent6">
                    <a:lumMod val="50000"/>
                  </a:schemeClr>
                </a:solidFill>
              </a:rPr>
              <a:t>One Valve So Many Benefits</a:t>
            </a:r>
          </a:p>
        </p:txBody>
      </p:sp>
      <p:grpSp>
        <p:nvGrpSpPr>
          <p:cNvPr id="29" name="Group 28"/>
          <p:cNvGrpSpPr/>
          <p:nvPr/>
        </p:nvGrpSpPr>
        <p:grpSpPr>
          <a:xfrm>
            <a:off x="8558975" y="0"/>
            <a:ext cx="1408494" cy="1043533"/>
            <a:chOff x="8874298" y="0"/>
            <a:chExt cx="1408494" cy="1043533"/>
          </a:xfrm>
        </p:grpSpPr>
        <p:sp>
          <p:nvSpPr>
            <p:cNvPr id="34" name="Rectangle 33"/>
            <p:cNvSpPr/>
            <p:nvPr/>
          </p:nvSpPr>
          <p:spPr bwMode="auto">
            <a:xfrm>
              <a:off x="8874298" y="0"/>
              <a:ext cx="1408494" cy="82750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37" name="Pentagon 36"/>
            <p:cNvSpPr/>
            <p:nvPr/>
          </p:nvSpPr>
          <p:spPr bwMode="auto">
            <a:xfrm rot="5400000">
              <a:off x="9056779" y="-182480"/>
              <a:ext cx="1043532" cy="1408494"/>
            </a:xfrm>
            <a:prstGeom prst="homePlate">
              <a:avLst>
                <a:gd name="adj" fmla="val 19578"/>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5050" y="251445"/>
              <a:ext cx="1006990" cy="394090"/>
            </a:xfrm>
            <a:prstGeom prst="rect">
              <a:avLst/>
            </a:prstGeom>
          </p:spPr>
        </p:pic>
      </p:grpSp>
      <p:grpSp>
        <p:nvGrpSpPr>
          <p:cNvPr id="42" name="Group 41"/>
          <p:cNvGrpSpPr/>
          <p:nvPr/>
        </p:nvGrpSpPr>
        <p:grpSpPr>
          <a:xfrm>
            <a:off x="8225694" y="2627709"/>
            <a:ext cx="1747609" cy="1464766"/>
            <a:chOff x="4472100" y="3769349"/>
            <a:chExt cx="1747609" cy="1464766"/>
          </a:xfrm>
        </p:grpSpPr>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2100" y="3769349"/>
              <a:ext cx="1747609" cy="1464766"/>
            </a:xfrm>
            <a:prstGeom prst="rect">
              <a:avLst/>
            </a:prstGeom>
          </p:spPr>
        </p:pic>
        <p:sp>
          <p:nvSpPr>
            <p:cNvPr id="44" name="Rectangle 43"/>
            <p:cNvSpPr/>
            <p:nvPr/>
          </p:nvSpPr>
          <p:spPr>
            <a:xfrm>
              <a:off x="4761449" y="4638279"/>
              <a:ext cx="1168911" cy="461665"/>
            </a:xfrm>
            <a:prstGeom prst="rect">
              <a:avLst/>
            </a:prstGeom>
          </p:spPr>
          <p:txBody>
            <a:bodyPr wrap="none">
              <a:spAutoFit/>
            </a:bodyPr>
            <a:lstStyle/>
            <a:p>
              <a:pPr marL="0" indent="0" algn="ctr">
                <a:buNone/>
              </a:pPr>
              <a:r>
                <a:rPr lang="en-GB" sz="1200" b="1" kern="0" dirty="0" smtClean="0">
                  <a:solidFill>
                    <a:schemeClr val="bg1"/>
                  </a:solidFill>
                </a:rPr>
                <a:t>Cloud-Based </a:t>
              </a:r>
            </a:p>
            <a:p>
              <a:pPr marL="0" indent="0" algn="ctr">
                <a:buNone/>
              </a:pPr>
              <a:r>
                <a:rPr lang="en-GB" sz="1200" b="1" kern="0" dirty="0">
                  <a:solidFill>
                    <a:schemeClr val="bg1"/>
                  </a:solidFill>
                </a:rPr>
                <a:t>S</a:t>
              </a:r>
              <a:r>
                <a:rPr lang="en-GB" sz="1200" b="1" kern="0" dirty="0" smtClean="0">
                  <a:solidFill>
                    <a:schemeClr val="bg1"/>
                  </a:solidFill>
                </a:rPr>
                <a:t>ervices</a:t>
              </a:r>
              <a:endParaRPr lang="en-GB" sz="1200" b="1" kern="0" dirty="0">
                <a:solidFill>
                  <a:schemeClr val="bg1"/>
                </a:solidFill>
              </a:endParaRPr>
            </a:p>
          </p:txBody>
        </p:sp>
        <p:pic>
          <p:nvPicPr>
            <p:cNvPr id="45" name="Picture 4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flipH="1" flipV="1">
              <a:off x="4972005" y="4056154"/>
              <a:ext cx="747797" cy="405816"/>
            </a:xfrm>
            <a:prstGeom prst="rect">
              <a:avLst/>
            </a:prstGeom>
          </p:spPr>
        </p:pic>
      </p:grpSp>
      <p:grpSp>
        <p:nvGrpSpPr>
          <p:cNvPr id="46" name="Group 45"/>
          <p:cNvGrpSpPr/>
          <p:nvPr/>
        </p:nvGrpSpPr>
        <p:grpSpPr>
          <a:xfrm>
            <a:off x="6218299" y="2627709"/>
            <a:ext cx="1989369" cy="1474718"/>
            <a:chOff x="1296012" y="4245692"/>
            <a:chExt cx="1989369" cy="1474718"/>
          </a:xfrm>
        </p:grpSpPr>
        <p:pic>
          <p:nvPicPr>
            <p:cNvPr id="47" name="Picture 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3282" y="4245692"/>
              <a:ext cx="1814828" cy="1474718"/>
            </a:xfrm>
            <a:prstGeom prst="rect">
              <a:avLst/>
            </a:prstGeom>
          </p:spPr>
        </p:pic>
        <p:sp>
          <p:nvSpPr>
            <p:cNvPr id="48" name="Inhaltsplatzhalter 2"/>
            <p:cNvSpPr txBox="1">
              <a:spLocks/>
            </p:cNvSpPr>
            <p:nvPr/>
          </p:nvSpPr>
          <p:spPr bwMode="auto">
            <a:xfrm>
              <a:off x="1296012" y="5100119"/>
              <a:ext cx="1989369" cy="224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t" anchorCtr="0" compatLnSpc="1">
              <a:prstTxWarp prst="textNoShape">
                <a:avLst/>
              </a:prstTxWarp>
            </a:bodyPr>
            <a:lstStyle>
              <a:lvl1pPr marL="373063" indent="-373063" algn="l" defTabSz="995363" rtl="0" eaLnBrk="1" fontAlgn="base" hangingPunct="1">
                <a:spcBef>
                  <a:spcPct val="20000"/>
                </a:spcBef>
                <a:spcAft>
                  <a:spcPct val="0"/>
                </a:spcAft>
                <a:buClr>
                  <a:srgbClr val="FF6600"/>
                </a:buClr>
                <a:buChar char="•"/>
                <a:defRPr sz="2000" b="1">
                  <a:solidFill>
                    <a:schemeClr val="tx1"/>
                  </a:solidFill>
                  <a:latin typeface="+mn-lt"/>
                  <a:ea typeface="+mn-ea"/>
                  <a:cs typeface="+mn-cs"/>
                </a:defRPr>
              </a:lvl1pPr>
              <a:lvl2pPr marL="809625" indent="-311150" algn="l" defTabSz="995363" rtl="0" eaLnBrk="1" fontAlgn="base" hangingPunct="1">
                <a:spcBef>
                  <a:spcPct val="20000"/>
                </a:spcBef>
                <a:spcAft>
                  <a:spcPct val="0"/>
                </a:spcAft>
                <a:buClr>
                  <a:srgbClr val="FF6600"/>
                </a:buClr>
                <a:buChar char="•"/>
                <a:defRPr sz="2000">
                  <a:solidFill>
                    <a:srgbClr val="787878"/>
                  </a:solidFill>
                  <a:latin typeface="+mn-lt"/>
                </a:defRPr>
              </a:lvl2pPr>
              <a:lvl3pPr marL="1244600" indent="-249238" algn="l" defTabSz="995363" rtl="0" eaLnBrk="1" fontAlgn="base" hangingPunct="1">
                <a:spcBef>
                  <a:spcPct val="20000"/>
                </a:spcBef>
                <a:spcAft>
                  <a:spcPct val="0"/>
                </a:spcAft>
                <a:buClr>
                  <a:srgbClr val="FF6600"/>
                </a:buClr>
                <a:buChar char="•"/>
                <a:defRPr sz="2000">
                  <a:solidFill>
                    <a:srgbClr val="787878"/>
                  </a:solidFill>
                  <a:latin typeface="+mn-lt"/>
                </a:defRPr>
              </a:lvl3pPr>
              <a:lvl4pPr marL="1741488" indent="-247650" algn="l" defTabSz="995363" rtl="0" eaLnBrk="1" fontAlgn="base" hangingPunct="1">
                <a:spcBef>
                  <a:spcPct val="20000"/>
                </a:spcBef>
                <a:spcAft>
                  <a:spcPct val="0"/>
                </a:spcAft>
                <a:buClr>
                  <a:srgbClr val="FF6600"/>
                </a:buClr>
                <a:buChar char="•"/>
                <a:defRPr sz="2000">
                  <a:solidFill>
                    <a:srgbClr val="787878"/>
                  </a:solidFill>
                  <a:latin typeface="+mn-lt"/>
                </a:defRPr>
              </a:lvl4pPr>
              <a:lvl5pPr marL="2239963" indent="-249238" algn="l" defTabSz="995363" rtl="0" eaLnBrk="1" fontAlgn="base" hangingPunct="1">
                <a:spcBef>
                  <a:spcPct val="20000"/>
                </a:spcBef>
                <a:spcAft>
                  <a:spcPct val="0"/>
                </a:spcAft>
                <a:buClr>
                  <a:srgbClr val="FF6600"/>
                </a:buClr>
                <a:buChar char="•"/>
                <a:defRPr sz="2000" b="1">
                  <a:solidFill>
                    <a:schemeClr val="tx1"/>
                  </a:solidFill>
                  <a:latin typeface="+mn-lt"/>
                </a:defRPr>
              </a:lvl5pPr>
              <a:lvl6pPr marL="2697163" indent="-249238" algn="l" defTabSz="995363" rtl="0" eaLnBrk="1" fontAlgn="base" hangingPunct="1">
                <a:spcBef>
                  <a:spcPct val="20000"/>
                </a:spcBef>
                <a:spcAft>
                  <a:spcPct val="0"/>
                </a:spcAft>
                <a:buClr>
                  <a:srgbClr val="FF6600"/>
                </a:buClr>
                <a:buChar char="•"/>
                <a:defRPr sz="2000" b="1">
                  <a:solidFill>
                    <a:schemeClr val="tx1"/>
                  </a:solidFill>
                  <a:latin typeface="+mn-lt"/>
                </a:defRPr>
              </a:lvl6pPr>
              <a:lvl7pPr marL="3154363" indent="-249238" algn="l" defTabSz="995363" rtl="0" eaLnBrk="1" fontAlgn="base" hangingPunct="1">
                <a:spcBef>
                  <a:spcPct val="20000"/>
                </a:spcBef>
                <a:spcAft>
                  <a:spcPct val="0"/>
                </a:spcAft>
                <a:buClr>
                  <a:srgbClr val="FF6600"/>
                </a:buClr>
                <a:buChar char="•"/>
                <a:defRPr sz="2000" b="1">
                  <a:solidFill>
                    <a:schemeClr val="tx1"/>
                  </a:solidFill>
                  <a:latin typeface="+mn-lt"/>
                </a:defRPr>
              </a:lvl7pPr>
              <a:lvl8pPr marL="3611563" indent="-249238" algn="l" defTabSz="995363" rtl="0" eaLnBrk="1" fontAlgn="base" hangingPunct="1">
                <a:spcBef>
                  <a:spcPct val="20000"/>
                </a:spcBef>
                <a:spcAft>
                  <a:spcPct val="0"/>
                </a:spcAft>
                <a:buClr>
                  <a:srgbClr val="FF6600"/>
                </a:buClr>
                <a:buChar char="•"/>
                <a:defRPr sz="2000" b="1">
                  <a:solidFill>
                    <a:schemeClr val="tx1"/>
                  </a:solidFill>
                  <a:latin typeface="+mn-lt"/>
                </a:defRPr>
              </a:lvl8pPr>
              <a:lvl9pPr marL="4068763" indent="-249238" algn="l" defTabSz="995363" rtl="0" eaLnBrk="1" fontAlgn="base" hangingPunct="1">
                <a:spcBef>
                  <a:spcPct val="20000"/>
                </a:spcBef>
                <a:spcAft>
                  <a:spcPct val="0"/>
                </a:spcAft>
                <a:buClr>
                  <a:srgbClr val="FF6600"/>
                </a:buClr>
                <a:buChar char="•"/>
                <a:defRPr sz="2000" b="1">
                  <a:solidFill>
                    <a:schemeClr val="tx1"/>
                  </a:solidFill>
                  <a:latin typeface="+mn-lt"/>
                </a:defRPr>
              </a:lvl9pPr>
            </a:lstStyle>
            <a:p>
              <a:pPr marL="0" indent="0" algn="ctr">
                <a:buNone/>
              </a:pPr>
              <a:r>
                <a:rPr lang="en-US" sz="1200" kern="0" dirty="0" smtClean="0">
                  <a:solidFill>
                    <a:schemeClr val="bg1"/>
                  </a:solidFill>
                </a:rPr>
                <a:t>New User</a:t>
              </a:r>
            </a:p>
            <a:p>
              <a:pPr marL="0" indent="0" algn="ctr">
                <a:buNone/>
              </a:pPr>
              <a:r>
                <a:rPr lang="en-US" sz="1200" kern="0" dirty="0" smtClean="0">
                  <a:solidFill>
                    <a:schemeClr val="bg1"/>
                  </a:solidFill>
                </a:rPr>
                <a:t>Interface</a:t>
              </a:r>
              <a:endParaRPr lang="en-US" sz="1050" b="0" dirty="0">
                <a:solidFill>
                  <a:schemeClr val="bg1"/>
                </a:solidFill>
                <a:latin typeface="Arial" charset="0"/>
              </a:endParaRPr>
            </a:p>
          </p:txBody>
        </p:sp>
        <p:pic>
          <p:nvPicPr>
            <p:cNvPr id="62" name="Picture 61">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r="79431"/>
            <a:stretch/>
          </p:blipFill>
          <p:spPr>
            <a:xfrm>
              <a:off x="1925644" y="4382341"/>
              <a:ext cx="730103" cy="635943"/>
            </a:xfrm>
            <a:prstGeom prst="rect">
              <a:avLst/>
            </a:prstGeom>
          </p:spPr>
        </p:pic>
      </p:grpSp>
      <p:grpSp>
        <p:nvGrpSpPr>
          <p:cNvPr id="63" name="Group 62"/>
          <p:cNvGrpSpPr/>
          <p:nvPr/>
        </p:nvGrpSpPr>
        <p:grpSpPr>
          <a:xfrm>
            <a:off x="660788" y="2633113"/>
            <a:ext cx="1989369" cy="1464766"/>
            <a:chOff x="4688691" y="4817845"/>
            <a:chExt cx="1989369" cy="1464766"/>
          </a:xfrm>
        </p:grpSpPr>
        <p:pic>
          <p:nvPicPr>
            <p:cNvPr id="64" name="Picture 6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1626" y="4817845"/>
              <a:ext cx="1747609" cy="1464766"/>
            </a:xfrm>
            <a:prstGeom prst="rect">
              <a:avLst/>
            </a:prstGeom>
          </p:spPr>
        </p:pic>
        <p:sp>
          <p:nvSpPr>
            <p:cNvPr id="65" name="Inhaltsplatzhalter 2"/>
            <p:cNvSpPr txBox="1">
              <a:spLocks/>
            </p:cNvSpPr>
            <p:nvPr/>
          </p:nvSpPr>
          <p:spPr bwMode="auto">
            <a:xfrm>
              <a:off x="4688691" y="5686775"/>
              <a:ext cx="1989369" cy="224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t" anchorCtr="0" compatLnSpc="1">
              <a:prstTxWarp prst="textNoShape">
                <a:avLst/>
              </a:prstTxWarp>
            </a:bodyPr>
            <a:lstStyle>
              <a:lvl1pPr marL="373063" indent="-373063" algn="l" defTabSz="995363" rtl="0" eaLnBrk="1" fontAlgn="base" hangingPunct="1">
                <a:spcBef>
                  <a:spcPct val="20000"/>
                </a:spcBef>
                <a:spcAft>
                  <a:spcPct val="0"/>
                </a:spcAft>
                <a:buClr>
                  <a:srgbClr val="FF6600"/>
                </a:buClr>
                <a:buChar char="•"/>
                <a:defRPr sz="2000" b="1">
                  <a:solidFill>
                    <a:schemeClr val="tx1"/>
                  </a:solidFill>
                  <a:latin typeface="+mn-lt"/>
                  <a:ea typeface="+mn-ea"/>
                  <a:cs typeface="+mn-cs"/>
                </a:defRPr>
              </a:lvl1pPr>
              <a:lvl2pPr marL="809625" indent="-311150" algn="l" defTabSz="995363" rtl="0" eaLnBrk="1" fontAlgn="base" hangingPunct="1">
                <a:spcBef>
                  <a:spcPct val="20000"/>
                </a:spcBef>
                <a:spcAft>
                  <a:spcPct val="0"/>
                </a:spcAft>
                <a:buClr>
                  <a:srgbClr val="FF6600"/>
                </a:buClr>
                <a:buChar char="•"/>
                <a:defRPr sz="2000">
                  <a:solidFill>
                    <a:srgbClr val="787878"/>
                  </a:solidFill>
                  <a:latin typeface="+mn-lt"/>
                </a:defRPr>
              </a:lvl2pPr>
              <a:lvl3pPr marL="1244600" indent="-249238" algn="l" defTabSz="995363" rtl="0" eaLnBrk="1" fontAlgn="base" hangingPunct="1">
                <a:spcBef>
                  <a:spcPct val="20000"/>
                </a:spcBef>
                <a:spcAft>
                  <a:spcPct val="0"/>
                </a:spcAft>
                <a:buClr>
                  <a:srgbClr val="FF6600"/>
                </a:buClr>
                <a:buChar char="•"/>
                <a:defRPr sz="2000">
                  <a:solidFill>
                    <a:srgbClr val="787878"/>
                  </a:solidFill>
                  <a:latin typeface="+mn-lt"/>
                </a:defRPr>
              </a:lvl3pPr>
              <a:lvl4pPr marL="1741488" indent="-247650" algn="l" defTabSz="995363" rtl="0" eaLnBrk="1" fontAlgn="base" hangingPunct="1">
                <a:spcBef>
                  <a:spcPct val="20000"/>
                </a:spcBef>
                <a:spcAft>
                  <a:spcPct val="0"/>
                </a:spcAft>
                <a:buClr>
                  <a:srgbClr val="FF6600"/>
                </a:buClr>
                <a:buChar char="•"/>
                <a:defRPr sz="2000">
                  <a:solidFill>
                    <a:srgbClr val="787878"/>
                  </a:solidFill>
                  <a:latin typeface="+mn-lt"/>
                </a:defRPr>
              </a:lvl4pPr>
              <a:lvl5pPr marL="2239963" indent="-249238" algn="l" defTabSz="995363" rtl="0" eaLnBrk="1" fontAlgn="base" hangingPunct="1">
                <a:spcBef>
                  <a:spcPct val="20000"/>
                </a:spcBef>
                <a:spcAft>
                  <a:spcPct val="0"/>
                </a:spcAft>
                <a:buClr>
                  <a:srgbClr val="FF6600"/>
                </a:buClr>
                <a:buChar char="•"/>
                <a:defRPr sz="2000" b="1">
                  <a:solidFill>
                    <a:schemeClr val="tx1"/>
                  </a:solidFill>
                  <a:latin typeface="+mn-lt"/>
                </a:defRPr>
              </a:lvl5pPr>
              <a:lvl6pPr marL="2697163" indent="-249238" algn="l" defTabSz="995363" rtl="0" eaLnBrk="1" fontAlgn="base" hangingPunct="1">
                <a:spcBef>
                  <a:spcPct val="20000"/>
                </a:spcBef>
                <a:spcAft>
                  <a:spcPct val="0"/>
                </a:spcAft>
                <a:buClr>
                  <a:srgbClr val="FF6600"/>
                </a:buClr>
                <a:buChar char="•"/>
                <a:defRPr sz="2000" b="1">
                  <a:solidFill>
                    <a:schemeClr val="tx1"/>
                  </a:solidFill>
                  <a:latin typeface="+mn-lt"/>
                </a:defRPr>
              </a:lvl6pPr>
              <a:lvl7pPr marL="3154363" indent="-249238" algn="l" defTabSz="995363" rtl="0" eaLnBrk="1" fontAlgn="base" hangingPunct="1">
                <a:spcBef>
                  <a:spcPct val="20000"/>
                </a:spcBef>
                <a:spcAft>
                  <a:spcPct val="0"/>
                </a:spcAft>
                <a:buClr>
                  <a:srgbClr val="FF6600"/>
                </a:buClr>
                <a:buChar char="•"/>
                <a:defRPr sz="2000" b="1">
                  <a:solidFill>
                    <a:schemeClr val="tx1"/>
                  </a:solidFill>
                  <a:latin typeface="+mn-lt"/>
                </a:defRPr>
              </a:lvl7pPr>
              <a:lvl8pPr marL="3611563" indent="-249238" algn="l" defTabSz="995363" rtl="0" eaLnBrk="1" fontAlgn="base" hangingPunct="1">
                <a:spcBef>
                  <a:spcPct val="20000"/>
                </a:spcBef>
                <a:spcAft>
                  <a:spcPct val="0"/>
                </a:spcAft>
                <a:buClr>
                  <a:srgbClr val="FF6600"/>
                </a:buClr>
                <a:buChar char="•"/>
                <a:defRPr sz="2000" b="1">
                  <a:solidFill>
                    <a:schemeClr val="tx1"/>
                  </a:solidFill>
                  <a:latin typeface="+mn-lt"/>
                </a:defRPr>
              </a:lvl8pPr>
              <a:lvl9pPr marL="4068763" indent="-249238" algn="l" defTabSz="995363" rtl="0" eaLnBrk="1" fontAlgn="base" hangingPunct="1">
                <a:spcBef>
                  <a:spcPct val="20000"/>
                </a:spcBef>
                <a:spcAft>
                  <a:spcPct val="0"/>
                </a:spcAft>
                <a:buClr>
                  <a:srgbClr val="FF6600"/>
                </a:buClr>
                <a:buChar char="•"/>
                <a:defRPr sz="2000" b="1">
                  <a:solidFill>
                    <a:schemeClr val="tx1"/>
                  </a:solidFill>
                  <a:latin typeface="+mn-lt"/>
                </a:defRPr>
              </a:lvl9pPr>
            </a:lstStyle>
            <a:p>
              <a:pPr marL="0" indent="0" algn="ctr">
                <a:buNone/>
              </a:pPr>
              <a:r>
                <a:rPr lang="en-US" sz="1200" kern="0" dirty="0" smtClean="0">
                  <a:solidFill>
                    <a:schemeClr val="bg1"/>
                  </a:solidFill>
                </a:rPr>
                <a:t>Enhanced Delta T Management</a:t>
              </a:r>
              <a:br>
                <a:rPr lang="en-US" sz="1200" kern="0" dirty="0" smtClean="0">
                  <a:solidFill>
                    <a:schemeClr val="bg1"/>
                  </a:solidFill>
                </a:rPr>
              </a:br>
              <a:r>
                <a:rPr lang="en-US" sz="1200" kern="0" dirty="0">
                  <a:solidFill>
                    <a:schemeClr val="bg1"/>
                  </a:solidFill>
                </a:rPr>
                <a:t/>
              </a:r>
              <a:br>
                <a:rPr lang="en-US" sz="1200" kern="0" dirty="0">
                  <a:solidFill>
                    <a:schemeClr val="bg1"/>
                  </a:solidFill>
                </a:rPr>
              </a:br>
              <a:endParaRPr lang="en-US" sz="1050" b="0" dirty="0">
                <a:solidFill>
                  <a:schemeClr val="bg1"/>
                </a:solidFill>
                <a:latin typeface="Arial" charset="0"/>
              </a:endParaRPr>
            </a:p>
          </p:txBody>
        </p:sp>
        <p:pic>
          <p:nvPicPr>
            <p:cNvPr id="66" name="Picture 65">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46757" r="32459"/>
            <a:stretch/>
          </p:blipFill>
          <p:spPr>
            <a:xfrm>
              <a:off x="5229843" y="4894765"/>
              <a:ext cx="892661" cy="769491"/>
            </a:xfrm>
            <a:prstGeom prst="rect">
              <a:avLst/>
            </a:prstGeom>
          </p:spPr>
        </p:pic>
      </p:grpSp>
      <p:grpSp>
        <p:nvGrpSpPr>
          <p:cNvPr id="67" name="Group 66"/>
          <p:cNvGrpSpPr/>
          <p:nvPr/>
        </p:nvGrpSpPr>
        <p:grpSpPr>
          <a:xfrm>
            <a:off x="4374801" y="2627709"/>
            <a:ext cx="1989369" cy="1464766"/>
            <a:chOff x="7006669" y="4937977"/>
            <a:chExt cx="1989369" cy="1464766"/>
          </a:xfrm>
        </p:grpSpPr>
        <p:pic>
          <p:nvPicPr>
            <p:cNvPr id="68" name="Picture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6656" y="4937977"/>
              <a:ext cx="1747609" cy="1464766"/>
            </a:xfrm>
            <a:prstGeom prst="rect">
              <a:avLst/>
            </a:prstGeom>
          </p:spPr>
        </p:pic>
        <p:pic>
          <p:nvPicPr>
            <p:cNvPr id="69" name="Picture 68">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67544"/>
            <a:stretch/>
          </p:blipFill>
          <p:spPr>
            <a:xfrm>
              <a:off x="7556441" y="5173875"/>
              <a:ext cx="954557" cy="526940"/>
            </a:xfrm>
            <a:prstGeom prst="rect">
              <a:avLst/>
            </a:prstGeom>
          </p:spPr>
        </p:pic>
        <p:sp>
          <p:nvSpPr>
            <p:cNvPr id="70" name="Inhaltsplatzhalter 2"/>
            <p:cNvSpPr txBox="1">
              <a:spLocks/>
            </p:cNvSpPr>
            <p:nvPr/>
          </p:nvSpPr>
          <p:spPr bwMode="auto">
            <a:xfrm>
              <a:off x="7006669" y="5818199"/>
              <a:ext cx="1989369" cy="224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t" anchorCtr="0" compatLnSpc="1">
              <a:prstTxWarp prst="textNoShape">
                <a:avLst/>
              </a:prstTxWarp>
            </a:bodyPr>
            <a:lstStyle>
              <a:lvl1pPr marL="373063" indent="-373063" algn="l" defTabSz="995363" rtl="0" eaLnBrk="1" fontAlgn="base" hangingPunct="1">
                <a:spcBef>
                  <a:spcPct val="20000"/>
                </a:spcBef>
                <a:spcAft>
                  <a:spcPct val="0"/>
                </a:spcAft>
                <a:buClr>
                  <a:srgbClr val="FF6600"/>
                </a:buClr>
                <a:buChar char="•"/>
                <a:defRPr sz="2000" b="1">
                  <a:solidFill>
                    <a:schemeClr val="tx1"/>
                  </a:solidFill>
                  <a:latin typeface="+mn-lt"/>
                  <a:ea typeface="+mn-ea"/>
                  <a:cs typeface="+mn-cs"/>
                </a:defRPr>
              </a:lvl1pPr>
              <a:lvl2pPr marL="809625" indent="-311150" algn="l" defTabSz="995363" rtl="0" eaLnBrk="1" fontAlgn="base" hangingPunct="1">
                <a:spcBef>
                  <a:spcPct val="20000"/>
                </a:spcBef>
                <a:spcAft>
                  <a:spcPct val="0"/>
                </a:spcAft>
                <a:buClr>
                  <a:srgbClr val="FF6600"/>
                </a:buClr>
                <a:buChar char="•"/>
                <a:defRPr sz="2000">
                  <a:solidFill>
                    <a:srgbClr val="787878"/>
                  </a:solidFill>
                  <a:latin typeface="+mn-lt"/>
                </a:defRPr>
              </a:lvl2pPr>
              <a:lvl3pPr marL="1244600" indent="-249238" algn="l" defTabSz="995363" rtl="0" eaLnBrk="1" fontAlgn="base" hangingPunct="1">
                <a:spcBef>
                  <a:spcPct val="20000"/>
                </a:spcBef>
                <a:spcAft>
                  <a:spcPct val="0"/>
                </a:spcAft>
                <a:buClr>
                  <a:srgbClr val="FF6600"/>
                </a:buClr>
                <a:buChar char="•"/>
                <a:defRPr sz="2000">
                  <a:solidFill>
                    <a:srgbClr val="787878"/>
                  </a:solidFill>
                  <a:latin typeface="+mn-lt"/>
                </a:defRPr>
              </a:lvl3pPr>
              <a:lvl4pPr marL="1741488" indent="-247650" algn="l" defTabSz="995363" rtl="0" eaLnBrk="1" fontAlgn="base" hangingPunct="1">
                <a:spcBef>
                  <a:spcPct val="20000"/>
                </a:spcBef>
                <a:spcAft>
                  <a:spcPct val="0"/>
                </a:spcAft>
                <a:buClr>
                  <a:srgbClr val="FF6600"/>
                </a:buClr>
                <a:buChar char="•"/>
                <a:defRPr sz="2000">
                  <a:solidFill>
                    <a:srgbClr val="787878"/>
                  </a:solidFill>
                  <a:latin typeface="+mn-lt"/>
                </a:defRPr>
              </a:lvl4pPr>
              <a:lvl5pPr marL="2239963" indent="-249238" algn="l" defTabSz="995363" rtl="0" eaLnBrk="1" fontAlgn="base" hangingPunct="1">
                <a:spcBef>
                  <a:spcPct val="20000"/>
                </a:spcBef>
                <a:spcAft>
                  <a:spcPct val="0"/>
                </a:spcAft>
                <a:buClr>
                  <a:srgbClr val="FF6600"/>
                </a:buClr>
                <a:buChar char="•"/>
                <a:defRPr sz="2000" b="1">
                  <a:solidFill>
                    <a:schemeClr val="tx1"/>
                  </a:solidFill>
                  <a:latin typeface="+mn-lt"/>
                </a:defRPr>
              </a:lvl5pPr>
              <a:lvl6pPr marL="2697163" indent="-249238" algn="l" defTabSz="995363" rtl="0" eaLnBrk="1" fontAlgn="base" hangingPunct="1">
                <a:spcBef>
                  <a:spcPct val="20000"/>
                </a:spcBef>
                <a:spcAft>
                  <a:spcPct val="0"/>
                </a:spcAft>
                <a:buClr>
                  <a:srgbClr val="FF6600"/>
                </a:buClr>
                <a:buChar char="•"/>
                <a:defRPr sz="2000" b="1">
                  <a:solidFill>
                    <a:schemeClr val="tx1"/>
                  </a:solidFill>
                  <a:latin typeface="+mn-lt"/>
                </a:defRPr>
              </a:lvl6pPr>
              <a:lvl7pPr marL="3154363" indent="-249238" algn="l" defTabSz="995363" rtl="0" eaLnBrk="1" fontAlgn="base" hangingPunct="1">
                <a:spcBef>
                  <a:spcPct val="20000"/>
                </a:spcBef>
                <a:spcAft>
                  <a:spcPct val="0"/>
                </a:spcAft>
                <a:buClr>
                  <a:srgbClr val="FF6600"/>
                </a:buClr>
                <a:buChar char="•"/>
                <a:defRPr sz="2000" b="1">
                  <a:solidFill>
                    <a:schemeClr val="tx1"/>
                  </a:solidFill>
                  <a:latin typeface="+mn-lt"/>
                </a:defRPr>
              </a:lvl7pPr>
              <a:lvl8pPr marL="3611563" indent="-249238" algn="l" defTabSz="995363" rtl="0" eaLnBrk="1" fontAlgn="base" hangingPunct="1">
                <a:spcBef>
                  <a:spcPct val="20000"/>
                </a:spcBef>
                <a:spcAft>
                  <a:spcPct val="0"/>
                </a:spcAft>
                <a:buClr>
                  <a:srgbClr val="FF6600"/>
                </a:buClr>
                <a:buChar char="•"/>
                <a:defRPr sz="2000" b="1">
                  <a:solidFill>
                    <a:schemeClr val="tx1"/>
                  </a:solidFill>
                  <a:latin typeface="+mn-lt"/>
                </a:defRPr>
              </a:lvl8pPr>
              <a:lvl9pPr marL="4068763" indent="-249238" algn="l" defTabSz="995363" rtl="0" eaLnBrk="1" fontAlgn="base" hangingPunct="1">
                <a:spcBef>
                  <a:spcPct val="20000"/>
                </a:spcBef>
                <a:spcAft>
                  <a:spcPct val="0"/>
                </a:spcAft>
                <a:buClr>
                  <a:srgbClr val="FF6600"/>
                </a:buClr>
                <a:buChar char="•"/>
                <a:defRPr sz="2000" b="1">
                  <a:solidFill>
                    <a:schemeClr val="tx1"/>
                  </a:solidFill>
                  <a:latin typeface="+mn-lt"/>
                </a:defRPr>
              </a:lvl9pPr>
            </a:lstStyle>
            <a:p>
              <a:pPr marL="0" indent="0" algn="ctr">
                <a:buNone/>
              </a:pPr>
              <a:r>
                <a:rPr lang="en-US" sz="1200" kern="0" dirty="0" smtClean="0">
                  <a:solidFill>
                    <a:schemeClr val="bg1"/>
                  </a:solidFill>
                </a:rPr>
                <a:t>Glycol Monitoring</a:t>
              </a:r>
              <a:endParaRPr lang="en-US" sz="1050" b="0" dirty="0">
                <a:solidFill>
                  <a:schemeClr val="bg1"/>
                </a:solidFill>
                <a:latin typeface="Arial" charset="0"/>
              </a:endParaRPr>
            </a:p>
          </p:txBody>
        </p:sp>
      </p:grpSp>
      <p:grpSp>
        <p:nvGrpSpPr>
          <p:cNvPr id="71" name="Group 70"/>
          <p:cNvGrpSpPr/>
          <p:nvPr/>
        </p:nvGrpSpPr>
        <p:grpSpPr>
          <a:xfrm>
            <a:off x="2504827" y="2637661"/>
            <a:ext cx="1989369" cy="1464766"/>
            <a:chOff x="9341677" y="3972597"/>
            <a:chExt cx="1989369" cy="1464766"/>
          </a:xfrm>
        </p:grpSpPr>
        <p:pic>
          <p:nvPicPr>
            <p:cNvPr id="72" name="Picture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4108" y="3972597"/>
              <a:ext cx="1747609" cy="1464766"/>
            </a:xfrm>
            <a:prstGeom prst="rect">
              <a:avLst/>
            </a:prstGeom>
          </p:spPr>
        </p:pic>
        <p:pic>
          <p:nvPicPr>
            <p:cNvPr id="73" name="Picture 72">
              <a:hlinkClick r:id="rId15" action="ppaction://hlinksldjump"/>
            </p:cNvPr>
            <p:cNvPicPr>
              <a:picLocks noChangeAspect="1"/>
            </p:cNvPicPr>
            <p:nvPr/>
          </p:nvPicPr>
          <p:blipFill rotWithShape="1">
            <a:blip r:embed="rId16" cstate="print">
              <a:extLst>
                <a:ext uri="{28A0092B-C50C-407E-A947-70E740481C1C}">
                  <a14:useLocalDpi xmlns:a14="http://schemas.microsoft.com/office/drawing/2010/main" val="0"/>
                </a:ext>
              </a:extLst>
            </a:blip>
            <a:srcRect l="19183" r="53747"/>
            <a:stretch/>
          </p:blipFill>
          <p:spPr>
            <a:xfrm>
              <a:off x="9802371" y="4075441"/>
              <a:ext cx="1093104" cy="723484"/>
            </a:xfrm>
            <a:prstGeom prst="rect">
              <a:avLst/>
            </a:prstGeom>
          </p:spPr>
        </p:pic>
        <p:sp>
          <p:nvSpPr>
            <p:cNvPr id="74" name="Inhaltsplatzhalter 2"/>
            <p:cNvSpPr txBox="1">
              <a:spLocks/>
            </p:cNvSpPr>
            <p:nvPr/>
          </p:nvSpPr>
          <p:spPr bwMode="auto">
            <a:xfrm>
              <a:off x="9341677" y="4880095"/>
              <a:ext cx="1989369" cy="224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t" anchorCtr="0" compatLnSpc="1">
              <a:prstTxWarp prst="textNoShape">
                <a:avLst/>
              </a:prstTxWarp>
            </a:bodyPr>
            <a:lstStyle>
              <a:lvl1pPr marL="373063" indent="-373063" algn="l" defTabSz="995363" rtl="0" eaLnBrk="1" fontAlgn="base" hangingPunct="1">
                <a:spcBef>
                  <a:spcPct val="20000"/>
                </a:spcBef>
                <a:spcAft>
                  <a:spcPct val="0"/>
                </a:spcAft>
                <a:buClr>
                  <a:srgbClr val="FF6600"/>
                </a:buClr>
                <a:buChar char="•"/>
                <a:defRPr sz="2000" b="1">
                  <a:solidFill>
                    <a:schemeClr val="tx1"/>
                  </a:solidFill>
                  <a:latin typeface="+mn-lt"/>
                  <a:ea typeface="+mn-ea"/>
                  <a:cs typeface="+mn-cs"/>
                </a:defRPr>
              </a:lvl1pPr>
              <a:lvl2pPr marL="809625" indent="-311150" algn="l" defTabSz="995363" rtl="0" eaLnBrk="1" fontAlgn="base" hangingPunct="1">
                <a:spcBef>
                  <a:spcPct val="20000"/>
                </a:spcBef>
                <a:spcAft>
                  <a:spcPct val="0"/>
                </a:spcAft>
                <a:buClr>
                  <a:srgbClr val="FF6600"/>
                </a:buClr>
                <a:buChar char="•"/>
                <a:defRPr sz="2000">
                  <a:solidFill>
                    <a:srgbClr val="787878"/>
                  </a:solidFill>
                  <a:latin typeface="+mn-lt"/>
                </a:defRPr>
              </a:lvl2pPr>
              <a:lvl3pPr marL="1244600" indent="-249238" algn="l" defTabSz="995363" rtl="0" eaLnBrk="1" fontAlgn="base" hangingPunct="1">
                <a:spcBef>
                  <a:spcPct val="20000"/>
                </a:spcBef>
                <a:spcAft>
                  <a:spcPct val="0"/>
                </a:spcAft>
                <a:buClr>
                  <a:srgbClr val="FF6600"/>
                </a:buClr>
                <a:buChar char="•"/>
                <a:defRPr sz="2000">
                  <a:solidFill>
                    <a:srgbClr val="787878"/>
                  </a:solidFill>
                  <a:latin typeface="+mn-lt"/>
                </a:defRPr>
              </a:lvl3pPr>
              <a:lvl4pPr marL="1741488" indent="-247650" algn="l" defTabSz="995363" rtl="0" eaLnBrk="1" fontAlgn="base" hangingPunct="1">
                <a:spcBef>
                  <a:spcPct val="20000"/>
                </a:spcBef>
                <a:spcAft>
                  <a:spcPct val="0"/>
                </a:spcAft>
                <a:buClr>
                  <a:srgbClr val="FF6600"/>
                </a:buClr>
                <a:buChar char="•"/>
                <a:defRPr sz="2000">
                  <a:solidFill>
                    <a:srgbClr val="787878"/>
                  </a:solidFill>
                  <a:latin typeface="+mn-lt"/>
                </a:defRPr>
              </a:lvl4pPr>
              <a:lvl5pPr marL="2239963" indent="-249238" algn="l" defTabSz="995363" rtl="0" eaLnBrk="1" fontAlgn="base" hangingPunct="1">
                <a:spcBef>
                  <a:spcPct val="20000"/>
                </a:spcBef>
                <a:spcAft>
                  <a:spcPct val="0"/>
                </a:spcAft>
                <a:buClr>
                  <a:srgbClr val="FF6600"/>
                </a:buClr>
                <a:buChar char="•"/>
                <a:defRPr sz="2000" b="1">
                  <a:solidFill>
                    <a:schemeClr val="tx1"/>
                  </a:solidFill>
                  <a:latin typeface="+mn-lt"/>
                </a:defRPr>
              </a:lvl5pPr>
              <a:lvl6pPr marL="2697163" indent="-249238" algn="l" defTabSz="995363" rtl="0" eaLnBrk="1" fontAlgn="base" hangingPunct="1">
                <a:spcBef>
                  <a:spcPct val="20000"/>
                </a:spcBef>
                <a:spcAft>
                  <a:spcPct val="0"/>
                </a:spcAft>
                <a:buClr>
                  <a:srgbClr val="FF6600"/>
                </a:buClr>
                <a:buChar char="•"/>
                <a:defRPr sz="2000" b="1">
                  <a:solidFill>
                    <a:schemeClr val="tx1"/>
                  </a:solidFill>
                  <a:latin typeface="+mn-lt"/>
                </a:defRPr>
              </a:lvl6pPr>
              <a:lvl7pPr marL="3154363" indent="-249238" algn="l" defTabSz="995363" rtl="0" eaLnBrk="1" fontAlgn="base" hangingPunct="1">
                <a:spcBef>
                  <a:spcPct val="20000"/>
                </a:spcBef>
                <a:spcAft>
                  <a:spcPct val="0"/>
                </a:spcAft>
                <a:buClr>
                  <a:srgbClr val="FF6600"/>
                </a:buClr>
                <a:buChar char="•"/>
                <a:defRPr sz="2000" b="1">
                  <a:solidFill>
                    <a:schemeClr val="tx1"/>
                  </a:solidFill>
                  <a:latin typeface="+mn-lt"/>
                </a:defRPr>
              </a:lvl7pPr>
              <a:lvl8pPr marL="3611563" indent="-249238" algn="l" defTabSz="995363" rtl="0" eaLnBrk="1" fontAlgn="base" hangingPunct="1">
                <a:spcBef>
                  <a:spcPct val="20000"/>
                </a:spcBef>
                <a:spcAft>
                  <a:spcPct val="0"/>
                </a:spcAft>
                <a:buClr>
                  <a:srgbClr val="FF6600"/>
                </a:buClr>
                <a:buChar char="•"/>
                <a:defRPr sz="2000" b="1">
                  <a:solidFill>
                    <a:schemeClr val="tx1"/>
                  </a:solidFill>
                  <a:latin typeface="+mn-lt"/>
                </a:defRPr>
              </a:lvl8pPr>
              <a:lvl9pPr marL="4068763" indent="-249238" algn="l" defTabSz="995363" rtl="0" eaLnBrk="1" fontAlgn="base" hangingPunct="1">
                <a:spcBef>
                  <a:spcPct val="20000"/>
                </a:spcBef>
                <a:spcAft>
                  <a:spcPct val="0"/>
                </a:spcAft>
                <a:buClr>
                  <a:srgbClr val="FF6600"/>
                </a:buClr>
                <a:buChar char="•"/>
                <a:defRPr sz="2000" b="1">
                  <a:solidFill>
                    <a:schemeClr val="tx1"/>
                  </a:solidFill>
                  <a:latin typeface="+mn-lt"/>
                </a:defRPr>
              </a:lvl9pPr>
            </a:lstStyle>
            <a:p>
              <a:pPr marL="0" indent="0" algn="ctr">
                <a:buNone/>
              </a:pPr>
              <a:r>
                <a:rPr lang="en-US" sz="1200" kern="0" dirty="0" smtClean="0">
                  <a:solidFill>
                    <a:schemeClr val="bg1"/>
                  </a:solidFill>
                </a:rPr>
                <a:t>Ultra Sonic Flowmeter</a:t>
              </a:r>
              <a:endParaRPr lang="en-US" sz="1050" b="0" dirty="0">
                <a:solidFill>
                  <a:schemeClr val="bg1"/>
                </a:solidFill>
                <a:latin typeface="Arial" charset="0"/>
              </a:endParaRPr>
            </a:p>
          </p:txBody>
        </p:sp>
      </p:grpSp>
      <p:grpSp>
        <p:nvGrpSpPr>
          <p:cNvPr id="75" name="Group 74"/>
          <p:cNvGrpSpPr/>
          <p:nvPr/>
        </p:nvGrpSpPr>
        <p:grpSpPr>
          <a:xfrm>
            <a:off x="8266310" y="4271590"/>
            <a:ext cx="1747609" cy="1464766"/>
            <a:chOff x="4472100" y="3769349"/>
            <a:chExt cx="1747609" cy="1464766"/>
          </a:xfrm>
        </p:grpSpPr>
        <p:pic>
          <p:nvPicPr>
            <p:cNvPr id="76" name="Picture 7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2100" y="3769349"/>
              <a:ext cx="1747609" cy="1464766"/>
            </a:xfrm>
            <a:prstGeom prst="rect">
              <a:avLst/>
            </a:prstGeom>
          </p:spPr>
        </p:pic>
        <p:sp>
          <p:nvSpPr>
            <p:cNvPr id="77" name="Rectangle 76"/>
            <p:cNvSpPr/>
            <p:nvPr/>
          </p:nvSpPr>
          <p:spPr>
            <a:xfrm>
              <a:off x="4885684" y="4638279"/>
              <a:ext cx="920445" cy="461665"/>
            </a:xfrm>
            <a:prstGeom prst="rect">
              <a:avLst/>
            </a:prstGeom>
          </p:spPr>
          <p:txBody>
            <a:bodyPr wrap="none">
              <a:spAutoFit/>
            </a:bodyPr>
            <a:lstStyle/>
            <a:p>
              <a:pPr marL="0" indent="0" algn="ctr">
                <a:buNone/>
              </a:pPr>
              <a:r>
                <a:rPr lang="en-GB" sz="1200" b="1" kern="0" dirty="0" smtClean="0">
                  <a:solidFill>
                    <a:schemeClr val="bg1"/>
                  </a:solidFill>
                </a:rPr>
                <a:t>Hydronic</a:t>
              </a:r>
              <a:br>
                <a:rPr lang="en-GB" sz="1200" b="1" kern="0" dirty="0" smtClean="0">
                  <a:solidFill>
                    <a:schemeClr val="bg1"/>
                  </a:solidFill>
                </a:rPr>
              </a:br>
              <a:r>
                <a:rPr lang="en-GB" sz="1200" b="1" kern="0" dirty="0" smtClean="0">
                  <a:solidFill>
                    <a:schemeClr val="bg1"/>
                  </a:solidFill>
                </a:rPr>
                <a:t>Balancing</a:t>
              </a:r>
              <a:endParaRPr lang="en-GB" sz="1200" b="1" kern="0" dirty="0">
                <a:solidFill>
                  <a:schemeClr val="bg1"/>
                </a:solidFill>
              </a:endParaRPr>
            </a:p>
          </p:txBody>
        </p:sp>
      </p:grpSp>
      <p:pic>
        <p:nvPicPr>
          <p:cNvPr id="79" name="Picture 78"/>
          <p:cNvPicPr>
            <a:picLocks noChangeAspect="1"/>
          </p:cNvPicPr>
          <p:nvPr/>
        </p:nvPicPr>
        <p:blipFill rotWithShape="1">
          <a:blip r:embed="rId17" cstate="print">
            <a:extLst>
              <a:ext uri="{28A0092B-C50C-407E-A947-70E740481C1C}">
                <a14:useLocalDpi xmlns:a14="http://schemas.microsoft.com/office/drawing/2010/main" val="0"/>
              </a:ext>
            </a:extLst>
          </a:blip>
          <a:srcRect t="-1" b="8879"/>
          <a:stretch/>
        </p:blipFill>
        <p:spPr>
          <a:xfrm rot="10800000" flipH="1" flipV="1">
            <a:off x="8765923" y="4417123"/>
            <a:ext cx="737983" cy="611700"/>
          </a:xfrm>
          <a:prstGeom prst="rect">
            <a:avLst/>
          </a:prstGeom>
        </p:spPr>
      </p:pic>
      <p:grpSp>
        <p:nvGrpSpPr>
          <p:cNvPr id="80" name="Group 79"/>
          <p:cNvGrpSpPr/>
          <p:nvPr/>
        </p:nvGrpSpPr>
        <p:grpSpPr>
          <a:xfrm>
            <a:off x="6334601" y="4283893"/>
            <a:ext cx="1747609" cy="1464766"/>
            <a:chOff x="4472100" y="3769349"/>
            <a:chExt cx="1747609" cy="1464766"/>
          </a:xfrm>
        </p:grpSpPr>
        <p:pic>
          <p:nvPicPr>
            <p:cNvPr id="81" name="Picture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2100" y="3769349"/>
              <a:ext cx="1747609" cy="1464766"/>
            </a:xfrm>
            <a:prstGeom prst="rect">
              <a:avLst/>
            </a:prstGeom>
          </p:spPr>
        </p:pic>
        <p:sp>
          <p:nvSpPr>
            <p:cNvPr id="82" name="Rectangle 81"/>
            <p:cNvSpPr/>
            <p:nvPr/>
          </p:nvSpPr>
          <p:spPr>
            <a:xfrm>
              <a:off x="4477729" y="4638279"/>
              <a:ext cx="1736373" cy="461665"/>
            </a:xfrm>
            <a:prstGeom prst="rect">
              <a:avLst/>
            </a:prstGeom>
          </p:spPr>
          <p:txBody>
            <a:bodyPr wrap="none">
              <a:spAutoFit/>
            </a:bodyPr>
            <a:lstStyle/>
            <a:p>
              <a:pPr marL="0" indent="0" algn="ctr">
                <a:buNone/>
              </a:pPr>
              <a:r>
                <a:rPr lang="en-GB" sz="1200" b="1" kern="0" dirty="0" smtClean="0">
                  <a:solidFill>
                    <a:schemeClr val="bg1"/>
                  </a:solidFill>
                </a:rPr>
                <a:t>Pressure </a:t>
              </a:r>
              <a:br>
                <a:rPr lang="en-GB" sz="1200" b="1" kern="0" dirty="0" smtClean="0">
                  <a:solidFill>
                    <a:schemeClr val="bg1"/>
                  </a:solidFill>
                </a:rPr>
              </a:br>
              <a:r>
                <a:rPr lang="en-GB" sz="1200" b="1" kern="0" dirty="0" smtClean="0">
                  <a:solidFill>
                    <a:schemeClr val="bg1"/>
                  </a:solidFill>
                </a:rPr>
                <a:t>Independent  Control</a:t>
              </a:r>
              <a:endParaRPr lang="en-GB" sz="1200" b="1" kern="0" dirty="0">
                <a:solidFill>
                  <a:schemeClr val="bg1"/>
                </a:solidFill>
              </a:endParaRPr>
            </a:p>
          </p:txBody>
        </p:sp>
      </p:grpSp>
      <p:pic>
        <p:nvPicPr>
          <p:cNvPr id="21" name="Picture 2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0800000" flipH="1" flipV="1">
            <a:off x="7022599" y="4583535"/>
            <a:ext cx="506665" cy="517148"/>
          </a:xfrm>
          <a:prstGeom prst="rect">
            <a:avLst/>
          </a:prstGeom>
        </p:spPr>
      </p:pic>
      <p:pic>
        <p:nvPicPr>
          <p:cNvPr id="38" name="Picture 37"/>
          <p:cNvPicPr>
            <a:picLocks noChangeAspect="1"/>
          </p:cNvPicPr>
          <p:nvPr/>
        </p:nvPicPr>
        <p:blipFill rotWithShape="1">
          <a:blip r:embed="rId19">
            <a:extLst>
              <a:ext uri="{28A0092B-C50C-407E-A947-70E740481C1C}">
                <a14:useLocalDpi xmlns:a14="http://schemas.microsoft.com/office/drawing/2010/main" val="0"/>
              </a:ext>
            </a:extLst>
          </a:blip>
          <a:srcRect l="9343" t="5145" r="8839" b="4922"/>
          <a:stretch/>
        </p:blipFill>
        <p:spPr>
          <a:xfrm>
            <a:off x="5608520" y="4853309"/>
            <a:ext cx="541219" cy="895350"/>
          </a:xfrm>
          <a:prstGeom prst="rect">
            <a:avLst/>
          </a:prstGeom>
        </p:spPr>
      </p:pic>
      <p:pic>
        <p:nvPicPr>
          <p:cNvPr id="39" name="Picture 3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70320" y="5075981"/>
            <a:ext cx="649288" cy="649288"/>
          </a:xfrm>
          <a:prstGeom prst="rect">
            <a:avLst/>
          </a:prstGeom>
        </p:spPr>
      </p:pic>
    </p:spTree>
    <p:extLst>
      <p:ext uri="{BB962C8B-B14F-4D97-AF65-F5344CB8AC3E}">
        <p14:creationId xmlns:p14="http://schemas.microsoft.com/office/powerpoint/2010/main" val="8805376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13722"/>
          <a:stretch/>
        </p:blipFill>
        <p:spPr>
          <a:xfrm flipH="1">
            <a:off x="2801" y="-1"/>
            <a:ext cx="10689012" cy="7559675"/>
          </a:xfrm>
          <a:prstGeom prst="rect">
            <a:avLst/>
          </a:prstGeom>
        </p:spPr>
      </p:pic>
      <p:sp>
        <p:nvSpPr>
          <p:cNvPr id="2" name="Title 1"/>
          <p:cNvSpPr>
            <a:spLocks noGrp="1"/>
          </p:cNvSpPr>
          <p:nvPr>
            <p:ph type="title"/>
          </p:nvPr>
        </p:nvSpPr>
        <p:spPr>
          <a:xfrm>
            <a:off x="738188" y="353514"/>
            <a:ext cx="7960494" cy="1008112"/>
          </a:xfrm>
        </p:spPr>
        <p:txBody>
          <a:bodyPr/>
          <a:lstStyle/>
          <a:p>
            <a:r>
              <a:rPr lang="en-US" sz="2800" dirty="0" smtClean="0">
                <a:solidFill>
                  <a:schemeClr val="accent6">
                    <a:lumMod val="50000"/>
                  </a:schemeClr>
                </a:solidFill>
              </a:rPr>
              <a:t>Most Capable Valve in the HVAC Industry </a:t>
            </a:r>
            <a:endParaRPr lang="en-US" sz="2800" dirty="0">
              <a:solidFill>
                <a:schemeClr val="accent6">
                  <a:lumMod val="50000"/>
                </a:schemeClr>
              </a:solidFill>
            </a:endParaRPr>
          </a:p>
        </p:txBody>
      </p:sp>
      <p:sp>
        <p:nvSpPr>
          <p:cNvPr id="4" name="Slide Number Placeholder 3"/>
          <p:cNvSpPr>
            <a:spLocks noGrp="1"/>
          </p:cNvSpPr>
          <p:nvPr>
            <p:ph type="sldNum" sz="quarter" idx="12"/>
          </p:nvPr>
        </p:nvSpPr>
        <p:spPr/>
        <p:txBody>
          <a:bodyPr/>
          <a:lstStyle/>
          <a:p>
            <a:fld id="{CBCF0E3E-7CD1-4FFB-9471-68BB255DE445}" type="slidenum">
              <a:rPr lang="de-CH" altLang="de-DE" smtClean="0"/>
              <a:pPr/>
              <a:t>37</a:t>
            </a:fld>
            <a:endParaRPr lang="de-CH" altLang="de-DE"/>
          </a:p>
        </p:txBody>
      </p:sp>
      <p:pic>
        <p:nvPicPr>
          <p:cNvPr id="9" name="Image 66" descr="shadow-v2.png"/>
          <p:cNvPicPr>
            <a:picLocks/>
          </p:cNvPicPr>
          <p:nvPr/>
        </p:nvPicPr>
        <p:blipFill>
          <a:blip r:embed="rId3">
            <a:extLst>
              <a:ext uri="{28A0092B-C50C-407E-A947-70E740481C1C}">
                <a14:useLocalDpi xmlns:a14="http://schemas.microsoft.com/office/drawing/2010/main"/>
              </a:ext>
            </a:extLst>
          </a:blip>
          <a:srcRect/>
          <a:stretch>
            <a:fillRect/>
          </a:stretch>
        </p:blipFill>
        <p:spPr bwMode="auto">
          <a:xfrm rot="16200000" flipV="1">
            <a:off x="150242" y="4162766"/>
            <a:ext cx="5638800" cy="14401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5" name="Tabelle 5"/>
          <p:cNvGraphicFramePr>
            <a:graphicFrameLocks noGrp="1"/>
          </p:cNvGraphicFramePr>
          <p:nvPr>
            <p:extLst>
              <p:ext uri="{D42A27DB-BD31-4B8C-83A1-F6EECF244321}">
                <p14:modId xmlns:p14="http://schemas.microsoft.com/office/powerpoint/2010/main" val="1926268852"/>
              </p:ext>
            </p:extLst>
          </p:nvPr>
        </p:nvGraphicFramePr>
        <p:xfrm>
          <a:off x="738188" y="1115541"/>
          <a:ext cx="9217025" cy="6248400"/>
        </p:xfrm>
        <a:graphic>
          <a:graphicData uri="http://schemas.openxmlformats.org/drawingml/2006/table">
            <a:tbl>
              <a:tblPr firstRow="1" bandRow="1">
                <a:effectLst/>
                <a:tableStyleId>{5C22544A-7EE6-4342-B048-85BDC9FD1C3A}</a:tableStyleId>
              </a:tblPr>
              <a:tblGrid>
                <a:gridCol w="2807518"/>
                <a:gridCol w="1656184"/>
                <a:gridCol w="2496258"/>
                <a:gridCol w="2257065"/>
              </a:tblGrid>
              <a:tr h="223879">
                <a:tc>
                  <a:txBody>
                    <a:bodyPr/>
                    <a:lstStyle/>
                    <a:p>
                      <a:r>
                        <a:rPr lang="en-US" sz="1400" noProof="0" dirty="0" smtClean="0">
                          <a:solidFill>
                            <a:schemeClr val="bg1"/>
                          </a:solidFill>
                        </a:rPr>
                        <a:t>Feature</a:t>
                      </a:r>
                      <a:endParaRPr lang="en-US" sz="1400" noProof="0" dirty="0">
                        <a:solidFill>
                          <a:schemeClr val="bg1"/>
                        </a:solidFill>
                      </a:endParaRPr>
                    </a:p>
                  </a:txBody>
                  <a:tcPr>
                    <a:solidFill>
                      <a:schemeClr val="accent6">
                        <a:lumMod val="50000"/>
                      </a:schemeClr>
                    </a:solidFill>
                  </a:tcPr>
                </a:tc>
                <a:tc>
                  <a:txBody>
                    <a:bodyPr/>
                    <a:lstStyle/>
                    <a:p>
                      <a:pPr algn="ctr"/>
                      <a:r>
                        <a:rPr lang="da-DK" sz="1400" noProof="0" dirty="0" err="1" smtClean="0"/>
                        <a:t>Typical</a:t>
                      </a:r>
                      <a:r>
                        <a:rPr lang="da-DK" sz="1400" noProof="0" dirty="0" smtClean="0"/>
                        <a:t> PI*</a:t>
                      </a:r>
                      <a:endParaRPr lang="en-US" sz="1400" dirty="0"/>
                    </a:p>
                  </a:txBody>
                  <a:tcPr>
                    <a:solidFill>
                      <a:schemeClr val="accent6">
                        <a:lumMod val="50000"/>
                      </a:schemeClr>
                    </a:solidFill>
                  </a:tcPr>
                </a:tc>
                <a:tc>
                  <a:txBody>
                    <a:bodyPr/>
                    <a:lstStyle/>
                    <a:p>
                      <a:pPr algn="ctr"/>
                      <a:r>
                        <a:rPr lang="en-US" sz="1400" noProof="0" dirty="0" smtClean="0"/>
                        <a:t>Original Energy Valve</a:t>
                      </a:r>
                      <a:endParaRPr lang="en-US" sz="1400" baseline="30000" noProof="0" dirty="0"/>
                    </a:p>
                  </a:txBody>
                  <a:tcPr>
                    <a:solidFill>
                      <a:schemeClr val="accent6">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noProof="0" dirty="0" smtClean="0"/>
                        <a:t>Energy Valve 3.0</a:t>
                      </a:r>
                      <a:endParaRPr lang="en-US" sz="1400" baseline="30000" noProof="0" dirty="0" smtClean="0"/>
                    </a:p>
                  </a:txBody>
                  <a:tcPr>
                    <a:solidFill>
                      <a:schemeClr val="accent6">
                        <a:lumMod val="50000"/>
                      </a:schemeClr>
                    </a:solidFill>
                  </a:tcPr>
                </a:tc>
              </a:tr>
              <a:tr h="223879">
                <a:tc>
                  <a:txBody>
                    <a:bodyPr/>
                    <a:lstStyle/>
                    <a:p>
                      <a:r>
                        <a:rPr lang="en-US" sz="1200" b="1" strike="noStrike" noProof="0" dirty="0" smtClean="0">
                          <a:solidFill>
                            <a:schemeClr val="bg1"/>
                          </a:solidFill>
                        </a:rPr>
                        <a:t>IoT Device</a:t>
                      </a:r>
                      <a:endParaRPr lang="en-US" sz="1200" b="1" strike="noStrike" noProof="0" dirty="0">
                        <a:solidFill>
                          <a:schemeClr val="bg1"/>
                        </a:solidFill>
                      </a:endParaRPr>
                    </a:p>
                  </a:txBody>
                  <a:tcP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txBody>
                  <a:tcPr>
                    <a:solidFill>
                      <a:schemeClr val="accent5">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txBody>
                  <a:tcPr>
                    <a:solidFill>
                      <a:schemeClr val="accent5">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sym typeface="Wingdings"/>
                        </a:rPr>
                        <a:t></a:t>
                      </a:r>
                      <a:endParaRPr lang="en-US" sz="1200" dirty="0" smtClean="0"/>
                    </a:p>
                  </a:txBody>
                  <a:tcPr>
                    <a:solidFill>
                      <a:schemeClr val="accent5">
                        <a:lumMod val="85000"/>
                      </a:schemeClr>
                    </a:solidFill>
                  </a:tcPr>
                </a:tc>
              </a:tr>
              <a:tr h="223879">
                <a:tc>
                  <a:txBody>
                    <a:bodyPr/>
                    <a:lstStyle/>
                    <a:p>
                      <a:r>
                        <a:rPr lang="en-US" sz="1200" b="1" strike="noStrike" noProof="0" dirty="0" smtClean="0">
                          <a:solidFill>
                            <a:schemeClr val="bg1"/>
                          </a:solidFill>
                        </a:rPr>
                        <a:t>Cloud Analytics </a:t>
                      </a:r>
                      <a:endParaRPr lang="en-US" sz="1200" b="1" strike="noStrike" noProof="0" dirty="0">
                        <a:solidFill>
                          <a:schemeClr val="bg1"/>
                        </a:solidFill>
                      </a:endParaRPr>
                    </a:p>
                  </a:txBody>
                  <a:tcPr>
                    <a:solidFill>
                      <a:schemeClr val="accent1"/>
                    </a:solidFill>
                  </a:tcPr>
                </a:tc>
                <a:tc>
                  <a:txBody>
                    <a:bodyPr/>
                    <a:lstStyle/>
                    <a:p>
                      <a:pPr algn="ctr"/>
                      <a:endParaRPr lang="en-US" sz="1200" dirty="0"/>
                    </a:p>
                  </a:txBody>
                  <a:tcPr>
                    <a:solidFill>
                      <a:schemeClr val="accent5">
                        <a:lumMod val="95000"/>
                      </a:schemeClr>
                    </a:solidFill>
                  </a:tcPr>
                </a:tc>
                <a:tc>
                  <a:txBody>
                    <a:bodyPr/>
                    <a:lstStyle/>
                    <a:p>
                      <a:pPr algn="ctr"/>
                      <a:endParaRPr lang="en-US" sz="1200" dirty="0"/>
                    </a:p>
                  </a:txBody>
                  <a:tcPr>
                    <a:solidFill>
                      <a:schemeClr val="accent5">
                        <a:lumMod val="95000"/>
                      </a:schemeClr>
                    </a:solidFill>
                  </a:tcPr>
                </a:tc>
                <a:tc>
                  <a:txBody>
                    <a:bodyPr/>
                    <a:lstStyle/>
                    <a:p>
                      <a:pPr algn="ctr"/>
                      <a:r>
                        <a:rPr lang="en-US" sz="1200" dirty="0" smtClean="0">
                          <a:sym typeface="Wingdings"/>
                        </a:rPr>
                        <a:t></a:t>
                      </a:r>
                      <a:endParaRPr lang="en-US" sz="1200" dirty="0"/>
                    </a:p>
                  </a:txBody>
                  <a:tcPr>
                    <a:solidFill>
                      <a:schemeClr val="accent5">
                        <a:lumMod val="85000"/>
                      </a:schemeClr>
                    </a:solidFill>
                  </a:tcPr>
                </a:tc>
              </a:tr>
              <a:tr h="223879">
                <a:tc>
                  <a:txBody>
                    <a:bodyPr/>
                    <a:lstStyle/>
                    <a:p>
                      <a:r>
                        <a:rPr lang="en-US" sz="1200" b="1" strike="noStrike" noProof="0" dirty="0" smtClean="0">
                          <a:solidFill>
                            <a:schemeClr val="bg1"/>
                          </a:solidFill>
                        </a:rPr>
                        <a:t>Glycol Monitoring </a:t>
                      </a:r>
                      <a:endParaRPr lang="en-US" sz="1200" b="1" strike="noStrike" noProof="0" dirty="0">
                        <a:solidFill>
                          <a:schemeClr val="bg1"/>
                        </a:solidFill>
                      </a:endParaRPr>
                    </a:p>
                  </a:txBody>
                  <a:tcPr>
                    <a:solidFill>
                      <a:schemeClr val="accent1"/>
                    </a:solidFill>
                  </a:tcPr>
                </a:tc>
                <a:tc>
                  <a:txBody>
                    <a:bodyPr/>
                    <a:lstStyle/>
                    <a:p>
                      <a:pPr algn="ctr"/>
                      <a:endParaRPr lang="en-US" sz="1200" dirty="0"/>
                    </a:p>
                  </a:txBody>
                  <a:tcPr anchor="ctr">
                    <a:solidFill>
                      <a:schemeClr val="accent5">
                        <a:lumMod val="95000"/>
                      </a:schemeClr>
                    </a:solidFill>
                  </a:tcPr>
                </a:tc>
                <a:tc>
                  <a:txBody>
                    <a:bodyPr/>
                    <a:lstStyle/>
                    <a:p>
                      <a:pPr algn="ctr"/>
                      <a:endParaRPr lang="en-US" sz="1200" dirty="0"/>
                    </a:p>
                  </a:txBody>
                  <a:tcPr anchor="ctr">
                    <a:solidFill>
                      <a:schemeClr val="accent5">
                        <a:lumMod val="95000"/>
                      </a:schemeClr>
                    </a:solidFill>
                  </a:tcPr>
                </a:tc>
                <a:tc>
                  <a:txBody>
                    <a:bodyPr/>
                    <a:lstStyle/>
                    <a:p>
                      <a:pPr algn="ctr"/>
                      <a:r>
                        <a:rPr lang="en-US" sz="1200" dirty="0" smtClean="0">
                          <a:sym typeface="Wingdings"/>
                        </a:rPr>
                        <a:t></a:t>
                      </a:r>
                      <a:endParaRPr lang="en-US" sz="1200" dirty="0"/>
                    </a:p>
                  </a:txBody>
                  <a:tcPr anchor="ctr">
                    <a:solidFill>
                      <a:schemeClr val="accent5">
                        <a:lumMod val="85000"/>
                      </a:schemeClr>
                    </a:solidFill>
                  </a:tcPr>
                </a:tc>
              </a:tr>
              <a:tr h="223879">
                <a:tc>
                  <a:txBody>
                    <a:bodyPr/>
                    <a:lstStyle/>
                    <a:p>
                      <a:r>
                        <a:rPr lang="en-US" sz="1200" b="1" strike="noStrike" noProof="0" dirty="0" smtClean="0">
                          <a:solidFill>
                            <a:schemeClr val="bg1"/>
                          </a:solidFill>
                        </a:rPr>
                        <a:t>Commissioning Report </a:t>
                      </a:r>
                      <a:endParaRPr lang="en-US" sz="1200" b="1" strike="noStrike" noProof="0" dirty="0">
                        <a:solidFill>
                          <a:schemeClr val="bg1"/>
                        </a:solidFill>
                      </a:endParaRPr>
                    </a:p>
                  </a:txBody>
                  <a:tcPr>
                    <a:solidFill>
                      <a:schemeClr val="accent1"/>
                    </a:solidFill>
                  </a:tcPr>
                </a:tc>
                <a:tc>
                  <a:txBody>
                    <a:bodyPr/>
                    <a:lstStyle/>
                    <a:p>
                      <a:pPr algn="ctr"/>
                      <a:endParaRPr lang="en-US" sz="1200" dirty="0"/>
                    </a:p>
                  </a:txBody>
                  <a:tcPr>
                    <a:solidFill>
                      <a:schemeClr val="accent5">
                        <a:lumMod val="95000"/>
                      </a:schemeClr>
                    </a:solidFill>
                  </a:tcPr>
                </a:tc>
                <a:tc>
                  <a:txBody>
                    <a:bodyPr/>
                    <a:lstStyle/>
                    <a:p>
                      <a:pPr algn="ctr"/>
                      <a:endParaRPr lang="en-US" sz="1200" dirty="0"/>
                    </a:p>
                  </a:txBody>
                  <a:tcPr>
                    <a:solidFill>
                      <a:schemeClr val="accent5">
                        <a:lumMod val="95000"/>
                      </a:schemeClr>
                    </a:solidFill>
                  </a:tcPr>
                </a:tc>
                <a:tc>
                  <a:txBody>
                    <a:bodyPr/>
                    <a:lstStyle/>
                    <a:p>
                      <a:pPr algn="ctr"/>
                      <a:r>
                        <a:rPr lang="en-US" sz="1200" dirty="0" smtClean="0">
                          <a:sym typeface="Wingdings"/>
                        </a:rPr>
                        <a:t></a:t>
                      </a:r>
                      <a:endParaRPr lang="en-US" sz="1200" dirty="0"/>
                    </a:p>
                  </a:txBody>
                  <a:tcPr>
                    <a:solidFill>
                      <a:schemeClr val="accent5">
                        <a:lumMod val="85000"/>
                      </a:schemeClr>
                    </a:solidFill>
                  </a:tcPr>
                </a:tc>
              </a:tr>
              <a:tr h="223879">
                <a:tc>
                  <a:txBody>
                    <a:bodyPr/>
                    <a:lstStyle/>
                    <a:p>
                      <a:r>
                        <a:rPr lang="en-US" sz="1200" b="1" strike="noStrike" noProof="0" dirty="0" smtClean="0">
                          <a:solidFill>
                            <a:schemeClr val="bg1"/>
                          </a:solidFill>
                        </a:rPr>
                        <a:t>True Flow </a:t>
                      </a:r>
                      <a:endParaRPr lang="en-US" sz="1200" b="1" strike="noStrike" noProof="0" dirty="0">
                        <a:solidFill>
                          <a:schemeClr val="bg1"/>
                        </a:solidFill>
                      </a:endParaRPr>
                    </a:p>
                  </a:txBody>
                  <a:tcPr>
                    <a:solidFill>
                      <a:schemeClr val="accent1"/>
                    </a:solidFill>
                  </a:tcPr>
                </a:tc>
                <a:tc>
                  <a:txBody>
                    <a:bodyPr/>
                    <a:lstStyle/>
                    <a:p>
                      <a:pPr algn="ctr"/>
                      <a:endParaRPr lang="en-US" sz="1200" dirty="0"/>
                    </a:p>
                  </a:txBody>
                  <a:tcPr>
                    <a:solidFill>
                      <a:schemeClr val="accent5">
                        <a:lumMod val="95000"/>
                      </a:schemeClr>
                    </a:solidFill>
                  </a:tcPr>
                </a:tc>
                <a:tc>
                  <a:txBody>
                    <a:bodyPr/>
                    <a:lstStyle/>
                    <a:p>
                      <a:pPr algn="ctr"/>
                      <a:r>
                        <a:rPr lang="en-US" sz="1200" dirty="0" smtClean="0">
                          <a:sym typeface="Wingdings"/>
                        </a:rPr>
                        <a:t></a:t>
                      </a:r>
                      <a:endParaRPr lang="en-US" sz="1200" dirty="0"/>
                    </a:p>
                  </a:txBody>
                  <a:tcPr>
                    <a:solidFill>
                      <a:schemeClr val="accent5">
                        <a:lumMod val="95000"/>
                      </a:schemeClr>
                    </a:solidFill>
                  </a:tcPr>
                </a:tc>
                <a:tc>
                  <a:txBody>
                    <a:bodyPr/>
                    <a:lstStyle/>
                    <a:p>
                      <a:pPr algn="ctr"/>
                      <a:r>
                        <a:rPr lang="en-US" sz="1200" dirty="0" smtClean="0">
                          <a:sym typeface="Wingdings"/>
                        </a:rPr>
                        <a:t></a:t>
                      </a:r>
                      <a:endParaRPr lang="en-US" sz="1200" dirty="0"/>
                    </a:p>
                  </a:txBody>
                  <a:tcPr>
                    <a:solidFill>
                      <a:schemeClr val="accent5">
                        <a:lumMod val="95000"/>
                      </a:schemeClr>
                    </a:solidFill>
                  </a:tcPr>
                </a:tc>
              </a:tr>
              <a:tr h="223879">
                <a:tc>
                  <a:txBody>
                    <a:bodyPr/>
                    <a:lstStyle/>
                    <a:p>
                      <a:r>
                        <a:rPr lang="en-US" sz="1200" b="1" noProof="0" dirty="0" smtClean="0">
                          <a:solidFill>
                            <a:schemeClr val="bg1"/>
                          </a:solidFill>
                        </a:rPr>
                        <a:t>Dynamic Balancing </a:t>
                      </a:r>
                      <a:endParaRPr lang="en-US" sz="1200" b="1" noProof="0" dirty="0">
                        <a:solidFill>
                          <a:schemeClr val="bg1"/>
                        </a:solidFill>
                      </a:endParaRPr>
                    </a:p>
                  </a:txBody>
                  <a:tcPr>
                    <a:solidFill>
                      <a:schemeClr val="accent1"/>
                    </a:solidFill>
                  </a:tcPr>
                </a:tc>
                <a:tc>
                  <a:txBody>
                    <a:bodyPr/>
                    <a:lstStyle/>
                    <a:p>
                      <a:pPr algn="ctr"/>
                      <a:r>
                        <a:rPr lang="en-US" sz="1200" dirty="0" smtClean="0">
                          <a:sym typeface="Wingdings"/>
                        </a:rPr>
                        <a:t></a:t>
                      </a:r>
                      <a:endParaRPr lang="en-US" sz="1200" dirty="0"/>
                    </a:p>
                  </a:txBody>
                  <a:tcPr anchor="ctr">
                    <a:solidFill>
                      <a:schemeClr val="accent5">
                        <a:lumMod val="95000"/>
                      </a:schemeClr>
                    </a:solidFill>
                  </a:tcPr>
                </a:tc>
                <a:tc>
                  <a:txBody>
                    <a:bodyPr/>
                    <a:lstStyle/>
                    <a:p>
                      <a:pPr algn="ctr"/>
                      <a:r>
                        <a:rPr lang="en-US" sz="1200" dirty="0" smtClean="0">
                          <a:sym typeface="Wingdings"/>
                        </a:rPr>
                        <a:t></a:t>
                      </a:r>
                      <a:endParaRPr lang="en-US" sz="1200" dirty="0"/>
                    </a:p>
                  </a:txBody>
                  <a:tcPr anchor="ctr">
                    <a:solidFill>
                      <a:schemeClr val="accent5">
                        <a:lumMod val="95000"/>
                      </a:schemeClr>
                    </a:solidFill>
                  </a:tcPr>
                </a:tc>
                <a:tc>
                  <a:txBody>
                    <a:bodyPr/>
                    <a:lstStyle/>
                    <a:p>
                      <a:pPr algn="ctr"/>
                      <a:r>
                        <a:rPr lang="en-US" sz="1200" dirty="0" smtClean="0">
                          <a:sym typeface="Wingdings"/>
                        </a:rPr>
                        <a:t></a:t>
                      </a:r>
                      <a:endParaRPr lang="en-US" sz="1200" dirty="0"/>
                    </a:p>
                  </a:txBody>
                  <a:tcPr anchor="ctr">
                    <a:solidFill>
                      <a:schemeClr val="accent5">
                        <a:lumMod val="95000"/>
                      </a:schemeClr>
                    </a:solidFill>
                  </a:tcPr>
                </a:tc>
              </a:tr>
              <a:tr h="223879">
                <a:tc>
                  <a:txBody>
                    <a:bodyPr/>
                    <a:lstStyle/>
                    <a:p>
                      <a:r>
                        <a:rPr lang="en-US" sz="1200" b="1" strike="noStrike" noProof="0" dirty="0" smtClean="0">
                          <a:solidFill>
                            <a:schemeClr val="bg1"/>
                          </a:solidFill>
                        </a:rPr>
                        <a:t>Energy Meter </a:t>
                      </a:r>
                      <a:endParaRPr lang="en-US" sz="1200" b="1" strike="noStrike" noProof="0" dirty="0">
                        <a:solidFill>
                          <a:schemeClr val="bg1"/>
                        </a:solidFill>
                      </a:endParaRPr>
                    </a:p>
                  </a:txBody>
                  <a:tcPr>
                    <a:solidFill>
                      <a:schemeClr val="accent1"/>
                    </a:solidFill>
                  </a:tcPr>
                </a:tc>
                <a:tc>
                  <a:txBody>
                    <a:bodyPr/>
                    <a:lstStyle/>
                    <a:p>
                      <a:pPr algn="ctr"/>
                      <a:endParaRPr lang="en-US" sz="1200" dirty="0"/>
                    </a:p>
                  </a:txBody>
                  <a:tcPr>
                    <a:solidFill>
                      <a:schemeClr val="accent5">
                        <a:lumMod val="95000"/>
                      </a:schemeClr>
                    </a:solidFill>
                  </a:tcPr>
                </a:tc>
                <a:tc>
                  <a:txBody>
                    <a:bodyPr/>
                    <a:lstStyle/>
                    <a:p>
                      <a:pPr algn="ctr"/>
                      <a:r>
                        <a:rPr lang="en-US" sz="1200" dirty="0" smtClean="0">
                          <a:sym typeface="Wingdings"/>
                        </a:rPr>
                        <a:t></a:t>
                      </a:r>
                      <a:endParaRPr lang="en-US" sz="1200" dirty="0"/>
                    </a:p>
                  </a:txBody>
                  <a:tcPr>
                    <a:solidFill>
                      <a:schemeClr val="accent5">
                        <a:lumMod val="95000"/>
                      </a:schemeClr>
                    </a:solidFill>
                  </a:tcPr>
                </a:tc>
                <a:tc>
                  <a:txBody>
                    <a:bodyPr/>
                    <a:lstStyle/>
                    <a:p>
                      <a:pPr algn="ctr"/>
                      <a:r>
                        <a:rPr lang="en-US" sz="1200" smtClean="0">
                          <a:sym typeface="Wingdings"/>
                        </a:rPr>
                        <a:t></a:t>
                      </a:r>
                      <a:endParaRPr lang="en-US" sz="1200" dirty="0"/>
                    </a:p>
                  </a:txBody>
                  <a:tcPr>
                    <a:solidFill>
                      <a:schemeClr val="accent5">
                        <a:lumMod val="95000"/>
                      </a:schemeClr>
                    </a:solidFill>
                  </a:tcPr>
                </a:tc>
              </a:tr>
              <a:tr h="223879">
                <a:tc>
                  <a:txBody>
                    <a:bodyPr/>
                    <a:lstStyle/>
                    <a:p>
                      <a:r>
                        <a:rPr lang="en-US" sz="1200" b="1" noProof="0" dirty="0" smtClean="0">
                          <a:solidFill>
                            <a:schemeClr val="bg1"/>
                          </a:solidFill>
                        </a:rPr>
                        <a:t>Power Control</a:t>
                      </a:r>
                      <a:endParaRPr lang="en-US" sz="1200" b="1" noProof="0" dirty="0">
                        <a:solidFill>
                          <a:schemeClr val="bg1"/>
                        </a:solidFill>
                      </a:endParaRPr>
                    </a:p>
                  </a:txBody>
                  <a:tcPr>
                    <a:solidFill>
                      <a:schemeClr val="accent1"/>
                    </a:solidFill>
                  </a:tcPr>
                </a:tc>
                <a:tc>
                  <a:txBody>
                    <a:bodyPr/>
                    <a:lstStyle/>
                    <a:p>
                      <a:pPr algn="ctr"/>
                      <a:endParaRPr lang="en-US" sz="1200" dirty="0"/>
                    </a:p>
                  </a:txBody>
                  <a:tcPr>
                    <a:solidFill>
                      <a:schemeClr val="accent5">
                        <a:lumMod val="95000"/>
                      </a:schemeClr>
                    </a:solidFill>
                  </a:tcPr>
                </a:tc>
                <a:tc>
                  <a:txBody>
                    <a:bodyPr/>
                    <a:lstStyle/>
                    <a:p>
                      <a:pPr algn="ctr"/>
                      <a:r>
                        <a:rPr lang="en-US" sz="1200" dirty="0" smtClean="0">
                          <a:sym typeface="Wingdings"/>
                        </a:rPr>
                        <a:t></a:t>
                      </a:r>
                      <a:endParaRPr lang="en-US" sz="1200" dirty="0"/>
                    </a:p>
                  </a:txBody>
                  <a:tcPr>
                    <a:solidFill>
                      <a:schemeClr val="accent5">
                        <a:lumMod val="95000"/>
                      </a:schemeClr>
                    </a:solidFill>
                  </a:tcPr>
                </a:tc>
                <a:tc>
                  <a:txBody>
                    <a:bodyPr/>
                    <a:lstStyle/>
                    <a:p>
                      <a:pPr algn="ctr"/>
                      <a:r>
                        <a:rPr lang="en-US" sz="1200" dirty="0" smtClean="0">
                          <a:sym typeface="Wingdings"/>
                        </a:rPr>
                        <a:t></a:t>
                      </a:r>
                      <a:endParaRPr lang="en-US" sz="1200" dirty="0"/>
                    </a:p>
                  </a:txBody>
                  <a:tcPr>
                    <a:solidFill>
                      <a:schemeClr val="accent5">
                        <a:lumMod val="95000"/>
                      </a:schemeClr>
                    </a:solidFill>
                  </a:tcPr>
                </a:tc>
              </a:tr>
              <a:tr h="223879">
                <a:tc>
                  <a:txBody>
                    <a:bodyPr/>
                    <a:lstStyle/>
                    <a:p>
                      <a:r>
                        <a:rPr lang="en-US" sz="1200" b="1" noProof="0" dirty="0" smtClean="0">
                          <a:solidFill>
                            <a:schemeClr val="bg1"/>
                          </a:solidFill>
                        </a:rPr>
                        <a:t>Delta T Manager</a:t>
                      </a:r>
                      <a:endParaRPr lang="en-US" sz="1200" b="1" noProof="0" dirty="0">
                        <a:solidFill>
                          <a:schemeClr val="bg1"/>
                        </a:solidFill>
                      </a:endParaRPr>
                    </a:p>
                  </a:txBody>
                  <a:tcPr>
                    <a:solidFill>
                      <a:schemeClr val="accent1"/>
                    </a:solidFill>
                  </a:tcPr>
                </a:tc>
                <a:tc>
                  <a:txBody>
                    <a:bodyPr/>
                    <a:lstStyle/>
                    <a:p>
                      <a:pPr algn="ctr"/>
                      <a:endParaRPr lang="en-US" sz="1200" dirty="0"/>
                    </a:p>
                  </a:txBody>
                  <a:tcPr>
                    <a:solidFill>
                      <a:schemeClr val="accent5">
                        <a:lumMod val="95000"/>
                      </a:schemeClr>
                    </a:solidFill>
                  </a:tcPr>
                </a:tc>
                <a:tc>
                  <a:txBody>
                    <a:bodyPr/>
                    <a:lstStyle/>
                    <a:p>
                      <a:pPr algn="ctr"/>
                      <a:r>
                        <a:rPr lang="en-US" sz="1200" dirty="0" smtClean="0">
                          <a:sym typeface="Wingdings"/>
                        </a:rPr>
                        <a:t></a:t>
                      </a:r>
                      <a:endParaRPr lang="en-US" sz="1200" dirty="0"/>
                    </a:p>
                  </a:txBody>
                  <a:tcPr anchor="ctr">
                    <a:solidFill>
                      <a:schemeClr val="accent5">
                        <a:lumMod val="95000"/>
                      </a:schemeClr>
                    </a:solidFill>
                  </a:tcPr>
                </a:tc>
                <a:tc>
                  <a:txBody>
                    <a:bodyPr/>
                    <a:lstStyle/>
                    <a:p>
                      <a:pPr algn="ctr"/>
                      <a:r>
                        <a:rPr lang="en-US" sz="1200" dirty="0" smtClean="0">
                          <a:sym typeface="Wingdings"/>
                        </a:rPr>
                        <a:t></a:t>
                      </a:r>
                      <a:endParaRPr lang="en-US" sz="1200" dirty="0"/>
                    </a:p>
                  </a:txBody>
                  <a:tcPr anchor="ctr">
                    <a:solidFill>
                      <a:schemeClr val="accent5">
                        <a:lumMod val="95000"/>
                      </a:schemeClr>
                    </a:solidFill>
                  </a:tcPr>
                </a:tc>
              </a:tr>
              <a:tr h="223879">
                <a:tc>
                  <a:txBody>
                    <a:bodyPr/>
                    <a:lstStyle/>
                    <a:p>
                      <a:r>
                        <a:rPr lang="en-US" sz="1200" b="1" noProof="0" dirty="0" smtClean="0">
                          <a:solidFill>
                            <a:schemeClr val="bg1"/>
                          </a:solidFill>
                        </a:rPr>
                        <a:t>Live Data</a:t>
                      </a:r>
                      <a:endParaRPr lang="en-US" sz="1200" b="1" noProof="0" dirty="0">
                        <a:solidFill>
                          <a:schemeClr val="bg1"/>
                        </a:solidFill>
                      </a:endParaRPr>
                    </a:p>
                  </a:txBody>
                  <a:tcPr>
                    <a:solidFill>
                      <a:schemeClr val="accent1"/>
                    </a:solidFill>
                  </a:tcPr>
                </a:tc>
                <a:tc>
                  <a:txBody>
                    <a:bodyPr/>
                    <a:lstStyle/>
                    <a:p>
                      <a:pPr algn="ctr"/>
                      <a:endParaRPr lang="en-US" sz="1200" dirty="0"/>
                    </a:p>
                  </a:txBody>
                  <a:tcPr>
                    <a:solidFill>
                      <a:schemeClr val="accent5">
                        <a:lumMod val="95000"/>
                      </a:schemeClr>
                    </a:solidFill>
                  </a:tcPr>
                </a:tc>
                <a:tc>
                  <a:txBody>
                    <a:bodyPr/>
                    <a:lstStyle/>
                    <a:p>
                      <a:pPr algn="ctr"/>
                      <a:r>
                        <a:rPr lang="en-US" sz="1200" dirty="0" smtClean="0">
                          <a:sym typeface="Wingdings"/>
                        </a:rPr>
                        <a:t></a:t>
                      </a:r>
                      <a:endParaRPr lang="en-US" sz="1200" dirty="0"/>
                    </a:p>
                  </a:txBody>
                  <a:tcPr>
                    <a:solidFill>
                      <a:schemeClr val="accent5">
                        <a:lumMod val="95000"/>
                      </a:schemeClr>
                    </a:solidFill>
                  </a:tcPr>
                </a:tc>
                <a:tc>
                  <a:txBody>
                    <a:bodyPr/>
                    <a:lstStyle/>
                    <a:p>
                      <a:pPr algn="ctr"/>
                      <a:r>
                        <a:rPr lang="en-US" sz="1200" dirty="0" smtClean="0">
                          <a:sym typeface="Wingdings"/>
                        </a:rPr>
                        <a:t></a:t>
                      </a:r>
                      <a:endParaRPr lang="en-US" sz="1200" dirty="0"/>
                    </a:p>
                  </a:txBody>
                  <a:tcPr>
                    <a:solidFill>
                      <a:schemeClr val="accent5">
                        <a:lumMod val="95000"/>
                      </a:schemeClr>
                    </a:solidFill>
                  </a:tcPr>
                </a:tc>
              </a:tr>
              <a:tr h="223879">
                <a:tc>
                  <a:txBody>
                    <a:bodyPr/>
                    <a:lstStyle/>
                    <a:p>
                      <a:r>
                        <a:rPr lang="en-US" sz="1200" b="1" noProof="0" dirty="0" smtClean="0">
                          <a:solidFill>
                            <a:schemeClr val="bg1"/>
                          </a:solidFill>
                        </a:rPr>
                        <a:t>Coil History </a:t>
                      </a:r>
                      <a:endParaRPr lang="en-US" sz="1200" b="1" noProof="0" dirty="0">
                        <a:solidFill>
                          <a:schemeClr val="bg1"/>
                        </a:solidFill>
                      </a:endParaRPr>
                    </a:p>
                  </a:txBody>
                  <a:tcPr>
                    <a:solidFill>
                      <a:schemeClr val="accent1"/>
                    </a:solidFill>
                  </a:tcPr>
                </a:tc>
                <a:tc>
                  <a:txBody>
                    <a:bodyPr/>
                    <a:lstStyle/>
                    <a:p>
                      <a:pPr algn="ctr"/>
                      <a:endParaRPr lang="en-US" sz="1200" dirty="0"/>
                    </a:p>
                  </a:txBody>
                  <a:tcPr>
                    <a:solidFill>
                      <a:schemeClr val="accent5">
                        <a:lumMod val="95000"/>
                      </a:schemeClr>
                    </a:solidFill>
                  </a:tcPr>
                </a:tc>
                <a:tc>
                  <a:txBody>
                    <a:bodyPr/>
                    <a:lstStyle/>
                    <a:p>
                      <a:pPr algn="ctr"/>
                      <a:r>
                        <a:rPr lang="en-US" sz="1200" dirty="0" smtClean="0">
                          <a:sym typeface="Wingdings"/>
                        </a:rPr>
                        <a:t></a:t>
                      </a:r>
                      <a:endParaRPr lang="en-US" sz="1200" dirty="0"/>
                    </a:p>
                  </a:txBody>
                  <a:tcPr>
                    <a:solidFill>
                      <a:schemeClr val="accent5">
                        <a:lumMod val="95000"/>
                      </a:schemeClr>
                    </a:solidFill>
                  </a:tcPr>
                </a:tc>
                <a:tc>
                  <a:txBody>
                    <a:bodyPr/>
                    <a:lstStyle/>
                    <a:p>
                      <a:pPr algn="ctr"/>
                      <a:r>
                        <a:rPr lang="en-US" sz="1200" smtClean="0">
                          <a:sym typeface="Wingdings"/>
                        </a:rPr>
                        <a:t></a:t>
                      </a:r>
                      <a:endParaRPr lang="en-US" sz="1200" dirty="0"/>
                    </a:p>
                  </a:txBody>
                  <a:tcPr>
                    <a:solidFill>
                      <a:schemeClr val="accent5">
                        <a:lumMod val="95000"/>
                      </a:schemeClr>
                    </a:solidFill>
                  </a:tcPr>
                </a:tc>
              </a:tr>
              <a:tr h="223879">
                <a:tc>
                  <a:txBody>
                    <a:bodyPr/>
                    <a:lstStyle/>
                    <a:p>
                      <a:r>
                        <a:rPr lang="en-US" sz="1200" b="1" noProof="0" dirty="0" smtClean="0">
                          <a:solidFill>
                            <a:schemeClr val="bg1"/>
                          </a:solidFill>
                        </a:rPr>
                        <a:t>CCV</a:t>
                      </a:r>
                      <a:r>
                        <a:rPr lang="en-US" sz="1200" b="1" baseline="0" noProof="0" dirty="0" smtClean="0">
                          <a:solidFill>
                            <a:schemeClr val="bg1"/>
                          </a:solidFill>
                        </a:rPr>
                        <a:t> Technology**</a:t>
                      </a:r>
                      <a:endParaRPr lang="en-US" sz="1200" b="1" noProof="0" dirty="0">
                        <a:solidFill>
                          <a:schemeClr val="bg1"/>
                        </a:solidFill>
                      </a:endParaRPr>
                    </a:p>
                  </a:txBody>
                  <a:tcPr>
                    <a:solidFill>
                      <a:schemeClr val="accent1"/>
                    </a:solidFill>
                  </a:tcPr>
                </a:tc>
                <a:tc>
                  <a:txBody>
                    <a:bodyPr/>
                    <a:lstStyle/>
                    <a:p>
                      <a:pPr algn="ctr"/>
                      <a:endParaRPr lang="en-US" sz="1200" dirty="0"/>
                    </a:p>
                  </a:txBody>
                  <a:tcPr>
                    <a:solidFill>
                      <a:schemeClr val="accent5">
                        <a:lumMod val="95000"/>
                      </a:schemeClr>
                    </a:solidFill>
                  </a:tcPr>
                </a:tc>
                <a:tc>
                  <a:txBody>
                    <a:bodyPr/>
                    <a:lstStyle/>
                    <a:p>
                      <a:pPr algn="ctr"/>
                      <a:r>
                        <a:rPr lang="en-US" sz="1200" dirty="0" smtClean="0">
                          <a:sym typeface="Wingdings"/>
                        </a:rPr>
                        <a:t></a:t>
                      </a:r>
                      <a:endParaRPr lang="en-US" sz="1200" dirty="0"/>
                    </a:p>
                  </a:txBody>
                  <a:tcPr>
                    <a:solidFill>
                      <a:schemeClr val="accent5">
                        <a:lumMod val="95000"/>
                      </a:schemeClr>
                    </a:solidFill>
                  </a:tcPr>
                </a:tc>
                <a:tc>
                  <a:txBody>
                    <a:bodyPr/>
                    <a:lstStyle/>
                    <a:p>
                      <a:pPr algn="ctr"/>
                      <a:r>
                        <a:rPr lang="en-US" sz="1200" dirty="0" smtClean="0">
                          <a:sym typeface="Wingdings"/>
                        </a:rPr>
                        <a:t></a:t>
                      </a:r>
                      <a:endParaRPr lang="en-US" sz="1200" dirty="0"/>
                    </a:p>
                  </a:txBody>
                  <a:tcPr>
                    <a:solidFill>
                      <a:schemeClr val="accent5">
                        <a:lumMod val="95000"/>
                      </a:schemeClr>
                    </a:solidFill>
                  </a:tcPr>
                </a:tc>
              </a:tr>
              <a:tr h="223879">
                <a:tc>
                  <a:txBody>
                    <a:bodyPr/>
                    <a:lstStyle/>
                    <a:p>
                      <a:r>
                        <a:rPr lang="en-US" sz="1200" b="1" strike="noStrike" noProof="0" dirty="0" smtClean="0">
                          <a:solidFill>
                            <a:schemeClr val="bg1"/>
                          </a:solidFill>
                        </a:rPr>
                        <a:t>Leakage</a:t>
                      </a:r>
                      <a:endParaRPr lang="en-US" sz="1200" b="1" strike="noStrike" noProof="0" dirty="0">
                        <a:solidFill>
                          <a:schemeClr val="bg1"/>
                        </a:solidFill>
                      </a:endParaRPr>
                    </a:p>
                  </a:txBody>
                  <a:tcP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ANSI Class IV</a:t>
                      </a:r>
                    </a:p>
                  </a:txBody>
                  <a:tcPr>
                    <a:solidFill>
                      <a:schemeClr val="accent5">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sym typeface="Wingdings"/>
                        </a:rPr>
                        <a:t>0%</a:t>
                      </a:r>
                      <a:endParaRPr lang="en-US" sz="1200" dirty="0" smtClean="0"/>
                    </a:p>
                  </a:txBody>
                  <a:tcPr>
                    <a:solidFill>
                      <a:schemeClr val="accent5">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sym typeface="Wingdings"/>
                        </a:rPr>
                        <a:t>0%</a:t>
                      </a:r>
                      <a:endParaRPr lang="en-US" sz="1200" dirty="0" smtClean="0"/>
                    </a:p>
                  </a:txBody>
                  <a:tcPr>
                    <a:solidFill>
                      <a:schemeClr val="accent5">
                        <a:lumMod val="95000"/>
                      </a:schemeClr>
                    </a:solidFill>
                  </a:tcPr>
                </a:tc>
              </a:tr>
              <a:tr h="223879">
                <a:tc>
                  <a:txBody>
                    <a:bodyPr/>
                    <a:lstStyle/>
                    <a:p>
                      <a:r>
                        <a:rPr lang="en-US" sz="1200" b="1" noProof="0" dirty="0" smtClean="0">
                          <a:solidFill>
                            <a:schemeClr val="bg1"/>
                          </a:solidFill>
                        </a:rPr>
                        <a:t>High</a:t>
                      </a:r>
                      <a:r>
                        <a:rPr lang="en-US" sz="1200" b="1" baseline="0" noProof="0" dirty="0" smtClean="0">
                          <a:solidFill>
                            <a:schemeClr val="bg1"/>
                          </a:solidFill>
                        </a:rPr>
                        <a:t> Close-off</a:t>
                      </a:r>
                      <a:endParaRPr lang="en-US" sz="1200" b="1" noProof="0" dirty="0">
                        <a:solidFill>
                          <a:schemeClr val="bg1"/>
                        </a:solidFill>
                      </a:endParaRPr>
                    </a:p>
                  </a:txBody>
                  <a:tcPr>
                    <a:solidFill>
                      <a:schemeClr val="accent1"/>
                    </a:solidFill>
                  </a:tcPr>
                </a:tc>
                <a:tc>
                  <a:txBody>
                    <a:bodyPr/>
                    <a:lstStyle/>
                    <a:p>
                      <a:pPr algn="ctr"/>
                      <a:endParaRPr lang="en-US" sz="1200" dirty="0"/>
                    </a:p>
                  </a:txBody>
                  <a:tcPr>
                    <a:solidFill>
                      <a:schemeClr val="accent5">
                        <a:lumMod val="95000"/>
                      </a:schemeClr>
                    </a:solidFill>
                  </a:tcPr>
                </a:tc>
                <a:tc>
                  <a:txBody>
                    <a:bodyPr/>
                    <a:lstStyle/>
                    <a:p>
                      <a:pPr algn="ctr"/>
                      <a:r>
                        <a:rPr lang="en-US" sz="1200" dirty="0" smtClean="0">
                          <a:sym typeface="Wingdings"/>
                        </a:rPr>
                        <a:t></a:t>
                      </a:r>
                      <a:endParaRPr lang="en-US" sz="1200" dirty="0"/>
                    </a:p>
                  </a:txBody>
                  <a:tcPr>
                    <a:solidFill>
                      <a:schemeClr val="accent5">
                        <a:lumMod val="95000"/>
                      </a:schemeClr>
                    </a:solidFill>
                  </a:tcPr>
                </a:tc>
                <a:tc>
                  <a:txBody>
                    <a:bodyPr/>
                    <a:lstStyle/>
                    <a:p>
                      <a:pPr algn="ctr"/>
                      <a:r>
                        <a:rPr lang="en-US" sz="1200" dirty="0" smtClean="0">
                          <a:sym typeface="Wingdings"/>
                        </a:rPr>
                        <a:t></a:t>
                      </a:r>
                      <a:endParaRPr lang="en-US" sz="1200" dirty="0"/>
                    </a:p>
                  </a:txBody>
                  <a:tcPr>
                    <a:solidFill>
                      <a:schemeClr val="accent5">
                        <a:lumMod val="95000"/>
                      </a:schemeClr>
                    </a:solidFill>
                  </a:tcPr>
                </a:tc>
              </a:tr>
              <a:tr h="223879">
                <a:tc>
                  <a:txBody>
                    <a:bodyPr/>
                    <a:lstStyle/>
                    <a:p>
                      <a:r>
                        <a:rPr lang="en-US" sz="1200" b="1" noProof="0" dirty="0" smtClean="0">
                          <a:solidFill>
                            <a:schemeClr val="bg1"/>
                          </a:solidFill>
                        </a:rPr>
                        <a:t>Low Minimum Pressure Drop</a:t>
                      </a:r>
                      <a:endParaRPr lang="en-US" sz="1200" b="1" noProof="0" dirty="0">
                        <a:solidFill>
                          <a:schemeClr val="bg1"/>
                        </a:solidFill>
                      </a:endParaRPr>
                    </a:p>
                  </a:txBody>
                  <a:tcPr>
                    <a:solidFill>
                      <a:schemeClr val="accent1"/>
                    </a:solidFill>
                  </a:tcPr>
                </a:tc>
                <a:tc>
                  <a:txBody>
                    <a:bodyPr/>
                    <a:lstStyle/>
                    <a:p>
                      <a:pPr algn="ctr"/>
                      <a:endParaRPr lang="en-US" sz="1200" dirty="0"/>
                    </a:p>
                  </a:txBody>
                  <a:tcPr>
                    <a:solidFill>
                      <a:schemeClr val="accent5">
                        <a:lumMod val="95000"/>
                      </a:schemeClr>
                    </a:solidFill>
                  </a:tcPr>
                </a:tc>
                <a:tc>
                  <a:txBody>
                    <a:bodyPr/>
                    <a:lstStyle/>
                    <a:p>
                      <a:pPr algn="ctr"/>
                      <a:r>
                        <a:rPr lang="en-US" sz="1200" dirty="0" smtClean="0">
                          <a:sym typeface="Wingdings"/>
                        </a:rPr>
                        <a:t></a:t>
                      </a:r>
                      <a:endParaRPr lang="en-US" sz="1200" dirty="0"/>
                    </a:p>
                  </a:txBody>
                  <a:tcPr>
                    <a:solidFill>
                      <a:schemeClr val="accent5">
                        <a:lumMod val="95000"/>
                      </a:schemeClr>
                    </a:solidFill>
                  </a:tcPr>
                </a:tc>
                <a:tc>
                  <a:txBody>
                    <a:bodyPr/>
                    <a:lstStyle/>
                    <a:p>
                      <a:pPr algn="ctr"/>
                      <a:r>
                        <a:rPr lang="en-US" sz="1200" dirty="0" smtClean="0">
                          <a:sym typeface="Wingdings"/>
                        </a:rPr>
                        <a:t></a:t>
                      </a:r>
                      <a:endParaRPr lang="en-US" sz="1200" dirty="0"/>
                    </a:p>
                  </a:txBody>
                  <a:tcPr>
                    <a:solidFill>
                      <a:schemeClr val="accent5">
                        <a:lumMod val="95000"/>
                      </a:schemeClr>
                    </a:solidFill>
                  </a:tcPr>
                </a:tc>
              </a:tr>
              <a:tr h="223879">
                <a:tc>
                  <a:txBody>
                    <a:bodyPr/>
                    <a:lstStyle/>
                    <a:p>
                      <a:r>
                        <a:rPr lang="en-US" sz="1200" b="1" noProof="0" dirty="0" smtClean="0">
                          <a:solidFill>
                            <a:schemeClr val="bg1"/>
                          </a:solidFill>
                        </a:rPr>
                        <a:t>Field Configuration </a:t>
                      </a:r>
                      <a:endParaRPr lang="en-US" sz="1200" b="1" noProof="0" dirty="0">
                        <a:solidFill>
                          <a:schemeClr val="bg1"/>
                        </a:solidFill>
                      </a:endParaRPr>
                    </a:p>
                  </a:txBody>
                  <a:tcPr>
                    <a:solidFill>
                      <a:schemeClr val="accent1"/>
                    </a:solidFill>
                  </a:tcPr>
                </a:tc>
                <a:tc>
                  <a:txBody>
                    <a:bodyPr/>
                    <a:lstStyle/>
                    <a:p>
                      <a:pPr algn="ctr"/>
                      <a:r>
                        <a:rPr lang="en-US" sz="1200" dirty="0" smtClean="0">
                          <a:sym typeface="Wingdings"/>
                        </a:rPr>
                        <a:t></a:t>
                      </a:r>
                      <a:endParaRPr lang="en-US" sz="1200" dirty="0"/>
                    </a:p>
                  </a:txBody>
                  <a:tcPr>
                    <a:solidFill>
                      <a:schemeClr val="accent5">
                        <a:lumMod val="95000"/>
                      </a:schemeClr>
                    </a:solidFill>
                  </a:tcPr>
                </a:tc>
                <a:tc>
                  <a:txBody>
                    <a:bodyPr/>
                    <a:lstStyle/>
                    <a:p>
                      <a:pPr algn="ctr"/>
                      <a:r>
                        <a:rPr lang="en-US" sz="1200" dirty="0" smtClean="0">
                          <a:sym typeface="Wingdings"/>
                        </a:rPr>
                        <a:t></a:t>
                      </a:r>
                      <a:endParaRPr lang="en-US" sz="1200" dirty="0"/>
                    </a:p>
                  </a:txBody>
                  <a:tcPr>
                    <a:solidFill>
                      <a:schemeClr val="accent5">
                        <a:lumMod val="95000"/>
                      </a:schemeClr>
                    </a:solidFill>
                  </a:tcPr>
                </a:tc>
                <a:tc>
                  <a:txBody>
                    <a:bodyPr/>
                    <a:lstStyle/>
                    <a:p>
                      <a:pPr algn="ctr"/>
                      <a:r>
                        <a:rPr lang="en-US" sz="1200" dirty="0" smtClean="0">
                          <a:sym typeface="Wingdings"/>
                        </a:rPr>
                        <a:t></a:t>
                      </a:r>
                      <a:endParaRPr lang="en-US" sz="1200" dirty="0"/>
                    </a:p>
                  </a:txBody>
                  <a:tcPr>
                    <a:solidFill>
                      <a:schemeClr val="accent5">
                        <a:lumMod val="95000"/>
                      </a:schemeClr>
                    </a:solidFill>
                  </a:tcPr>
                </a:tc>
              </a:tr>
              <a:tr h="298505">
                <a:tc>
                  <a:txBody>
                    <a:bodyPr/>
                    <a:lstStyle/>
                    <a:p>
                      <a:r>
                        <a:rPr lang="en-US" sz="1200" b="1" noProof="0" dirty="0" smtClean="0">
                          <a:solidFill>
                            <a:schemeClr val="bg1"/>
                          </a:solidFill>
                        </a:rPr>
                        <a:t>Bus Communication</a:t>
                      </a:r>
                      <a:r>
                        <a:rPr lang="en-US" sz="1200" b="1" baseline="0" noProof="0" dirty="0" smtClean="0">
                          <a:solidFill>
                            <a:schemeClr val="bg1"/>
                          </a:solidFill>
                        </a:rPr>
                        <a:t> </a:t>
                      </a:r>
                      <a:endParaRPr lang="en-US" sz="1200" b="1" noProof="0" dirty="0">
                        <a:solidFill>
                          <a:schemeClr val="bg1"/>
                        </a:solidFill>
                      </a:endParaRPr>
                    </a:p>
                  </a:txBody>
                  <a:tcPr>
                    <a:solidFill>
                      <a:schemeClr val="accent1"/>
                    </a:solidFill>
                  </a:tcPr>
                </a:tc>
                <a:tc>
                  <a:txBody>
                    <a:bodyPr/>
                    <a:lstStyle/>
                    <a:p>
                      <a:pPr algn="ctr"/>
                      <a:endParaRPr lang="en-US" sz="1200" dirty="0"/>
                    </a:p>
                  </a:txBody>
                  <a:tcPr>
                    <a:solidFill>
                      <a:schemeClr val="accent5">
                        <a:lumMod val="95000"/>
                      </a:schemeClr>
                    </a:solidFill>
                  </a:tcPr>
                </a:tc>
                <a:tc>
                  <a:txBody>
                    <a:bodyPr/>
                    <a:lstStyle/>
                    <a:p>
                      <a:pPr algn="ctr"/>
                      <a:r>
                        <a:rPr lang="en-US" sz="1200" dirty="0" err="1" smtClean="0"/>
                        <a:t>BACnet</a:t>
                      </a:r>
                      <a:r>
                        <a:rPr lang="en-US" sz="1200" dirty="0" smtClean="0"/>
                        <a:t> MS/TP</a:t>
                      </a:r>
                      <a:r>
                        <a:rPr lang="en-US" sz="1200" baseline="0" dirty="0" smtClean="0"/>
                        <a:t> or IP and MP Bus</a:t>
                      </a:r>
                      <a:endParaRPr lang="en-US" sz="1200" dirty="0"/>
                    </a:p>
                  </a:txBody>
                  <a:tcPr>
                    <a:solidFill>
                      <a:schemeClr val="accent5">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err="1" smtClean="0"/>
                        <a:t>BACnet</a:t>
                      </a:r>
                      <a:r>
                        <a:rPr lang="en-US" sz="1200" dirty="0" smtClean="0"/>
                        <a:t> MS/TP</a:t>
                      </a:r>
                      <a:r>
                        <a:rPr lang="en-US" sz="1200" baseline="0" dirty="0" smtClean="0"/>
                        <a:t> or IP, Modbus RTU or TCP/IP and MP Bus</a:t>
                      </a:r>
                      <a:endParaRPr lang="en-US" sz="1200" dirty="0" smtClean="0"/>
                    </a:p>
                  </a:txBody>
                  <a:tcPr>
                    <a:solidFill>
                      <a:schemeClr val="accent5">
                        <a:lumMod val="85000"/>
                      </a:schemeClr>
                    </a:solidFill>
                  </a:tcPr>
                </a:tc>
              </a:tr>
              <a:tr h="223879">
                <a:tc>
                  <a:txBody>
                    <a:bodyPr/>
                    <a:lstStyle/>
                    <a:p>
                      <a:r>
                        <a:rPr lang="en-US" sz="1200" b="1" noProof="0" dirty="0" smtClean="0">
                          <a:solidFill>
                            <a:schemeClr val="bg1"/>
                          </a:solidFill>
                        </a:rPr>
                        <a:t>Passwor</a:t>
                      </a:r>
                      <a:r>
                        <a:rPr lang="en-US" sz="1200" b="1" baseline="0" noProof="0" dirty="0" smtClean="0">
                          <a:solidFill>
                            <a:schemeClr val="bg1"/>
                          </a:solidFill>
                        </a:rPr>
                        <a:t>d Configuration</a:t>
                      </a:r>
                      <a:endParaRPr lang="en-US" sz="1200" b="1" noProof="0" dirty="0">
                        <a:solidFill>
                          <a:schemeClr val="bg1"/>
                        </a:solidFill>
                      </a:endParaRPr>
                    </a:p>
                  </a:txBody>
                  <a:tcPr>
                    <a:solidFill>
                      <a:schemeClr val="accent1"/>
                    </a:solidFill>
                  </a:tcPr>
                </a:tc>
                <a:tc>
                  <a:txBody>
                    <a:bodyPr/>
                    <a:lstStyle/>
                    <a:p>
                      <a:pPr algn="ctr"/>
                      <a:endParaRPr lang="en-US" sz="1200" dirty="0"/>
                    </a:p>
                  </a:txBody>
                  <a:tcPr>
                    <a:solidFill>
                      <a:schemeClr val="accent5">
                        <a:lumMod val="95000"/>
                      </a:schemeClr>
                    </a:solidFill>
                  </a:tcPr>
                </a:tc>
                <a:tc>
                  <a:txBody>
                    <a:bodyPr/>
                    <a:lstStyle/>
                    <a:p>
                      <a:pPr algn="ctr"/>
                      <a:endParaRPr lang="en-US" sz="1200" dirty="0"/>
                    </a:p>
                  </a:txBody>
                  <a:tcPr>
                    <a:solidFill>
                      <a:schemeClr val="accent5">
                        <a:lumMod val="95000"/>
                      </a:schemeClr>
                    </a:solidFill>
                  </a:tcPr>
                </a:tc>
                <a:tc>
                  <a:txBody>
                    <a:bodyPr/>
                    <a:lstStyle/>
                    <a:p>
                      <a:pPr algn="ctr"/>
                      <a:r>
                        <a:rPr lang="en-US" sz="1200" dirty="0" smtClean="0">
                          <a:sym typeface="Wingdings"/>
                        </a:rPr>
                        <a:t></a:t>
                      </a:r>
                      <a:endParaRPr lang="en-US" sz="1200" dirty="0"/>
                    </a:p>
                  </a:txBody>
                  <a:tcPr anchor="ctr">
                    <a:solidFill>
                      <a:schemeClr val="accent5">
                        <a:lumMod val="85000"/>
                      </a:schemeClr>
                    </a:solidFill>
                  </a:tcPr>
                </a:tc>
              </a:tr>
              <a:tr h="223879">
                <a:tc>
                  <a:txBody>
                    <a:bodyPr/>
                    <a:lstStyle/>
                    <a:p>
                      <a:r>
                        <a:rPr lang="en-US" sz="1200" b="1" noProof="0" dirty="0" smtClean="0">
                          <a:solidFill>
                            <a:schemeClr val="bg1"/>
                          </a:solidFill>
                        </a:rPr>
                        <a:t>Set-Up Wizard </a:t>
                      </a:r>
                      <a:endParaRPr lang="en-US" sz="1200" b="1" noProof="0" dirty="0">
                        <a:solidFill>
                          <a:schemeClr val="bg1"/>
                        </a:solidFill>
                      </a:endParaRPr>
                    </a:p>
                  </a:txBody>
                  <a:tcPr>
                    <a:solidFill>
                      <a:schemeClr val="accent1"/>
                    </a:solidFill>
                  </a:tcPr>
                </a:tc>
                <a:tc>
                  <a:txBody>
                    <a:bodyPr/>
                    <a:lstStyle/>
                    <a:p>
                      <a:pPr algn="ctr"/>
                      <a:endParaRPr lang="en-US" sz="1200" dirty="0"/>
                    </a:p>
                  </a:txBody>
                  <a:tcPr>
                    <a:solidFill>
                      <a:schemeClr val="accent5">
                        <a:lumMod val="95000"/>
                      </a:schemeClr>
                    </a:solidFill>
                  </a:tcPr>
                </a:tc>
                <a:tc>
                  <a:txBody>
                    <a:bodyPr/>
                    <a:lstStyle/>
                    <a:p>
                      <a:pPr algn="ctr"/>
                      <a:endParaRPr lang="en-US" sz="1200" dirty="0"/>
                    </a:p>
                  </a:txBody>
                  <a:tcPr>
                    <a:solidFill>
                      <a:schemeClr val="accent5">
                        <a:lumMod val="95000"/>
                      </a:schemeClr>
                    </a:solidFill>
                  </a:tcPr>
                </a:tc>
                <a:tc>
                  <a:txBody>
                    <a:bodyPr/>
                    <a:lstStyle/>
                    <a:p>
                      <a:pPr algn="ctr"/>
                      <a:r>
                        <a:rPr lang="en-US" sz="1200" dirty="0" smtClean="0">
                          <a:sym typeface="Wingdings"/>
                        </a:rPr>
                        <a:t></a:t>
                      </a:r>
                      <a:endParaRPr lang="en-US" sz="1200" dirty="0"/>
                    </a:p>
                  </a:txBody>
                  <a:tcPr>
                    <a:solidFill>
                      <a:schemeClr val="accent5">
                        <a:lumMod val="85000"/>
                      </a:schemeClr>
                    </a:solidFill>
                  </a:tcPr>
                </a:tc>
              </a:tr>
              <a:tr h="223879">
                <a:tc>
                  <a:txBody>
                    <a:bodyPr/>
                    <a:lstStyle/>
                    <a:p>
                      <a:r>
                        <a:rPr lang="en-US" sz="1200" b="1" noProof="0" dirty="0" smtClean="0">
                          <a:solidFill>
                            <a:schemeClr val="bg1"/>
                          </a:solidFill>
                        </a:rPr>
                        <a:t>5-Year Warranty</a:t>
                      </a:r>
                      <a:endParaRPr lang="en-US" sz="1200" b="1" noProof="0" dirty="0">
                        <a:solidFill>
                          <a:schemeClr val="bg1"/>
                        </a:solidFill>
                      </a:endParaRPr>
                    </a:p>
                  </a:txBody>
                  <a:tcPr>
                    <a:solidFill>
                      <a:schemeClr val="accent1"/>
                    </a:solidFill>
                  </a:tcPr>
                </a:tc>
                <a:tc>
                  <a:txBody>
                    <a:bodyPr/>
                    <a:lstStyle/>
                    <a:p>
                      <a:pPr algn="ctr"/>
                      <a:r>
                        <a:rPr lang="en-US" sz="1200" dirty="0" smtClean="0">
                          <a:sym typeface="Wingdings"/>
                        </a:rPr>
                        <a:t></a:t>
                      </a:r>
                      <a:endParaRPr lang="en-US" sz="1200" dirty="0"/>
                    </a:p>
                  </a:txBody>
                  <a:tcPr>
                    <a:solidFill>
                      <a:schemeClr val="accent5">
                        <a:lumMod val="95000"/>
                      </a:schemeClr>
                    </a:solidFill>
                  </a:tcPr>
                </a:tc>
                <a:tc>
                  <a:txBody>
                    <a:bodyPr/>
                    <a:lstStyle/>
                    <a:p>
                      <a:pPr algn="ctr"/>
                      <a:r>
                        <a:rPr lang="en-US" sz="1200" dirty="0" smtClean="0">
                          <a:sym typeface="Wingdings"/>
                        </a:rPr>
                        <a:t></a:t>
                      </a:r>
                      <a:endParaRPr lang="en-US" sz="1200" dirty="0"/>
                    </a:p>
                  </a:txBody>
                  <a:tcPr>
                    <a:solidFill>
                      <a:schemeClr val="accent5">
                        <a:lumMod val="95000"/>
                      </a:schemeClr>
                    </a:solidFill>
                  </a:tcPr>
                </a:tc>
                <a:tc>
                  <a:txBody>
                    <a:bodyPr/>
                    <a:lstStyle/>
                    <a:p>
                      <a:pPr algn="ctr"/>
                      <a:r>
                        <a:rPr lang="en-US" sz="1200" dirty="0" smtClean="0">
                          <a:sym typeface="Wingdings"/>
                        </a:rPr>
                        <a:t></a:t>
                      </a:r>
                      <a:endParaRPr lang="en-US" sz="1200" dirty="0"/>
                    </a:p>
                  </a:txBody>
                  <a:tcPr>
                    <a:solidFill>
                      <a:schemeClr val="accent5">
                        <a:lumMod val="95000"/>
                      </a:schemeClr>
                    </a:solidFill>
                  </a:tcPr>
                </a:tc>
              </a:tr>
              <a:tr h="223879">
                <a:tc>
                  <a:txBody>
                    <a:bodyPr/>
                    <a:lstStyle/>
                    <a:p>
                      <a:r>
                        <a:rPr lang="en-US" sz="1200" b="1" noProof="0" dirty="0" smtClean="0">
                          <a:solidFill>
                            <a:schemeClr val="bg1"/>
                          </a:solidFill>
                        </a:rPr>
                        <a:t>7-Year Warranty with Cloud</a:t>
                      </a:r>
                      <a:r>
                        <a:rPr lang="en-US" sz="1200" b="1" baseline="0" noProof="0" dirty="0" smtClean="0">
                          <a:solidFill>
                            <a:schemeClr val="bg1"/>
                          </a:solidFill>
                        </a:rPr>
                        <a:t> Access </a:t>
                      </a:r>
                      <a:endParaRPr lang="en-US" sz="1200" b="1" noProof="0" dirty="0">
                        <a:solidFill>
                          <a:schemeClr val="bg1"/>
                        </a:solidFill>
                      </a:endParaRPr>
                    </a:p>
                  </a:txBody>
                  <a:tcPr>
                    <a:solidFill>
                      <a:schemeClr val="accent1"/>
                    </a:solidFill>
                  </a:tcPr>
                </a:tc>
                <a:tc>
                  <a:txBody>
                    <a:bodyPr/>
                    <a:lstStyle/>
                    <a:p>
                      <a:pPr algn="ctr"/>
                      <a:endParaRPr lang="en-US" sz="1200" dirty="0"/>
                    </a:p>
                  </a:txBody>
                  <a:tcPr>
                    <a:solidFill>
                      <a:schemeClr val="accent5">
                        <a:lumMod val="95000"/>
                      </a:schemeClr>
                    </a:solidFill>
                  </a:tcPr>
                </a:tc>
                <a:tc>
                  <a:txBody>
                    <a:bodyPr/>
                    <a:lstStyle/>
                    <a:p>
                      <a:pPr algn="ctr"/>
                      <a:endParaRPr lang="en-US" sz="1200" dirty="0"/>
                    </a:p>
                  </a:txBody>
                  <a:tcPr>
                    <a:solidFill>
                      <a:schemeClr val="accent5">
                        <a:lumMod val="95000"/>
                      </a:schemeClr>
                    </a:solidFill>
                  </a:tcPr>
                </a:tc>
                <a:tc>
                  <a:txBody>
                    <a:bodyPr/>
                    <a:lstStyle/>
                    <a:p>
                      <a:pPr algn="ctr"/>
                      <a:r>
                        <a:rPr lang="en-US" sz="1200" dirty="0" smtClean="0">
                          <a:sym typeface="Wingdings"/>
                        </a:rPr>
                        <a:t></a:t>
                      </a:r>
                      <a:endParaRPr lang="en-US" sz="1200" dirty="0"/>
                    </a:p>
                  </a:txBody>
                  <a:tcPr>
                    <a:solidFill>
                      <a:schemeClr val="accent5">
                        <a:lumMod val="85000"/>
                      </a:schemeClr>
                    </a:solidFill>
                  </a:tcPr>
                </a:tc>
              </a:tr>
            </a:tbl>
          </a:graphicData>
        </a:graphic>
      </p:graphicFrame>
      <p:grpSp>
        <p:nvGrpSpPr>
          <p:cNvPr id="17" name="Group 16"/>
          <p:cNvGrpSpPr/>
          <p:nvPr/>
        </p:nvGrpSpPr>
        <p:grpSpPr>
          <a:xfrm>
            <a:off x="8558975" y="0"/>
            <a:ext cx="1408494" cy="1043533"/>
            <a:chOff x="8874298" y="0"/>
            <a:chExt cx="1408494" cy="1043533"/>
          </a:xfrm>
        </p:grpSpPr>
        <p:sp>
          <p:nvSpPr>
            <p:cNvPr id="18" name="Rectangle 17"/>
            <p:cNvSpPr/>
            <p:nvPr/>
          </p:nvSpPr>
          <p:spPr bwMode="auto">
            <a:xfrm>
              <a:off x="8874298" y="0"/>
              <a:ext cx="1408494" cy="82750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19" name="Pentagon 18"/>
            <p:cNvSpPr/>
            <p:nvPr/>
          </p:nvSpPr>
          <p:spPr bwMode="auto">
            <a:xfrm rot="5400000">
              <a:off x="9056779" y="-182480"/>
              <a:ext cx="1043532" cy="1408494"/>
            </a:xfrm>
            <a:prstGeom prst="homePlate">
              <a:avLst>
                <a:gd name="adj" fmla="val 19578"/>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5050" y="251445"/>
              <a:ext cx="1006990" cy="394090"/>
            </a:xfrm>
            <a:prstGeom prst="rect">
              <a:avLst/>
            </a:prstGeom>
          </p:spPr>
        </p:pic>
      </p:grpSp>
    </p:spTree>
    <p:extLst>
      <p:ext uri="{BB962C8B-B14F-4D97-AF65-F5344CB8AC3E}">
        <p14:creationId xmlns:p14="http://schemas.microsoft.com/office/powerpoint/2010/main" val="988680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772765"/>
            <a:ext cx="10691813" cy="6014145"/>
          </a:xfrm>
          <a:prstGeom prst="rect">
            <a:avLst/>
          </a:prstGeom>
        </p:spPr>
      </p:pic>
      <p:sp>
        <p:nvSpPr>
          <p:cNvPr id="3" name="TextBox 2"/>
          <p:cNvSpPr txBox="1"/>
          <p:nvPr/>
        </p:nvSpPr>
        <p:spPr>
          <a:xfrm>
            <a:off x="1136063" y="1268462"/>
            <a:ext cx="8924635" cy="1387688"/>
          </a:xfrm>
          <a:prstGeom prst="rect">
            <a:avLst/>
          </a:prstGeom>
          <a:noFill/>
        </p:spPr>
        <p:txBody>
          <a:bodyPr wrap="square" rtlCol="0">
            <a:spAutoFit/>
          </a:bodyPr>
          <a:lstStyle/>
          <a:p>
            <a:pPr algn="r"/>
            <a:r>
              <a:rPr lang="en-US" sz="2806" b="1" dirty="0"/>
              <a:t>CASE STUDY</a:t>
            </a:r>
          </a:p>
          <a:p>
            <a:pPr algn="r"/>
            <a:r>
              <a:rPr lang="en-US" sz="2806" b="1" dirty="0"/>
              <a:t>Massachusetts Institute of Technology (MIT)</a:t>
            </a:r>
          </a:p>
          <a:p>
            <a:pPr algn="r"/>
            <a:endParaRPr lang="en-US" sz="2806" b="1" dirty="0"/>
          </a:p>
        </p:txBody>
      </p:sp>
      <p:sp>
        <p:nvSpPr>
          <p:cNvPr id="4" name="TextBox 3"/>
          <p:cNvSpPr txBox="1"/>
          <p:nvPr/>
        </p:nvSpPr>
        <p:spPr>
          <a:xfrm>
            <a:off x="1136063" y="3864034"/>
            <a:ext cx="3957252" cy="1200329"/>
          </a:xfrm>
          <a:prstGeom prst="rect">
            <a:avLst/>
          </a:prstGeom>
          <a:noFill/>
        </p:spPr>
        <p:txBody>
          <a:bodyPr wrap="square" rtlCol="0">
            <a:spAutoFit/>
          </a:bodyPr>
          <a:lstStyle/>
          <a:p>
            <a:pPr algn="ctr"/>
            <a:r>
              <a:rPr lang="en-US" dirty="0">
                <a:solidFill>
                  <a:schemeClr val="bg1"/>
                </a:solidFill>
              </a:rPr>
              <a:t>Average Delta T rose from 6.15</a:t>
            </a:r>
            <a:r>
              <a:rPr lang="it-IT" dirty="0">
                <a:solidFill>
                  <a:schemeClr val="bg1"/>
                </a:solidFill>
              </a:rPr>
              <a:t>°</a:t>
            </a:r>
            <a:r>
              <a:rPr lang="en-US" dirty="0">
                <a:solidFill>
                  <a:schemeClr val="bg1"/>
                </a:solidFill>
              </a:rPr>
              <a:t>F to 12.14</a:t>
            </a:r>
            <a:r>
              <a:rPr lang="it-IT" dirty="0">
                <a:solidFill>
                  <a:schemeClr val="bg1"/>
                </a:solidFill>
              </a:rPr>
              <a:t>°</a:t>
            </a:r>
            <a:r>
              <a:rPr lang="en-US" dirty="0">
                <a:solidFill>
                  <a:schemeClr val="bg1"/>
                </a:solidFill>
              </a:rPr>
              <a:t>F, reducing chilled water flow by </a:t>
            </a:r>
            <a:endParaRPr lang="it-IT" dirty="0">
              <a:solidFill>
                <a:schemeClr val="bg1"/>
              </a:solidFill>
            </a:endParaRPr>
          </a:p>
        </p:txBody>
      </p:sp>
      <p:sp>
        <p:nvSpPr>
          <p:cNvPr id="5" name="TextBox 4"/>
          <p:cNvSpPr txBox="1"/>
          <p:nvPr/>
        </p:nvSpPr>
        <p:spPr>
          <a:xfrm>
            <a:off x="5598381" y="3864034"/>
            <a:ext cx="3957252" cy="830997"/>
          </a:xfrm>
          <a:prstGeom prst="rect">
            <a:avLst/>
          </a:prstGeom>
          <a:noFill/>
        </p:spPr>
        <p:txBody>
          <a:bodyPr wrap="square" rtlCol="0">
            <a:spAutoFit/>
          </a:bodyPr>
          <a:lstStyle/>
          <a:p>
            <a:pPr algn="ctr"/>
            <a:r>
              <a:rPr lang="en-US" dirty="0">
                <a:solidFill>
                  <a:schemeClr val="bg1"/>
                </a:solidFill>
              </a:rPr>
              <a:t>Annual savings were estimated to be as high as</a:t>
            </a:r>
          </a:p>
        </p:txBody>
      </p:sp>
      <p:sp>
        <p:nvSpPr>
          <p:cNvPr id="6" name="TextBox 5"/>
          <p:cNvSpPr txBox="1"/>
          <p:nvPr/>
        </p:nvSpPr>
        <p:spPr>
          <a:xfrm>
            <a:off x="5598381" y="5295380"/>
            <a:ext cx="3957252" cy="668196"/>
          </a:xfrm>
          <a:prstGeom prst="rect">
            <a:avLst/>
          </a:prstGeom>
          <a:noFill/>
        </p:spPr>
        <p:txBody>
          <a:bodyPr wrap="square" rtlCol="0">
            <a:spAutoFit/>
          </a:bodyPr>
          <a:lstStyle/>
          <a:p>
            <a:pPr algn="ctr"/>
            <a:r>
              <a:rPr lang="en-US" sz="3742" b="1" dirty="0">
                <a:solidFill>
                  <a:schemeClr val="bg1"/>
                </a:solidFill>
              </a:rPr>
              <a:t>$1.5 million</a:t>
            </a:r>
          </a:p>
        </p:txBody>
      </p:sp>
      <p:sp>
        <p:nvSpPr>
          <p:cNvPr id="7" name="TextBox 6"/>
          <p:cNvSpPr txBox="1"/>
          <p:nvPr/>
        </p:nvSpPr>
        <p:spPr>
          <a:xfrm>
            <a:off x="1126337" y="5289934"/>
            <a:ext cx="3957252" cy="668196"/>
          </a:xfrm>
          <a:prstGeom prst="rect">
            <a:avLst/>
          </a:prstGeom>
          <a:noFill/>
        </p:spPr>
        <p:txBody>
          <a:bodyPr wrap="square" rtlCol="0">
            <a:spAutoFit/>
          </a:bodyPr>
          <a:lstStyle/>
          <a:p>
            <a:pPr algn="ctr"/>
            <a:r>
              <a:rPr lang="en-US" sz="3742" b="1" dirty="0">
                <a:solidFill>
                  <a:schemeClr val="bg1"/>
                </a:solidFill>
              </a:rPr>
              <a:t>49%</a:t>
            </a:r>
          </a:p>
        </p:txBody>
      </p:sp>
      <p:sp>
        <p:nvSpPr>
          <p:cNvPr id="9" name="Slide Number Placeholder 3"/>
          <p:cNvSpPr>
            <a:spLocks noGrp="1"/>
          </p:cNvSpPr>
          <p:nvPr>
            <p:ph type="sldNum" sz="quarter" idx="12"/>
          </p:nvPr>
        </p:nvSpPr>
        <p:spPr>
          <a:xfrm>
            <a:off x="8370242" y="7344146"/>
            <a:ext cx="2227262" cy="251619"/>
          </a:xfrm>
        </p:spPr>
        <p:txBody>
          <a:bodyPr/>
          <a:lstStyle/>
          <a:p>
            <a:r>
              <a:rPr lang="de-CH" altLang="de-DE" dirty="0" smtClean="0"/>
              <a:t>33</a:t>
            </a:r>
            <a:endParaRPr lang="de-CH" altLang="de-DE" dirty="0"/>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2172"/>
          <a:stretch/>
        </p:blipFill>
        <p:spPr>
          <a:xfrm>
            <a:off x="0" y="12700"/>
            <a:ext cx="10691813" cy="7546975"/>
          </a:xfrm>
          <a:prstGeom prst="rect">
            <a:avLst/>
          </a:prstGeom>
        </p:spPr>
      </p:pic>
      <p:sp>
        <p:nvSpPr>
          <p:cNvPr id="22" name="Rectangle 21"/>
          <p:cNvSpPr/>
          <p:nvPr/>
        </p:nvSpPr>
        <p:spPr bwMode="auto">
          <a:xfrm>
            <a:off x="0" y="0"/>
            <a:ext cx="10691813" cy="3023698"/>
          </a:xfrm>
          <a:prstGeom prst="rect">
            <a:avLst/>
          </a:prstGeom>
          <a:gradFill flip="none" rotWithShape="1">
            <a:gsLst>
              <a:gs pos="100000">
                <a:schemeClr val="bg1">
                  <a:alpha val="0"/>
                </a:schemeClr>
              </a:gs>
              <a:gs pos="43000">
                <a:schemeClr val="bg1"/>
              </a:gs>
            </a:gsLst>
            <a:lin ang="540000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 name="TextBox 12"/>
          <p:cNvSpPr txBox="1"/>
          <p:nvPr/>
        </p:nvSpPr>
        <p:spPr>
          <a:xfrm>
            <a:off x="665386" y="294997"/>
            <a:ext cx="7935358" cy="892552"/>
          </a:xfrm>
          <a:prstGeom prst="rect">
            <a:avLst/>
          </a:prstGeom>
          <a:noFill/>
        </p:spPr>
        <p:txBody>
          <a:bodyPr wrap="square" rtlCol="0">
            <a:spAutoFit/>
          </a:bodyPr>
          <a:lstStyle/>
          <a:p>
            <a:r>
              <a:rPr lang="en-US" sz="2800" b="1" dirty="0" smtClean="0">
                <a:solidFill>
                  <a:schemeClr val="accent6">
                    <a:lumMod val="50000"/>
                  </a:schemeClr>
                </a:solidFill>
              </a:rPr>
              <a:t>Success Story</a:t>
            </a:r>
            <a:endParaRPr lang="en-US" sz="2800" b="1" dirty="0">
              <a:solidFill>
                <a:schemeClr val="accent6">
                  <a:lumMod val="50000"/>
                </a:schemeClr>
              </a:solidFill>
            </a:endParaRPr>
          </a:p>
          <a:p>
            <a:r>
              <a:rPr lang="en-US" b="1" dirty="0">
                <a:solidFill>
                  <a:schemeClr val="accent2"/>
                </a:solidFill>
              </a:rPr>
              <a:t>Massachusetts Institute of Technology (MIT)</a:t>
            </a:r>
          </a:p>
        </p:txBody>
      </p:sp>
      <p:sp>
        <p:nvSpPr>
          <p:cNvPr id="15" name="TextBox 14"/>
          <p:cNvSpPr txBox="1"/>
          <p:nvPr/>
        </p:nvSpPr>
        <p:spPr>
          <a:xfrm>
            <a:off x="1158197" y="4529393"/>
            <a:ext cx="3957252" cy="1200329"/>
          </a:xfrm>
          <a:prstGeom prst="rect">
            <a:avLst/>
          </a:prstGeom>
          <a:noFill/>
        </p:spPr>
        <p:txBody>
          <a:bodyPr wrap="square" rtlCol="0">
            <a:spAutoFit/>
          </a:bodyPr>
          <a:lstStyle/>
          <a:p>
            <a:pPr algn="ctr"/>
            <a:r>
              <a:rPr lang="en-US" dirty="0">
                <a:solidFill>
                  <a:schemeClr val="bg1"/>
                </a:solidFill>
              </a:rPr>
              <a:t>Average Delta T rose from 6.15</a:t>
            </a:r>
            <a:r>
              <a:rPr lang="it-IT" dirty="0">
                <a:solidFill>
                  <a:schemeClr val="bg1"/>
                </a:solidFill>
              </a:rPr>
              <a:t>°</a:t>
            </a:r>
            <a:r>
              <a:rPr lang="en-US" dirty="0">
                <a:solidFill>
                  <a:schemeClr val="bg1"/>
                </a:solidFill>
              </a:rPr>
              <a:t>F to 12.14</a:t>
            </a:r>
            <a:r>
              <a:rPr lang="it-IT" dirty="0">
                <a:solidFill>
                  <a:schemeClr val="bg1"/>
                </a:solidFill>
              </a:rPr>
              <a:t>°</a:t>
            </a:r>
            <a:r>
              <a:rPr lang="en-US" dirty="0">
                <a:solidFill>
                  <a:schemeClr val="bg1"/>
                </a:solidFill>
              </a:rPr>
              <a:t>F, reducing chilled water flow by </a:t>
            </a:r>
            <a:endParaRPr lang="it-IT" dirty="0">
              <a:solidFill>
                <a:schemeClr val="bg1"/>
              </a:solidFill>
            </a:endParaRPr>
          </a:p>
        </p:txBody>
      </p:sp>
      <p:sp>
        <p:nvSpPr>
          <p:cNvPr id="16" name="TextBox 15"/>
          <p:cNvSpPr txBox="1"/>
          <p:nvPr/>
        </p:nvSpPr>
        <p:spPr>
          <a:xfrm>
            <a:off x="1278737" y="5842508"/>
            <a:ext cx="3957252" cy="668196"/>
          </a:xfrm>
          <a:prstGeom prst="rect">
            <a:avLst/>
          </a:prstGeom>
          <a:noFill/>
        </p:spPr>
        <p:txBody>
          <a:bodyPr wrap="square" rtlCol="0">
            <a:spAutoFit/>
          </a:bodyPr>
          <a:lstStyle/>
          <a:p>
            <a:pPr algn="ctr"/>
            <a:r>
              <a:rPr lang="en-US" sz="3742" b="1" dirty="0">
                <a:solidFill>
                  <a:schemeClr val="bg1"/>
                </a:solidFill>
              </a:rPr>
              <a:t>49%</a:t>
            </a:r>
          </a:p>
        </p:txBody>
      </p:sp>
      <p:sp>
        <p:nvSpPr>
          <p:cNvPr id="17" name="TextBox 16"/>
          <p:cNvSpPr txBox="1"/>
          <p:nvPr/>
        </p:nvSpPr>
        <p:spPr>
          <a:xfrm>
            <a:off x="5636855" y="4556510"/>
            <a:ext cx="3957252" cy="830997"/>
          </a:xfrm>
          <a:prstGeom prst="rect">
            <a:avLst/>
          </a:prstGeom>
          <a:noFill/>
        </p:spPr>
        <p:txBody>
          <a:bodyPr wrap="square" rtlCol="0">
            <a:spAutoFit/>
          </a:bodyPr>
          <a:lstStyle/>
          <a:p>
            <a:pPr algn="ctr"/>
            <a:r>
              <a:rPr lang="en-US" dirty="0">
                <a:solidFill>
                  <a:schemeClr val="bg1"/>
                </a:solidFill>
              </a:rPr>
              <a:t>Annual savings were estimated to be as high as</a:t>
            </a:r>
          </a:p>
        </p:txBody>
      </p:sp>
      <p:sp>
        <p:nvSpPr>
          <p:cNvPr id="18" name="TextBox 17"/>
          <p:cNvSpPr txBox="1"/>
          <p:nvPr/>
        </p:nvSpPr>
        <p:spPr>
          <a:xfrm>
            <a:off x="5750781" y="5842508"/>
            <a:ext cx="3957252" cy="668196"/>
          </a:xfrm>
          <a:prstGeom prst="rect">
            <a:avLst/>
          </a:prstGeom>
          <a:noFill/>
        </p:spPr>
        <p:txBody>
          <a:bodyPr wrap="square" rtlCol="0">
            <a:spAutoFit/>
          </a:bodyPr>
          <a:lstStyle/>
          <a:p>
            <a:pPr algn="ctr"/>
            <a:r>
              <a:rPr lang="en-US" sz="3742" b="1" dirty="0">
                <a:solidFill>
                  <a:schemeClr val="bg1"/>
                </a:solidFill>
              </a:rPr>
              <a:t>$1.5 million</a:t>
            </a:r>
          </a:p>
        </p:txBody>
      </p:sp>
      <p:grpSp>
        <p:nvGrpSpPr>
          <p:cNvPr id="23" name="Group 22"/>
          <p:cNvGrpSpPr/>
          <p:nvPr/>
        </p:nvGrpSpPr>
        <p:grpSpPr>
          <a:xfrm>
            <a:off x="8558975" y="0"/>
            <a:ext cx="1408494" cy="1043533"/>
            <a:chOff x="8874298" y="0"/>
            <a:chExt cx="1408494" cy="1043533"/>
          </a:xfrm>
        </p:grpSpPr>
        <p:sp>
          <p:nvSpPr>
            <p:cNvPr id="24" name="Rectangle 23"/>
            <p:cNvSpPr/>
            <p:nvPr/>
          </p:nvSpPr>
          <p:spPr bwMode="auto">
            <a:xfrm>
              <a:off x="8874298" y="0"/>
              <a:ext cx="1408494" cy="82750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25" name="Pentagon 24"/>
            <p:cNvSpPr/>
            <p:nvPr/>
          </p:nvSpPr>
          <p:spPr bwMode="auto">
            <a:xfrm rot="5400000">
              <a:off x="9056779" y="-182480"/>
              <a:ext cx="1043532" cy="1408494"/>
            </a:xfrm>
            <a:prstGeom prst="homePlate">
              <a:avLst>
                <a:gd name="adj" fmla="val 19578"/>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5050" y="251445"/>
              <a:ext cx="1006990" cy="394090"/>
            </a:xfrm>
            <a:prstGeom prst="rect">
              <a:avLst/>
            </a:prstGeom>
          </p:spPr>
        </p:pic>
      </p:grpSp>
    </p:spTree>
    <p:extLst>
      <p:ext uri="{BB962C8B-B14F-4D97-AF65-F5344CB8AC3E}">
        <p14:creationId xmlns:p14="http://schemas.microsoft.com/office/powerpoint/2010/main" val="1321708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6158"/>
          <a:stretch/>
        </p:blipFill>
        <p:spPr>
          <a:xfrm>
            <a:off x="-17016" y="-1"/>
            <a:ext cx="10708829" cy="7587496"/>
          </a:xfrm>
          <a:prstGeom prst="rect">
            <a:avLst/>
          </a:prstGeom>
        </p:spPr>
      </p:pic>
      <p:pic>
        <p:nvPicPr>
          <p:cNvPr id="26" name="Picture 25"/>
          <p:cNvPicPr>
            <a:picLocks noChangeAspect="1"/>
          </p:cNvPicPr>
          <p:nvPr/>
        </p:nvPicPr>
        <p:blipFill>
          <a:blip r:embed="rId4" cstate="print">
            <a:extLst>
              <a:ext uri="{BEBA8EAE-BF5A-486C-A8C5-ECC9F3942E4B}">
                <a14:imgProps xmlns:a14="http://schemas.microsoft.com/office/drawing/2010/main">
                  <a14:imgLayer r:embed="rId5">
                    <a14:imgEffect>
                      <a14:sharpenSoften amount="6000"/>
                    </a14:imgEffect>
                  </a14:imgLayer>
                </a14:imgProps>
              </a:ext>
              <a:ext uri="{28A0092B-C50C-407E-A947-70E740481C1C}">
                <a14:useLocalDpi xmlns:a14="http://schemas.microsoft.com/office/drawing/2010/main" val="0"/>
              </a:ext>
            </a:extLst>
          </a:blip>
          <a:stretch>
            <a:fillRect/>
          </a:stretch>
        </p:blipFill>
        <p:spPr>
          <a:xfrm>
            <a:off x="5374384" y="3985334"/>
            <a:ext cx="4580034" cy="323411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6806" y="3995861"/>
            <a:ext cx="4580034" cy="3234115"/>
          </a:xfrm>
          <a:prstGeom prst="rect">
            <a:avLst/>
          </a:prstGeom>
        </p:spPr>
      </p:pic>
      <p:sp>
        <p:nvSpPr>
          <p:cNvPr id="16" name="Rectangle 15"/>
          <p:cNvSpPr/>
          <p:nvPr/>
        </p:nvSpPr>
        <p:spPr bwMode="auto">
          <a:xfrm>
            <a:off x="0" y="0"/>
            <a:ext cx="10691813" cy="3023698"/>
          </a:xfrm>
          <a:prstGeom prst="rect">
            <a:avLst/>
          </a:prstGeom>
          <a:gradFill flip="none" rotWithShape="1">
            <a:gsLst>
              <a:gs pos="100000">
                <a:schemeClr val="bg1">
                  <a:alpha val="0"/>
                </a:schemeClr>
              </a:gs>
              <a:gs pos="43000">
                <a:schemeClr val="bg1"/>
              </a:gs>
            </a:gsLst>
            <a:lin ang="540000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 name="TextBox 2"/>
          <p:cNvSpPr txBox="1"/>
          <p:nvPr/>
        </p:nvSpPr>
        <p:spPr>
          <a:xfrm>
            <a:off x="665386" y="251445"/>
            <a:ext cx="8745685" cy="892552"/>
          </a:xfrm>
          <a:prstGeom prst="rect">
            <a:avLst/>
          </a:prstGeom>
          <a:noFill/>
        </p:spPr>
        <p:txBody>
          <a:bodyPr wrap="square" rtlCol="0">
            <a:spAutoFit/>
          </a:bodyPr>
          <a:lstStyle/>
          <a:p>
            <a:r>
              <a:rPr lang="en-US" sz="2800" b="1" dirty="0" smtClean="0">
                <a:solidFill>
                  <a:schemeClr val="accent6">
                    <a:lumMod val="50000"/>
                  </a:schemeClr>
                </a:solidFill>
              </a:rPr>
              <a:t>Success Story</a:t>
            </a:r>
            <a:endParaRPr lang="en-US" sz="2800" b="1" dirty="0">
              <a:solidFill>
                <a:schemeClr val="accent6">
                  <a:lumMod val="50000"/>
                </a:schemeClr>
              </a:solidFill>
            </a:endParaRPr>
          </a:p>
          <a:p>
            <a:r>
              <a:rPr lang="en-US" b="1" dirty="0" smtClean="0">
                <a:solidFill>
                  <a:schemeClr val="accent2"/>
                </a:solidFill>
              </a:rPr>
              <a:t>Hillsdale </a:t>
            </a:r>
            <a:r>
              <a:rPr lang="en-US" b="1" dirty="0">
                <a:solidFill>
                  <a:schemeClr val="accent2"/>
                </a:solidFill>
              </a:rPr>
              <a:t>College </a:t>
            </a:r>
            <a:r>
              <a:rPr lang="en-US" b="1" dirty="0" err="1" smtClean="0">
                <a:solidFill>
                  <a:schemeClr val="accent2"/>
                </a:solidFill>
              </a:rPr>
              <a:t>Mossey</a:t>
            </a:r>
            <a:r>
              <a:rPr lang="en-US" b="1" dirty="0" smtClean="0">
                <a:solidFill>
                  <a:schemeClr val="accent2"/>
                </a:solidFill>
              </a:rPr>
              <a:t> Library </a:t>
            </a:r>
            <a:r>
              <a:rPr lang="en-US" b="1" dirty="0">
                <a:solidFill>
                  <a:schemeClr val="accent2"/>
                </a:solidFill>
              </a:rPr>
              <a:t>&amp; </a:t>
            </a:r>
            <a:r>
              <a:rPr lang="en-US" b="1" dirty="0" err="1">
                <a:solidFill>
                  <a:schemeClr val="accent2"/>
                </a:solidFill>
              </a:rPr>
              <a:t>Delp</a:t>
            </a:r>
            <a:r>
              <a:rPr lang="en-US" b="1" dirty="0">
                <a:solidFill>
                  <a:schemeClr val="accent2"/>
                </a:solidFill>
              </a:rPr>
              <a:t> Hall</a:t>
            </a:r>
          </a:p>
        </p:txBody>
      </p:sp>
      <p:grpSp>
        <p:nvGrpSpPr>
          <p:cNvPr id="19" name="Group 18"/>
          <p:cNvGrpSpPr/>
          <p:nvPr/>
        </p:nvGrpSpPr>
        <p:grpSpPr>
          <a:xfrm>
            <a:off x="8558975" y="0"/>
            <a:ext cx="1408494" cy="1043533"/>
            <a:chOff x="8874298" y="0"/>
            <a:chExt cx="1408494" cy="1043533"/>
          </a:xfrm>
        </p:grpSpPr>
        <p:sp>
          <p:nvSpPr>
            <p:cNvPr id="20" name="Rectangle 19"/>
            <p:cNvSpPr/>
            <p:nvPr/>
          </p:nvSpPr>
          <p:spPr bwMode="auto">
            <a:xfrm>
              <a:off x="8874298" y="0"/>
              <a:ext cx="1408494" cy="82750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21" name="Pentagon 20"/>
            <p:cNvSpPr/>
            <p:nvPr/>
          </p:nvSpPr>
          <p:spPr bwMode="auto">
            <a:xfrm rot="5400000">
              <a:off x="9056779" y="-182480"/>
              <a:ext cx="1043532" cy="1408494"/>
            </a:xfrm>
            <a:prstGeom prst="homePlate">
              <a:avLst>
                <a:gd name="adj" fmla="val 19578"/>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75050" y="251445"/>
              <a:ext cx="1006990" cy="394090"/>
            </a:xfrm>
            <a:prstGeom prst="rect">
              <a:avLst/>
            </a:prstGeom>
          </p:spPr>
        </p:pic>
      </p:grpSp>
      <p:sp>
        <p:nvSpPr>
          <p:cNvPr id="14" name="TextBox 13"/>
          <p:cNvSpPr txBox="1"/>
          <p:nvPr/>
        </p:nvSpPr>
        <p:spPr>
          <a:xfrm>
            <a:off x="1158197" y="4283893"/>
            <a:ext cx="3957252" cy="1200329"/>
          </a:xfrm>
          <a:prstGeom prst="rect">
            <a:avLst/>
          </a:prstGeom>
          <a:noFill/>
        </p:spPr>
        <p:txBody>
          <a:bodyPr wrap="square" rtlCol="0">
            <a:spAutoFit/>
          </a:bodyPr>
          <a:lstStyle/>
          <a:p>
            <a:pPr algn="ctr"/>
            <a:r>
              <a:rPr lang="en-US" dirty="0" smtClean="0">
                <a:solidFill>
                  <a:schemeClr val="bg1"/>
                </a:solidFill>
              </a:rPr>
              <a:t>Delta </a:t>
            </a:r>
            <a:r>
              <a:rPr lang="en-US" dirty="0">
                <a:solidFill>
                  <a:schemeClr val="bg1"/>
                </a:solidFill>
              </a:rPr>
              <a:t>T </a:t>
            </a:r>
            <a:r>
              <a:rPr lang="en-US" dirty="0" smtClean="0">
                <a:solidFill>
                  <a:schemeClr val="bg1"/>
                </a:solidFill>
              </a:rPr>
              <a:t>Increased</a:t>
            </a:r>
            <a:br>
              <a:rPr lang="en-US" dirty="0" smtClean="0">
                <a:solidFill>
                  <a:schemeClr val="bg1"/>
                </a:solidFill>
              </a:rPr>
            </a:br>
            <a:r>
              <a:rPr lang="en-US" dirty="0" smtClean="0">
                <a:solidFill>
                  <a:schemeClr val="bg1"/>
                </a:solidFill>
              </a:rPr>
              <a:t> 3-7</a:t>
            </a:r>
            <a:r>
              <a:rPr lang="it-IT" dirty="0" smtClean="0">
                <a:solidFill>
                  <a:schemeClr val="bg1"/>
                </a:solidFill>
              </a:rPr>
              <a:t>°</a:t>
            </a:r>
            <a:r>
              <a:rPr lang="en-US" dirty="0">
                <a:solidFill>
                  <a:schemeClr val="bg1"/>
                </a:solidFill>
              </a:rPr>
              <a:t>F to </a:t>
            </a:r>
            <a:r>
              <a:rPr lang="en-US" dirty="0" smtClean="0">
                <a:solidFill>
                  <a:schemeClr val="bg1"/>
                </a:solidFill>
              </a:rPr>
              <a:t>10-12</a:t>
            </a:r>
            <a:r>
              <a:rPr lang="it-IT" dirty="0" smtClean="0">
                <a:solidFill>
                  <a:schemeClr val="bg1"/>
                </a:solidFill>
              </a:rPr>
              <a:t>°</a:t>
            </a:r>
            <a:r>
              <a:rPr lang="en-US" dirty="0" smtClean="0">
                <a:solidFill>
                  <a:schemeClr val="bg1"/>
                </a:solidFill>
              </a:rPr>
              <a:t>F</a:t>
            </a:r>
            <a:br>
              <a:rPr lang="en-US" dirty="0" smtClean="0">
                <a:solidFill>
                  <a:schemeClr val="bg1"/>
                </a:solidFill>
              </a:rPr>
            </a:br>
            <a:r>
              <a:rPr lang="en-US" dirty="0" smtClean="0">
                <a:solidFill>
                  <a:schemeClr val="bg1"/>
                </a:solidFill>
              </a:rPr>
              <a:t>reducing usage of chiller </a:t>
            </a:r>
            <a:r>
              <a:rPr lang="en-US" dirty="0">
                <a:solidFill>
                  <a:schemeClr val="bg1"/>
                </a:solidFill>
              </a:rPr>
              <a:t>by </a:t>
            </a:r>
            <a:endParaRPr lang="it-IT" dirty="0">
              <a:solidFill>
                <a:schemeClr val="bg1"/>
              </a:solidFill>
            </a:endParaRPr>
          </a:p>
        </p:txBody>
      </p:sp>
      <p:sp>
        <p:nvSpPr>
          <p:cNvPr id="15" name="TextBox 14"/>
          <p:cNvSpPr txBox="1"/>
          <p:nvPr/>
        </p:nvSpPr>
        <p:spPr>
          <a:xfrm>
            <a:off x="1169442" y="5842508"/>
            <a:ext cx="3957252" cy="667875"/>
          </a:xfrm>
          <a:prstGeom prst="rect">
            <a:avLst/>
          </a:prstGeom>
          <a:noFill/>
        </p:spPr>
        <p:txBody>
          <a:bodyPr wrap="square" rtlCol="0">
            <a:spAutoFit/>
          </a:bodyPr>
          <a:lstStyle/>
          <a:p>
            <a:pPr marL="0" lvl="1" algn="ctr"/>
            <a:r>
              <a:rPr lang="en-US" altLang="en-US" sz="3740" b="1" dirty="0" smtClean="0">
                <a:solidFill>
                  <a:schemeClr val="bg1"/>
                </a:solidFill>
                <a:cs typeface="Arial" panose="020B0604020202020204" pitchFamily="34" charset="0"/>
              </a:rPr>
              <a:t>300 hours/year</a:t>
            </a:r>
            <a:endParaRPr lang="en-US" altLang="en-US" sz="3740" b="1" dirty="0">
              <a:solidFill>
                <a:schemeClr val="bg1"/>
              </a:solidFill>
              <a:cs typeface="Arial" panose="020B0604020202020204" pitchFamily="34" charset="0"/>
            </a:endParaRPr>
          </a:p>
        </p:txBody>
      </p:sp>
      <p:sp>
        <p:nvSpPr>
          <p:cNvPr id="18" name="TextBox 17"/>
          <p:cNvSpPr txBox="1"/>
          <p:nvPr/>
        </p:nvSpPr>
        <p:spPr>
          <a:xfrm>
            <a:off x="5976426" y="4244984"/>
            <a:ext cx="3617952" cy="830997"/>
          </a:xfrm>
          <a:prstGeom prst="rect">
            <a:avLst/>
          </a:prstGeom>
          <a:noFill/>
        </p:spPr>
        <p:txBody>
          <a:bodyPr wrap="square" rtlCol="0">
            <a:spAutoFit/>
          </a:bodyPr>
          <a:lstStyle/>
          <a:p>
            <a:pPr algn="ctr"/>
            <a:r>
              <a:rPr lang="en-US" dirty="0" smtClean="0">
                <a:solidFill>
                  <a:schemeClr val="bg1"/>
                </a:solidFill>
              </a:rPr>
              <a:t>Electricity consumption reduced by as much as</a:t>
            </a:r>
            <a:endParaRPr lang="en-US" dirty="0">
              <a:solidFill>
                <a:schemeClr val="bg1"/>
              </a:solidFill>
            </a:endParaRPr>
          </a:p>
        </p:txBody>
      </p:sp>
      <p:sp>
        <p:nvSpPr>
          <p:cNvPr id="23" name="TextBox 22"/>
          <p:cNvSpPr txBox="1"/>
          <p:nvPr/>
        </p:nvSpPr>
        <p:spPr>
          <a:xfrm>
            <a:off x="5637126" y="5842508"/>
            <a:ext cx="3957252" cy="668196"/>
          </a:xfrm>
          <a:prstGeom prst="rect">
            <a:avLst/>
          </a:prstGeom>
          <a:noFill/>
        </p:spPr>
        <p:txBody>
          <a:bodyPr wrap="square" rtlCol="0">
            <a:spAutoFit/>
          </a:bodyPr>
          <a:lstStyle/>
          <a:p>
            <a:pPr algn="ctr"/>
            <a:r>
              <a:rPr lang="en-US" sz="3742" b="1" dirty="0" smtClean="0">
                <a:solidFill>
                  <a:schemeClr val="bg1"/>
                </a:solidFill>
              </a:rPr>
              <a:t>16%</a:t>
            </a:r>
            <a:endParaRPr lang="en-US" sz="3742" b="1" dirty="0">
              <a:solidFill>
                <a:schemeClr val="bg1"/>
              </a:solidFill>
            </a:endParaRPr>
          </a:p>
        </p:txBody>
      </p:sp>
    </p:spTree>
    <p:extLst>
      <p:ext uri="{BB962C8B-B14F-4D97-AF65-F5344CB8AC3E}">
        <p14:creationId xmlns:p14="http://schemas.microsoft.com/office/powerpoint/2010/main" val="3300782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entagon 13"/>
          <p:cNvSpPr/>
          <p:nvPr/>
        </p:nvSpPr>
        <p:spPr bwMode="auto">
          <a:xfrm>
            <a:off x="541143" y="2799803"/>
            <a:ext cx="1942497" cy="1793161"/>
          </a:xfrm>
          <a:prstGeom prst="homePlate">
            <a:avLst>
              <a:gd name="adj" fmla="val 0"/>
            </a:avLst>
          </a:prstGeom>
          <a:solidFill>
            <a:schemeClr val="bg1"/>
          </a:solidFill>
          <a:ln w="127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n-US" sz="1400" b="1" dirty="0" smtClean="0"/>
              <a:t>Coils </a:t>
            </a:r>
            <a:r>
              <a:rPr lang="en-US" sz="1400" b="1" dirty="0"/>
              <a:t>and valves are not sized properly</a:t>
            </a:r>
          </a:p>
        </p:txBody>
      </p:sp>
      <p:pic>
        <p:nvPicPr>
          <p:cNvPr id="15" name="Picture 14"/>
          <p:cNvPicPr>
            <a:picLocks noChangeAspect="1"/>
          </p:cNvPicPr>
          <p:nvPr/>
        </p:nvPicPr>
        <p:blipFill rotWithShape="1">
          <a:blip r:embed="rId3"/>
          <a:srcRect l="324" r="948"/>
          <a:stretch/>
        </p:blipFill>
        <p:spPr>
          <a:xfrm>
            <a:off x="423767" y="4106995"/>
            <a:ext cx="2041819" cy="896978"/>
          </a:xfrm>
          <a:prstGeom prst="rect">
            <a:avLst/>
          </a:prstGeom>
        </p:spPr>
      </p:pic>
      <p:sp>
        <p:nvSpPr>
          <p:cNvPr id="16" name="Pentagon 15"/>
          <p:cNvSpPr/>
          <p:nvPr/>
        </p:nvSpPr>
        <p:spPr bwMode="auto">
          <a:xfrm>
            <a:off x="3041660" y="2813198"/>
            <a:ext cx="1942497" cy="1793161"/>
          </a:xfrm>
          <a:prstGeom prst="homePlate">
            <a:avLst>
              <a:gd name="adj" fmla="val 0"/>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n-US" sz="1400" b="1" dirty="0" smtClean="0"/>
              <a:t>Systems </a:t>
            </a:r>
            <a:r>
              <a:rPr lang="en-US" sz="1400" b="1" dirty="0"/>
              <a:t>are not dynamically balanced</a:t>
            </a:r>
          </a:p>
        </p:txBody>
      </p:sp>
      <p:pic>
        <p:nvPicPr>
          <p:cNvPr id="18" name="Picture 17"/>
          <p:cNvPicPr>
            <a:picLocks noChangeAspect="1"/>
          </p:cNvPicPr>
          <p:nvPr/>
        </p:nvPicPr>
        <p:blipFill rotWithShape="1">
          <a:blip r:embed="rId3"/>
          <a:srcRect l="324" r="948"/>
          <a:stretch/>
        </p:blipFill>
        <p:spPr>
          <a:xfrm>
            <a:off x="2872039" y="4106995"/>
            <a:ext cx="2113827" cy="896978"/>
          </a:xfrm>
          <a:prstGeom prst="rect">
            <a:avLst/>
          </a:prstGeom>
        </p:spPr>
      </p:pic>
      <p:grpSp>
        <p:nvGrpSpPr>
          <p:cNvPr id="19" name="Group 18"/>
          <p:cNvGrpSpPr/>
          <p:nvPr/>
        </p:nvGrpSpPr>
        <p:grpSpPr>
          <a:xfrm>
            <a:off x="5546378" y="2796432"/>
            <a:ext cx="2041819" cy="2207539"/>
            <a:chOff x="330683" y="6588149"/>
            <a:chExt cx="4402208" cy="997574"/>
          </a:xfrm>
        </p:grpSpPr>
        <p:sp>
          <p:nvSpPr>
            <p:cNvPr id="20" name="Pentagon 19"/>
            <p:cNvSpPr/>
            <p:nvPr/>
          </p:nvSpPr>
          <p:spPr bwMode="auto">
            <a:xfrm>
              <a:off x="437756" y="6588149"/>
              <a:ext cx="4188068" cy="810319"/>
            </a:xfrm>
            <a:prstGeom prst="homePlate">
              <a:avLst>
                <a:gd name="adj" fmla="val 0"/>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n-US" sz="1400" b="1" dirty="0" smtClean="0"/>
                <a:t>Coils </a:t>
              </a:r>
              <a:r>
                <a:rPr lang="en-US" sz="1400" b="1" dirty="0"/>
                <a:t>foul and degrade with </a:t>
              </a:r>
              <a:r>
                <a:rPr lang="en-US" sz="1400" b="1" dirty="0" smtClean="0"/>
                <a:t>age</a:t>
              </a:r>
              <a:br>
                <a:rPr lang="en-US" sz="1400" b="1" dirty="0" smtClean="0"/>
              </a:br>
              <a:r>
                <a:rPr lang="en-US" sz="1400" b="1" dirty="0" smtClean="0"/>
                <a:t>or </a:t>
              </a:r>
              <a:r>
                <a:rPr lang="en-US" sz="1400" b="1" dirty="0"/>
                <a:t>lack proper maintenance </a:t>
              </a:r>
            </a:p>
          </p:txBody>
        </p:sp>
        <p:pic>
          <p:nvPicPr>
            <p:cNvPr id="21" name="Picture 20"/>
            <p:cNvPicPr>
              <a:picLocks noChangeAspect="1"/>
            </p:cNvPicPr>
            <p:nvPr/>
          </p:nvPicPr>
          <p:blipFill rotWithShape="1">
            <a:blip r:embed="rId3"/>
            <a:srcRect l="324" r="948"/>
            <a:stretch/>
          </p:blipFill>
          <p:spPr>
            <a:xfrm>
              <a:off x="330683" y="7180384"/>
              <a:ext cx="4402208" cy="405339"/>
            </a:xfrm>
            <a:prstGeom prst="rect">
              <a:avLst/>
            </a:prstGeom>
          </p:spPr>
        </p:pic>
      </p:grpSp>
      <p:grpSp>
        <p:nvGrpSpPr>
          <p:cNvPr id="22" name="Group 21"/>
          <p:cNvGrpSpPr/>
          <p:nvPr/>
        </p:nvGrpSpPr>
        <p:grpSpPr>
          <a:xfrm>
            <a:off x="8056615" y="2763267"/>
            <a:ext cx="2041819" cy="2201582"/>
            <a:chOff x="305346" y="6588149"/>
            <a:chExt cx="4402208" cy="994882"/>
          </a:xfrm>
        </p:grpSpPr>
        <p:sp>
          <p:nvSpPr>
            <p:cNvPr id="23" name="Pentagon 22"/>
            <p:cNvSpPr/>
            <p:nvPr/>
          </p:nvSpPr>
          <p:spPr bwMode="auto">
            <a:xfrm>
              <a:off x="437757" y="6588149"/>
              <a:ext cx="4188067" cy="810319"/>
            </a:xfrm>
            <a:prstGeom prst="homePlate">
              <a:avLst>
                <a:gd name="adj" fmla="val 0"/>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n-US" sz="1400" b="1" dirty="0"/>
                <a:t>T</a:t>
              </a:r>
              <a:r>
                <a:rPr lang="en-US" sz="1400" b="1" dirty="0" smtClean="0"/>
                <a:t>oo </a:t>
              </a:r>
              <a:r>
                <a:rPr lang="en-US" sz="1400" b="1" dirty="0"/>
                <a:t>much water is delivered</a:t>
              </a:r>
            </a:p>
          </p:txBody>
        </p:sp>
        <p:pic>
          <p:nvPicPr>
            <p:cNvPr id="24" name="Picture 23"/>
            <p:cNvPicPr>
              <a:picLocks noChangeAspect="1"/>
            </p:cNvPicPr>
            <p:nvPr/>
          </p:nvPicPr>
          <p:blipFill rotWithShape="1">
            <a:blip r:embed="rId3"/>
            <a:srcRect l="324" r="948"/>
            <a:stretch/>
          </p:blipFill>
          <p:spPr>
            <a:xfrm>
              <a:off x="305346" y="7177692"/>
              <a:ext cx="4402208" cy="405339"/>
            </a:xfrm>
            <a:prstGeom prst="rect">
              <a:avLst/>
            </a:prstGeom>
          </p:spPr>
        </p:pic>
      </p:grpSp>
      <p:sp>
        <p:nvSpPr>
          <p:cNvPr id="25" name="Title 1"/>
          <p:cNvSpPr txBox="1">
            <a:spLocks/>
          </p:cNvSpPr>
          <p:nvPr/>
        </p:nvSpPr>
        <p:spPr bwMode="auto">
          <a:xfrm>
            <a:off x="738188" y="323453"/>
            <a:ext cx="6911974" cy="970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995363" rtl="0" eaLnBrk="1" fontAlgn="base" hangingPunct="1">
              <a:spcBef>
                <a:spcPct val="0"/>
              </a:spcBef>
              <a:spcAft>
                <a:spcPct val="0"/>
              </a:spcAft>
              <a:defRPr sz="2400" b="1">
                <a:solidFill>
                  <a:schemeClr val="bg1"/>
                </a:solidFill>
                <a:latin typeface="+mj-lt"/>
                <a:ea typeface="+mj-ea"/>
                <a:cs typeface="+mj-cs"/>
              </a:defRPr>
            </a:lvl1pPr>
            <a:lvl2pPr algn="l" defTabSz="995363" rtl="0" eaLnBrk="1" fontAlgn="base" hangingPunct="1">
              <a:spcBef>
                <a:spcPct val="0"/>
              </a:spcBef>
              <a:spcAft>
                <a:spcPct val="0"/>
              </a:spcAft>
              <a:defRPr sz="2800" b="1">
                <a:solidFill>
                  <a:srgbClr val="787878"/>
                </a:solidFill>
                <a:latin typeface="Arial" charset="0"/>
              </a:defRPr>
            </a:lvl2pPr>
            <a:lvl3pPr algn="l" defTabSz="995363" rtl="0" eaLnBrk="1" fontAlgn="base" hangingPunct="1">
              <a:spcBef>
                <a:spcPct val="0"/>
              </a:spcBef>
              <a:spcAft>
                <a:spcPct val="0"/>
              </a:spcAft>
              <a:defRPr sz="2800" b="1">
                <a:solidFill>
                  <a:srgbClr val="787878"/>
                </a:solidFill>
                <a:latin typeface="Arial" charset="0"/>
              </a:defRPr>
            </a:lvl3pPr>
            <a:lvl4pPr algn="l" defTabSz="995363" rtl="0" eaLnBrk="1" fontAlgn="base" hangingPunct="1">
              <a:spcBef>
                <a:spcPct val="0"/>
              </a:spcBef>
              <a:spcAft>
                <a:spcPct val="0"/>
              </a:spcAft>
              <a:defRPr sz="2800" b="1">
                <a:solidFill>
                  <a:srgbClr val="787878"/>
                </a:solidFill>
                <a:latin typeface="Arial" charset="0"/>
              </a:defRPr>
            </a:lvl4pPr>
            <a:lvl5pPr algn="l" defTabSz="995363" rtl="0" eaLnBrk="1" fontAlgn="base" hangingPunct="1">
              <a:spcBef>
                <a:spcPct val="0"/>
              </a:spcBef>
              <a:spcAft>
                <a:spcPct val="0"/>
              </a:spcAft>
              <a:defRPr sz="2800" b="1">
                <a:solidFill>
                  <a:srgbClr val="787878"/>
                </a:solidFill>
                <a:latin typeface="Arial" charset="0"/>
              </a:defRPr>
            </a:lvl5pPr>
            <a:lvl6pPr marL="457200" algn="l" defTabSz="995363" rtl="0" eaLnBrk="1" fontAlgn="base" hangingPunct="1">
              <a:spcBef>
                <a:spcPct val="0"/>
              </a:spcBef>
              <a:spcAft>
                <a:spcPct val="0"/>
              </a:spcAft>
              <a:defRPr sz="2800" b="1">
                <a:solidFill>
                  <a:srgbClr val="787878"/>
                </a:solidFill>
                <a:latin typeface="Arial" charset="0"/>
              </a:defRPr>
            </a:lvl6pPr>
            <a:lvl7pPr marL="914400" algn="l" defTabSz="995363" rtl="0" eaLnBrk="1" fontAlgn="base" hangingPunct="1">
              <a:spcBef>
                <a:spcPct val="0"/>
              </a:spcBef>
              <a:spcAft>
                <a:spcPct val="0"/>
              </a:spcAft>
              <a:defRPr sz="2800" b="1">
                <a:solidFill>
                  <a:srgbClr val="787878"/>
                </a:solidFill>
                <a:latin typeface="Arial" charset="0"/>
              </a:defRPr>
            </a:lvl7pPr>
            <a:lvl8pPr marL="1371600" algn="l" defTabSz="995363" rtl="0" eaLnBrk="1" fontAlgn="base" hangingPunct="1">
              <a:spcBef>
                <a:spcPct val="0"/>
              </a:spcBef>
              <a:spcAft>
                <a:spcPct val="0"/>
              </a:spcAft>
              <a:defRPr sz="2800" b="1">
                <a:solidFill>
                  <a:srgbClr val="787878"/>
                </a:solidFill>
                <a:latin typeface="Arial" charset="0"/>
              </a:defRPr>
            </a:lvl8pPr>
            <a:lvl9pPr marL="1828800" algn="l" defTabSz="995363" rtl="0" eaLnBrk="1" fontAlgn="base" hangingPunct="1">
              <a:spcBef>
                <a:spcPct val="0"/>
              </a:spcBef>
              <a:spcAft>
                <a:spcPct val="0"/>
              </a:spcAft>
              <a:defRPr sz="2800" b="1">
                <a:solidFill>
                  <a:srgbClr val="787878"/>
                </a:solidFill>
                <a:latin typeface="Arial" charset="0"/>
              </a:defRPr>
            </a:lvl9pPr>
          </a:lstStyle>
          <a:p>
            <a:r>
              <a:rPr lang="en-US" sz="2800" dirty="0"/>
              <a:t>Low </a:t>
            </a:r>
            <a:r>
              <a:rPr lang="en-US" sz="2800" dirty="0" smtClean="0"/>
              <a:t>Delta T </a:t>
            </a:r>
            <a:r>
              <a:rPr lang="en-US" sz="2800" dirty="0"/>
              <a:t>May Occur When</a:t>
            </a:r>
            <a:endParaRPr lang="en-US" sz="2800" u="sng" kern="0" dirty="0"/>
          </a:p>
        </p:txBody>
      </p:sp>
    </p:spTree>
    <p:extLst>
      <p:ext uri="{BB962C8B-B14F-4D97-AF65-F5344CB8AC3E}">
        <p14:creationId xmlns:p14="http://schemas.microsoft.com/office/powerpoint/2010/main" val="30431450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13722"/>
          <a:stretch/>
        </p:blipFill>
        <p:spPr>
          <a:xfrm flipH="1">
            <a:off x="2801" y="-1"/>
            <a:ext cx="10689012" cy="7559675"/>
          </a:xfrm>
          <a:prstGeom prst="rect">
            <a:avLst/>
          </a:prstGeom>
        </p:spPr>
      </p:pic>
      <p:pic>
        <p:nvPicPr>
          <p:cNvPr id="16"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83937" y="2699717"/>
            <a:ext cx="2940108" cy="230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38188" y="323850"/>
            <a:ext cx="7994106" cy="798661"/>
          </a:xfrm>
        </p:spPr>
        <p:txBody>
          <a:bodyPr/>
          <a:lstStyle/>
          <a:p>
            <a:r>
              <a:rPr lang="en-US" sz="2800" dirty="0" smtClean="0">
                <a:solidFill>
                  <a:schemeClr val="accent6">
                    <a:lumMod val="50000"/>
                  </a:schemeClr>
                </a:solidFill>
              </a:rPr>
              <a:t>Wide Range of Flow and Pressures</a:t>
            </a:r>
            <a:endParaRPr lang="en-US" sz="2800" dirty="0">
              <a:solidFill>
                <a:schemeClr val="accent6">
                  <a:lumMod val="50000"/>
                </a:schemeClr>
              </a:solidFill>
            </a:endParaRPr>
          </a:p>
        </p:txBody>
      </p:sp>
      <p:pic>
        <p:nvPicPr>
          <p:cNvPr id="5" name="Picture 4"/>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8492" t="13118" r="17451" b="10102"/>
          <a:stretch/>
        </p:blipFill>
        <p:spPr>
          <a:xfrm>
            <a:off x="433102" y="2667587"/>
            <a:ext cx="2917381" cy="2147764"/>
          </a:xfrm>
          <a:prstGeom prst="rect">
            <a:avLst/>
          </a:prstGeom>
        </p:spPr>
      </p:pic>
      <p:sp>
        <p:nvSpPr>
          <p:cNvPr id="8" name="Rectangle 6"/>
          <p:cNvSpPr>
            <a:spLocks noGrp="1" noChangeArrowheads="1"/>
          </p:cNvSpPr>
          <p:nvPr>
            <p:ph type="sldNum" sz="quarter" idx="4294967295"/>
          </p:nvPr>
        </p:nvSpPr>
        <p:spPr bwMode="auto">
          <a:xfrm>
            <a:off x="7841479" y="7019925"/>
            <a:ext cx="2099722"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181" tIns="48088" rIns="96181" bIns="48088" numCol="1" anchor="t" anchorCtr="0" compatLnSpc="1">
            <a:prstTxWarp prst="textNoShape">
              <a:avLst/>
            </a:prstTxWarp>
          </a:bodyPr>
          <a:lstStyle>
            <a:lvl1pPr algn="r" defTabSz="961667">
              <a:defRPr sz="772">
                <a:latin typeface="Arial" charset="0"/>
              </a:defRPr>
            </a:lvl1pPr>
          </a:lstStyle>
          <a:p>
            <a:pPr>
              <a:defRPr/>
            </a:pPr>
            <a:fld id="{69F923B8-AE60-42C5-90B4-5BDE4F0E4522}" type="slidenum">
              <a:rPr lang="de-CH">
                <a:solidFill>
                  <a:srgbClr val="000000"/>
                </a:solidFill>
              </a:rPr>
              <a:pPr>
                <a:defRPr/>
              </a:pPr>
              <a:t>40</a:t>
            </a:fld>
            <a:endParaRPr lang="de-CH">
              <a:solidFill>
                <a:srgbClr val="000000"/>
              </a:solidFill>
            </a:endParaRPr>
          </a:p>
        </p:txBody>
      </p:sp>
      <p:pic>
        <p:nvPicPr>
          <p:cNvPr id="9" name="Picture 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46980" y="2397870"/>
            <a:ext cx="2256636" cy="2609735"/>
          </a:xfrm>
          <a:prstGeom prst="rect">
            <a:avLst/>
          </a:prstGeom>
        </p:spPr>
      </p:pic>
      <p:sp>
        <p:nvSpPr>
          <p:cNvPr id="3" name="TextBox 2"/>
          <p:cNvSpPr txBox="1"/>
          <p:nvPr/>
        </p:nvSpPr>
        <p:spPr>
          <a:xfrm>
            <a:off x="433102" y="5405686"/>
            <a:ext cx="3017135" cy="920205"/>
          </a:xfrm>
          <a:prstGeom prst="rect">
            <a:avLst/>
          </a:prstGeom>
          <a:noFill/>
        </p:spPr>
        <p:txBody>
          <a:bodyPr wrap="square" lIns="88345" tIns="44173" rIns="88345" bIns="44173" rtlCol="0">
            <a:spAutoFit/>
          </a:bodyPr>
          <a:lstStyle/>
          <a:p>
            <a:pPr algn="ctr" defTabSz="883663"/>
            <a:r>
              <a:rPr lang="en-US" sz="1800" dirty="0">
                <a:solidFill>
                  <a:srgbClr val="000000"/>
                </a:solidFill>
              </a:rPr>
              <a:t>Size: </a:t>
            </a:r>
            <a:r>
              <a:rPr lang="en-US" sz="1800" dirty="0" smtClean="0">
                <a:solidFill>
                  <a:srgbClr val="000000"/>
                </a:solidFill>
              </a:rPr>
              <a:t>½” </a:t>
            </a:r>
            <a:r>
              <a:rPr lang="en-US" sz="1800" dirty="0">
                <a:solidFill>
                  <a:srgbClr val="000000"/>
                </a:solidFill>
              </a:rPr>
              <a:t>to 2” </a:t>
            </a:r>
            <a:endParaRPr lang="en-US" sz="1800" dirty="0" smtClean="0">
              <a:solidFill>
                <a:srgbClr val="000000"/>
              </a:solidFill>
            </a:endParaRPr>
          </a:p>
          <a:p>
            <a:pPr algn="ctr" defTabSz="883663"/>
            <a:r>
              <a:rPr lang="en-US" sz="1800" dirty="0" smtClean="0">
                <a:solidFill>
                  <a:srgbClr val="000000"/>
                </a:solidFill>
              </a:rPr>
              <a:t>GPM: 1.65 </a:t>
            </a:r>
            <a:r>
              <a:rPr lang="en-US" sz="1800" dirty="0">
                <a:solidFill>
                  <a:srgbClr val="000000"/>
                </a:solidFill>
              </a:rPr>
              <a:t>to </a:t>
            </a:r>
            <a:r>
              <a:rPr lang="en-US" sz="1800" dirty="0" smtClean="0">
                <a:solidFill>
                  <a:srgbClr val="000000"/>
                </a:solidFill>
              </a:rPr>
              <a:t>100</a:t>
            </a:r>
          </a:p>
          <a:p>
            <a:pPr algn="ctr" defTabSz="883663"/>
            <a:r>
              <a:rPr lang="en-US" sz="1800" dirty="0" smtClean="0">
                <a:solidFill>
                  <a:srgbClr val="000000"/>
                </a:solidFill>
              </a:rPr>
              <a:t>Ends: NPT</a:t>
            </a:r>
            <a:endParaRPr lang="en-US" sz="1800" dirty="0">
              <a:solidFill>
                <a:srgbClr val="000000"/>
              </a:solidFill>
            </a:endParaRPr>
          </a:p>
        </p:txBody>
      </p:sp>
      <p:sp>
        <p:nvSpPr>
          <p:cNvPr id="10" name="TextBox 9"/>
          <p:cNvSpPr txBox="1"/>
          <p:nvPr/>
        </p:nvSpPr>
        <p:spPr>
          <a:xfrm>
            <a:off x="7231657" y="5405685"/>
            <a:ext cx="3017135" cy="920205"/>
          </a:xfrm>
          <a:prstGeom prst="rect">
            <a:avLst/>
          </a:prstGeom>
          <a:noFill/>
        </p:spPr>
        <p:txBody>
          <a:bodyPr wrap="square" lIns="88345" tIns="44173" rIns="88345" bIns="44173" rtlCol="0">
            <a:spAutoFit/>
          </a:bodyPr>
          <a:lstStyle/>
          <a:p>
            <a:pPr algn="ctr" defTabSz="883663"/>
            <a:r>
              <a:rPr lang="en-US" sz="1800" dirty="0" smtClean="0">
                <a:solidFill>
                  <a:srgbClr val="000000"/>
                </a:solidFill>
              </a:rPr>
              <a:t>Size: 2.5</a:t>
            </a:r>
            <a:r>
              <a:rPr lang="en-US" sz="1800" dirty="0">
                <a:solidFill>
                  <a:srgbClr val="000000"/>
                </a:solidFill>
              </a:rPr>
              <a:t>” to 6”</a:t>
            </a:r>
          </a:p>
          <a:p>
            <a:pPr algn="ctr" defTabSz="883663"/>
            <a:r>
              <a:rPr lang="en-US" sz="1800" dirty="0" smtClean="0">
                <a:solidFill>
                  <a:srgbClr val="000000"/>
                </a:solidFill>
              </a:rPr>
              <a:t>GPM: 38 </a:t>
            </a:r>
            <a:r>
              <a:rPr lang="en-US" sz="1800" dirty="0">
                <a:solidFill>
                  <a:srgbClr val="000000"/>
                </a:solidFill>
              </a:rPr>
              <a:t>to 713</a:t>
            </a:r>
          </a:p>
          <a:p>
            <a:pPr algn="ctr" defTabSz="883663"/>
            <a:r>
              <a:rPr lang="en-US" sz="1800" dirty="0">
                <a:solidFill>
                  <a:srgbClr val="000000"/>
                </a:solidFill>
              </a:rPr>
              <a:t>Flange: ANSI 250</a:t>
            </a:r>
            <a:endParaRPr lang="en-US" sz="1800" dirty="0">
              <a:solidFill>
                <a:srgbClr val="000000"/>
              </a:solidFill>
              <a:latin typeface="Calibri" panose="020F0502020204030204" pitchFamily="34" charset="0"/>
            </a:endParaRPr>
          </a:p>
        </p:txBody>
      </p:sp>
      <p:sp>
        <p:nvSpPr>
          <p:cNvPr id="11" name="TextBox 10"/>
          <p:cNvSpPr txBox="1"/>
          <p:nvPr/>
        </p:nvSpPr>
        <p:spPr>
          <a:xfrm>
            <a:off x="3899666" y="5405685"/>
            <a:ext cx="3017135" cy="920205"/>
          </a:xfrm>
          <a:prstGeom prst="rect">
            <a:avLst/>
          </a:prstGeom>
          <a:noFill/>
        </p:spPr>
        <p:txBody>
          <a:bodyPr wrap="square" lIns="88345" tIns="44173" rIns="88345" bIns="44173" rtlCol="0">
            <a:spAutoFit/>
          </a:bodyPr>
          <a:lstStyle/>
          <a:p>
            <a:pPr algn="ctr" defTabSz="883663"/>
            <a:r>
              <a:rPr lang="en-US" sz="1800" dirty="0" smtClean="0">
                <a:solidFill>
                  <a:srgbClr val="000000"/>
                </a:solidFill>
              </a:rPr>
              <a:t>Size: 2.5</a:t>
            </a:r>
            <a:r>
              <a:rPr lang="en-US" sz="1800" dirty="0">
                <a:solidFill>
                  <a:srgbClr val="000000"/>
                </a:solidFill>
              </a:rPr>
              <a:t>”  to </a:t>
            </a:r>
            <a:r>
              <a:rPr lang="en-US" sz="1800" dirty="0" smtClean="0">
                <a:solidFill>
                  <a:srgbClr val="000000"/>
                </a:solidFill>
              </a:rPr>
              <a:t>6”</a:t>
            </a:r>
          </a:p>
          <a:p>
            <a:pPr algn="ctr" defTabSz="883663"/>
            <a:r>
              <a:rPr lang="en-US" sz="1800" dirty="0" smtClean="0">
                <a:solidFill>
                  <a:srgbClr val="000000"/>
                </a:solidFill>
              </a:rPr>
              <a:t>GPM: 38 </a:t>
            </a:r>
            <a:r>
              <a:rPr lang="en-US" sz="1800" dirty="0">
                <a:solidFill>
                  <a:srgbClr val="000000"/>
                </a:solidFill>
              </a:rPr>
              <a:t>to </a:t>
            </a:r>
            <a:r>
              <a:rPr lang="en-US" sz="1800" dirty="0" smtClean="0">
                <a:solidFill>
                  <a:srgbClr val="000000"/>
                </a:solidFill>
              </a:rPr>
              <a:t>713</a:t>
            </a:r>
          </a:p>
          <a:p>
            <a:pPr algn="ctr" defTabSz="883663"/>
            <a:r>
              <a:rPr lang="en-US" sz="1800" dirty="0" smtClean="0">
                <a:solidFill>
                  <a:srgbClr val="000000"/>
                </a:solidFill>
              </a:rPr>
              <a:t>Flange</a:t>
            </a:r>
            <a:r>
              <a:rPr lang="en-US" sz="1800" dirty="0">
                <a:solidFill>
                  <a:srgbClr val="000000"/>
                </a:solidFill>
              </a:rPr>
              <a:t>: ANSI 125</a:t>
            </a:r>
            <a:r>
              <a:rPr lang="en-US" sz="1800" dirty="0">
                <a:solidFill>
                  <a:srgbClr val="000000"/>
                </a:solidFill>
                <a:latin typeface="Calibri" panose="020F0502020204030204" pitchFamily="34" charset="0"/>
              </a:rPr>
              <a:t> </a:t>
            </a:r>
          </a:p>
        </p:txBody>
      </p:sp>
      <p:grpSp>
        <p:nvGrpSpPr>
          <p:cNvPr id="6" name="Group 5"/>
          <p:cNvGrpSpPr/>
          <p:nvPr/>
        </p:nvGrpSpPr>
        <p:grpSpPr>
          <a:xfrm>
            <a:off x="3665339" y="2051645"/>
            <a:ext cx="3336751" cy="4843121"/>
            <a:chOff x="3704478" y="1961053"/>
            <a:chExt cx="3297612" cy="4843121"/>
          </a:xfrm>
        </p:grpSpPr>
        <p:sp>
          <p:nvSpPr>
            <p:cNvPr id="23" name="Rectangle 22"/>
            <p:cNvSpPr/>
            <p:nvPr/>
          </p:nvSpPr>
          <p:spPr bwMode="auto">
            <a:xfrm>
              <a:off x="3707722" y="1961053"/>
              <a:ext cx="3294368" cy="304653"/>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4" name="TextBox 3"/>
            <p:cNvSpPr txBox="1"/>
            <p:nvPr/>
          </p:nvSpPr>
          <p:spPr>
            <a:xfrm>
              <a:off x="4147498" y="1961054"/>
              <a:ext cx="2442443" cy="304652"/>
            </a:xfrm>
            <a:prstGeom prst="rect">
              <a:avLst/>
            </a:prstGeom>
            <a:noFill/>
          </p:spPr>
          <p:txBody>
            <a:bodyPr wrap="square" lIns="88345" tIns="44173" rIns="88345" bIns="44173" rtlCol="0">
              <a:spAutoFit/>
            </a:bodyPr>
            <a:lstStyle/>
            <a:p>
              <a:pPr algn="ctr" defTabSz="883663"/>
              <a:r>
                <a:rPr lang="en-US" sz="1400" b="1" i="1" dirty="0">
                  <a:solidFill>
                    <a:schemeClr val="bg1"/>
                  </a:solidFill>
                </a:rPr>
                <a:t>New Ultrasonic</a:t>
              </a:r>
            </a:p>
          </p:txBody>
        </p:sp>
        <p:sp>
          <p:nvSpPr>
            <p:cNvPr id="24" name="Rectangle 23"/>
            <p:cNvSpPr/>
            <p:nvPr/>
          </p:nvSpPr>
          <p:spPr bwMode="auto">
            <a:xfrm>
              <a:off x="3707722" y="6732082"/>
              <a:ext cx="3294368" cy="72092"/>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25" name="Rectangle 24"/>
            <p:cNvSpPr/>
            <p:nvPr/>
          </p:nvSpPr>
          <p:spPr bwMode="auto">
            <a:xfrm rot="16200000">
              <a:off x="1472913" y="4497271"/>
              <a:ext cx="4538468" cy="7533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26" name="Rectangle 25"/>
            <p:cNvSpPr/>
            <p:nvPr/>
          </p:nvSpPr>
          <p:spPr bwMode="auto">
            <a:xfrm rot="16200000">
              <a:off x="4695188" y="4451915"/>
              <a:ext cx="4538468" cy="7533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grpSp>
      <p:grpSp>
        <p:nvGrpSpPr>
          <p:cNvPr id="27" name="Group 26"/>
          <p:cNvGrpSpPr/>
          <p:nvPr/>
        </p:nvGrpSpPr>
        <p:grpSpPr>
          <a:xfrm>
            <a:off x="8558975" y="0"/>
            <a:ext cx="1408494" cy="1043533"/>
            <a:chOff x="8874298" y="0"/>
            <a:chExt cx="1408494" cy="1043533"/>
          </a:xfrm>
        </p:grpSpPr>
        <p:sp>
          <p:nvSpPr>
            <p:cNvPr id="28" name="Rectangle 27"/>
            <p:cNvSpPr/>
            <p:nvPr/>
          </p:nvSpPr>
          <p:spPr bwMode="auto">
            <a:xfrm>
              <a:off x="8874298" y="0"/>
              <a:ext cx="1408494" cy="82750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29" name="Pentagon 28"/>
            <p:cNvSpPr/>
            <p:nvPr/>
          </p:nvSpPr>
          <p:spPr bwMode="auto">
            <a:xfrm rot="5400000">
              <a:off x="9056779" y="-182480"/>
              <a:ext cx="1043532" cy="1408494"/>
            </a:xfrm>
            <a:prstGeom prst="homePlate">
              <a:avLst>
                <a:gd name="adj" fmla="val 19578"/>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75050" y="251445"/>
              <a:ext cx="1006990" cy="394090"/>
            </a:xfrm>
            <a:prstGeom prst="rect">
              <a:avLst/>
            </a:prstGeom>
          </p:spPr>
        </p:pic>
      </p:grpSp>
      <p:sp>
        <p:nvSpPr>
          <p:cNvPr id="22" name="Pentagon 21"/>
          <p:cNvSpPr/>
          <p:nvPr/>
        </p:nvSpPr>
        <p:spPr bwMode="auto">
          <a:xfrm rot="16200000">
            <a:off x="4989028" y="5190344"/>
            <a:ext cx="689375" cy="3336749"/>
          </a:xfrm>
          <a:prstGeom prst="homePlate">
            <a:avLst>
              <a:gd name="adj" fmla="val 32520"/>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1" name="TextBox 30"/>
          <p:cNvSpPr txBox="1"/>
          <p:nvPr/>
        </p:nvSpPr>
        <p:spPr>
          <a:xfrm>
            <a:off x="4383069" y="6694711"/>
            <a:ext cx="1928475" cy="400110"/>
          </a:xfrm>
          <a:prstGeom prst="rect">
            <a:avLst/>
          </a:prstGeom>
          <a:noFill/>
        </p:spPr>
        <p:txBody>
          <a:bodyPr wrap="square" rtlCol="0">
            <a:spAutoFit/>
          </a:bodyPr>
          <a:lstStyle/>
          <a:p>
            <a:pPr algn="ctr"/>
            <a:r>
              <a:rPr lang="en-US" sz="2000" dirty="0" smtClean="0">
                <a:solidFill>
                  <a:schemeClr val="bg1"/>
                </a:solidFill>
              </a:rPr>
              <a:t>Q3 Launch</a:t>
            </a:r>
            <a:endParaRPr lang="en-US" sz="2000" dirty="0">
              <a:solidFill>
                <a:schemeClr val="bg1"/>
              </a:solidFill>
            </a:endParaRPr>
          </a:p>
        </p:txBody>
      </p:sp>
    </p:spTree>
    <p:extLst>
      <p:ext uri="{BB962C8B-B14F-4D97-AF65-F5344CB8AC3E}">
        <p14:creationId xmlns:p14="http://schemas.microsoft.com/office/powerpoint/2010/main" val="1073960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13722"/>
          <a:stretch/>
        </p:blipFill>
        <p:spPr>
          <a:xfrm flipH="1">
            <a:off x="2801" y="-1"/>
            <a:ext cx="10689012" cy="7559675"/>
          </a:xfrm>
          <a:prstGeom prst="rect">
            <a:avLst/>
          </a:prstGeom>
        </p:spPr>
      </p:pic>
      <p:pic>
        <p:nvPicPr>
          <p:cNvPr id="15" name="Picture 14"/>
          <p:cNvPicPr>
            <a:picLocks noChangeAspect="1"/>
          </p:cNvPicPr>
          <p:nvPr/>
        </p:nvPicPr>
        <p:blipFill rotWithShape="1">
          <a:blip r:embed="rId3"/>
          <a:srcRect l="324" r="948"/>
          <a:stretch/>
        </p:blipFill>
        <p:spPr>
          <a:xfrm>
            <a:off x="521370" y="5940077"/>
            <a:ext cx="9649072" cy="796006"/>
          </a:xfrm>
          <a:prstGeom prst="rect">
            <a:avLst/>
          </a:prstGeom>
        </p:spPr>
      </p:pic>
      <p:sp>
        <p:nvSpPr>
          <p:cNvPr id="2" name="Title 1"/>
          <p:cNvSpPr>
            <a:spLocks noGrp="1"/>
          </p:cNvSpPr>
          <p:nvPr>
            <p:ph type="title"/>
          </p:nvPr>
        </p:nvSpPr>
        <p:spPr>
          <a:xfrm>
            <a:off x="738188" y="323850"/>
            <a:ext cx="7416030" cy="779173"/>
          </a:xfrm>
        </p:spPr>
        <p:txBody>
          <a:bodyPr/>
          <a:lstStyle/>
          <a:p>
            <a:r>
              <a:rPr lang="en-US" sz="2800" dirty="0" smtClean="0">
                <a:solidFill>
                  <a:schemeClr val="accent6">
                    <a:lumMod val="50000"/>
                  </a:schemeClr>
                </a:solidFill>
              </a:rPr>
              <a:t>Pricing NPT</a:t>
            </a:r>
            <a:endParaRPr lang="en-US" sz="2800" dirty="0">
              <a:solidFill>
                <a:schemeClr val="accent6">
                  <a:lumMod val="50000"/>
                </a:schemeClr>
              </a:solidFill>
            </a:endParaRPr>
          </a:p>
        </p:txBody>
      </p:sp>
      <p:sp>
        <p:nvSpPr>
          <p:cNvPr id="4" name="Slide Number Placeholder 3"/>
          <p:cNvSpPr>
            <a:spLocks noGrp="1"/>
          </p:cNvSpPr>
          <p:nvPr>
            <p:ph type="sldNum" sz="quarter" idx="12"/>
          </p:nvPr>
        </p:nvSpPr>
        <p:spPr/>
        <p:txBody>
          <a:bodyPr/>
          <a:lstStyle/>
          <a:p>
            <a:fld id="{CBCF0E3E-7CD1-4FFB-9471-68BB255DE445}" type="slidenum">
              <a:rPr lang="de-CH" altLang="de-DE" smtClean="0"/>
              <a:pPr/>
              <a:t>41</a:t>
            </a:fld>
            <a:endParaRPr lang="de-CH" altLang="de-DE"/>
          </a:p>
        </p:txBody>
      </p:sp>
      <p:graphicFrame>
        <p:nvGraphicFramePr>
          <p:cNvPr id="5" name="Tabelle 5"/>
          <p:cNvGraphicFramePr>
            <a:graphicFrameLocks noGrp="1"/>
          </p:cNvGraphicFramePr>
          <p:nvPr>
            <p:extLst>
              <p:ext uri="{D42A27DB-BD31-4B8C-83A1-F6EECF244321}">
                <p14:modId xmlns:p14="http://schemas.microsoft.com/office/powerpoint/2010/main" val="3520959231"/>
              </p:ext>
            </p:extLst>
          </p:nvPr>
        </p:nvGraphicFramePr>
        <p:xfrm>
          <a:off x="449362" y="1259556"/>
          <a:ext cx="9505056" cy="5263886"/>
        </p:xfrm>
        <a:graphic>
          <a:graphicData uri="http://schemas.openxmlformats.org/drawingml/2006/table">
            <a:tbl>
              <a:tblPr firstRow="1" bandRow="1">
                <a:effectLst/>
                <a:tableStyleId>{5C22544A-7EE6-4342-B048-85BDC9FD1C3A}</a:tableStyleId>
              </a:tblPr>
              <a:tblGrid>
                <a:gridCol w="1104121"/>
                <a:gridCol w="480055"/>
                <a:gridCol w="624068"/>
                <a:gridCol w="1032116"/>
                <a:gridCol w="936104"/>
                <a:gridCol w="576064"/>
                <a:gridCol w="720080"/>
                <a:gridCol w="648072"/>
                <a:gridCol w="648072"/>
                <a:gridCol w="792088"/>
                <a:gridCol w="648072"/>
                <a:gridCol w="648072"/>
                <a:gridCol w="648072"/>
              </a:tblGrid>
              <a:tr h="1237946">
                <a:tc gridSpan="5">
                  <a:txBody>
                    <a:bodyPr/>
                    <a:lstStyle/>
                    <a:p>
                      <a:pPr algn="ctr"/>
                      <a:r>
                        <a:rPr lang="en-US" sz="1500" noProof="0" dirty="0" smtClean="0">
                          <a:solidFill>
                            <a:schemeClr val="bg1"/>
                          </a:solidFill>
                          <a:latin typeface="Helvetica Condensed" pitchFamily="34" charset="0"/>
                        </a:rPr>
                        <a:t>ACTUATOR PART #</a:t>
                      </a:r>
                      <a:endParaRPr lang="en-US" sz="1500" noProof="0" dirty="0">
                        <a:solidFill>
                          <a:schemeClr val="bg1"/>
                        </a:solidFill>
                        <a:latin typeface="Helvetica Condensed" pitchFamily="34" charset="0"/>
                      </a:endParaRPr>
                    </a:p>
                  </a:txBody>
                  <a:tcPr marL="53574" marR="53574" marT="26786" marB="26786" anchor="ctr">
                    <a:solidFill>
                      <a:srgbClr val="FF6600"/>
                    </a:solidFill>
                  </a:tcPr>
                </a:tc>
                <a:tc hMerge="1">
                  <a:txBody>
                    <a:bodyPr/>
                    <a:lstStyle/>
                    <a:p>
                      <a:endParaRPr lang="en-US" sz="1200" noProof="0" dirty="0">
                        <a:solidFill>
                          <a:schemeClr val="bg1"/>
                        </a:solidFill>
                      </a:endParaRPr>
                    </a:p>
                  </a:txBody>
                  <a:tcPr>
                    <a:solidFill>
                      <a:srgbClr val="FF6600"/>
                    </a:solidFill>
                  </a:tcPr>
                </a:tc>
                <a:tc hMerge="1">
                  <a:txBody>
                    <a:bodyPr/>
                    <a:lstStyle/>
                    <a:p>
                      <a:endParaRPr lang="en-US" sz="1200" noProof="0" dirty="0">
                        <a:solidFill>
                          <a:schemeClr val="bg1"/>
                        </a:solidFill>
                      </a:endParaRPr>
                    </a:p>
                  </a:txBody>
                  <a:tcPr>
                    <a:solidFill>
                      <a:srgbClr val="FF6600"/>
                    </a:solidFill>
                  </a:tcPr>
                </a:tc>
                <a:tc hMerge="1">
                  <a:txBody>
                    <a:bodyPr/>
                    <a:lstStyle/>
                    <a:p>
                      <a:endParaRPr lang="en-US" sz="1200" noProof="0" dirty="0">
                        <a:solidFill>
                          <a:schemeClr val="bg1"/>
                        </a:solidFill>
                      </a:endParaRPr>
                    </a:p>
                  </a:txBody>
                  <a:tcPr>
                    <a:solidFill>
                      <a:srgbClr val="FF6600"/>
                    </a:solidFill>
                  </a:tcPr>
                </a:tc>
                <a:tc hMerge="1">
                  <a:txBody>
                    <a:bodyPr/>
                    <a:lstStyle/>
                    <a:p>
                      <a:endParaRPr lang="en-US" sz="1200" noProof="0" dirty="0">
                        <a:solidFill>
                          <a:schemeClr val="bg1"/>
                        </a:solidFill>
                      </a:endParaRPr>
                    </a:p>
                  </a:txBody>
                  <a:tcPr>
                    <a:solidFill>
                      <a:srgbClr val="FF6600"/>
                    </a:solidFill>
                  </a:tcPr>
                </a:tc>
                <a:tc>
                  <a:txBody>
                    <a:bodyPr/>
                    <a:lstStyle/>
                    <a:p>
                      <a:pPr algn="ctr"/>
                      <a:r>
                        <a:rPr lang="da-DK" sz="1500" noProof="0" dirty="0" smtClean="0">
                          <a:latin typeface="Arial Narrow" panose="020B0606020202030204" pitchFamily="34" charset="0"/>
                        </a:rPr>
                        <a:t>LRX 24-EV</a:t>
                      </a:r>
                      <a:endParaRPr lang="en-US" sz="1500" dirty="0">
                        <a:latin typeface="Arial Narrow" panose="020B0606020202030204" pitchFamily="34" charset="0"/>
                      </a:endParaRPr>
                    </a:p>
                  </a:txBody>
                  <a:tcPr marL="53574" marR="53574" marT="26786" marB="26786" vert="vert270" anchor="ctr">
                    <a:solidFill>
                      <a:srgbClr val="FF6600"/>
                    </a:solidFill>
                  </a:tcPr>
                </a:tc>
                <a:tc>
                  <a:txBody>
                    <a:bodyPr/>
                    <a:lstStyle/>
                    <a:p>
                      <a:pPr algn="ctr"/>
                      <a:r>
                        <a:rPr lang="en-US" sz="1500" noProof="0" dirty="0" smtClean="0">
                          <a:latin typeface="Arial Narrow" panose="020B0606020202030204" pitchFamily="34" charset="0"/>
                        </a:rPr>
                        <a:t>LRX24-EV-G</a:t>
                      </a:r>
                      <a:endParaRPr lang="en-US" sz="1500" baseline="30000" noProof="0" dirty="0">
                        <a:latin typeface="Arial Narrow" panose="020B0606020202030204" pitchFamily="34" charset="0"/>
                      </a:endParaRPr>
                    </a:p>
                  </a:txBody>
                  <a:tcPr marL="53574" marR="53574" marT="26786" marB="26786" vert="vert270" anchor="ctr">
                    <a:solidFill>
                      <a:srgbClr val="FF66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noProof="0" dirty="0" smtClean="0">
                          <a:latin typeface="Arial Narrow" panose="020B0606020202030204" pitchFamily="34" charset="0"/>
                        </a:rPr>
                        <a:t>NRX24-EV</a:t>
                      </a:r>
                      <a:endParaRPr lang="en-US" sz="1500" baseline="30000" noProof="0" dirty="0" smtClean="0">
                        <a:latin typeface="Arial Narrow" panose="020B0606020202030204" pitchFamily="34" charset="0"/>
                      </a:endParaRPr>
                    </a:p>
                  </a:txBody>
                  <a:tcPr marL="53574" marR="53574" marT="26786" marB="26786" vert="vert270" anchor="ctr">
                    <a:solidFill>
                      <a:srgbClr val="FF66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noProof="0" dirty="0" smtClean="0">
                          <a:latin typeface="Arial Narrow" panose="020B0606020202030204" pitchFamily="34" charset="0"/>
                        </a:rPr>
                        <a:t>NRX24-EV-G</a:t>
                      </a:r>
                      <a:endParaRPr lang="en-US" sz="1500" baseline="30000" noProof="0" dirty="0" smtClean="0">
                        <a:latin typeface="Arial Narrow" panose="020B0606020202030204" pitchFamily="34" charset="0"/>
                      </a:endParaRPr>
                    </a:p>
                  </a:txBody>
                  <a:tcPr marL="53574" marR="53574" marT="26786" marB="26786" vert="vert270" anchor="ctr">
                    <a:solidFill>
                      <a:srgbClr val="FF66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noProof="0" dirty="0" smtClean="0">
                          <a:latin typeface="Arial Narrow" panose="020B0606020202030204" pitchFamily="34" charset="0"/>
                        </a:rPr>
                        <a:t>ARX24-EV</a:t>
                      </a:r>
                      <a:endParaRPr lang="en-US" sz="1500" baseline="30000" noProof="0" dirty="0" smtClean="0">
                        <a:latin typeface="Arial Narrow" panose="020B0606020202030204" pitchFamily="34" charset="0"/>
                      </a:endParaRPr>
                    </a:p>
                  </a:txBody>
                  <a:tcPr marL="53574" marR="53574" marT="26786" marB="26786" vert="vert270" anchor="ctr">
                    <a:solidFill>
                      <a:srgbClr val="FF66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noProof="0" dirty="0" smtClean="0">
                          <a:latin typeface="Arial Narrow" panose="020B0606020202030204" pitchFamily="34" charset="0"/>
                        </a:rPr>
                        <a:t>ARX24-EV-G</a:t>
                      </a:r>
                      <a:endParaRPr lang="en-US" sz="1500" baseline="30000" noProof="0" dirty="0" smtClean="0">
                        <a:latin typeface="Arial Narrow" panose="020B0606020202030204" pitchFamily="34" charset="0"/>
                      </a:endParaRPr>
                    </a:p>
                  </a:txBody>
                  <a:tcPr marL="53574" marR="53574" marT="26786" marB="26786" vert="vert270" anchor="ctr">
                    <a:solidFill>
                      <a:srgbClr val="FF66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noProof="0" dirty="0" smtClean="0">
                          <a:latin typeface="Arial Narrow" panose="020B0606020202030204" pitchFamily="34" charset="0"/>
                        </a:rPr>
                        <a:t>AKRX24-EV</a:t>
                      </a:r>
                      <a:endParaRPr lang="en-US" sz="1500" baseline="30000" noProof="0" dirty="0" smtClean="0">
                        <a:latin typeface="Arial Narrow" panose="020B0606020202030204" pitchFamily="34" charset="0"/>
                      </a:endParaRPr>
                    </a:p>
                  </a:txBody>
                  <a:tcPr marL="53574" marR="53574" marT="26786" marB="26786" vert="vert270" anchor="ctr">
                    <a:solidFill>
                      <a:srgbClr val="FF66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noProof="0" dirty="0" smtClean="0">
                          <a:latin typeface="Arial Narrow" panose="020B0606020202030204" pitchFamily="34" charset="0"/>
                        </a:rPr>
                        <a:t>AKRX24-EV-G</a:t>
                      </a:r>
                      <a:endParaRPr lang="en-US" sz="1500" baseline="30000" noProof="0" dirty="0" smtClean="0">
                        <a:latin typeface="Arial Narrow" panose="020B0606020202030204" pitchFamily="34" charset="0"/>
                      </a:endParaRPr>
                    </a:p>
                  </a:txBody>
                  <a:tcPr marL="53574" marR="53574" marT="26786" marB="26786" vert="vert270" anchor="ctr">
                    <a:lnR w="12700" cmpd="sng">
                      <a:noFill/>
                    </a:lnR>
                    <a:solidFill>
                      <a:srgbClr val="FF6600"/>
                    </a:solidFill>
                  </a:tcPr>
                </a:tc>
              </a:tr>
              <a:tr h="430802">
                <a:tc gridSpan="5">
                  <a:txBody>
                    <a:bodyPr/>
                    <a:lstStyle/>
                    <a:p>
                      <a:pPr algn="ctr"/>
                      <a:r>
                        <a:rPr lang="en-US" sz="1200" b="1" strike="noStrike" noProof="0" dirty="0" smtClean="0">
                          <a:solidFill>
                            <a:schemeClr val="bg1"/>
                          </a:solidFill>
                        </a:rPr>
                        <a:t>GLYCOL MEASUREMENT</a:t>
                      </a:r>
                      <a:endParaRPr lang="en-US" sz="1200" b="1" strike="noStrike" noProof="0" dirty="0">
                        <a:solidFill>
                          <a:schemeClr val="bg1"/>
                        </a:solidFill>
                      </a:endParaRPr>
                    </a:p>
                  </a:txBody>
                  <a:tcPr marL="53574" marR="53574" marT="26786" marB="26786" anchor="ctr">
                    <a:solidFill>
                      <a:schemeClr val="accent5">
                        <a:lumMod val="65000"/>
                      </a:schemeClr>
                    </a:solidFill>
                  </a:tcPr>
                </a:tc>
                <a:tc hMerge="1">
                  <a:txBody>
                    <a:bodyPr/>
                    <a:lstStyle/>
                    <a:p>
                      <a:endParaRPr lang="en-US" sz="700" b="1" strike="noStrike" noProof="0" dirty="0">
                        <a:solidFill>
                          <a:schemeClr val="bg1"/>
                        </a:solidFill>
                      </a:endParaRPr>
                    </a:p>
                  </a:txBody>
                  <a:tcPr marL="53572" marR="53572" marT="26784" marB="26784">
                    <a:solidFill>
                      <a:schemeClr val="accent1"/>
                    </a:solidFill>
                  </a:tcPr>
                </a:tc>
                <a:tc hMerge="1">
                  <a:txBody>
                    <a:bodyPr/>
                    <a:lstStyle/>
                    <a:p>
                      <a:endParaRPr lang="en-US" sz="700" b="1" strike="noStrike" noProof="0" dirty="0">
                        <a:solidFill>
                          <a:schemeClr val="bg1"/>
                        </a:solidFill>
                      </a:endParaRPr>
                    </a:p>
                  </a:txBody>
                  <a:tcPr marL="53572" marR="53572" marT="26784" marB="26784">
                    <a:solidFill>
                      <a:schemeClr val="accent1"/>
                    </a:solidFill>
                  </a:tcPr>
                </a:tc>
                <a:tc hMerge="1">
                  <a:txBody>
                    <a:bodyPr/>
                    <a:lstStyle/>
                    <a:p>
                      <a:endParaRPr lang="en-US" sz="700" b="1" strike="noStrike" noProof="0" dirty="0">
                        <a:solidFill>
                          <a:schemeClr val="bg1"/>
                        </a:solidFill>
                      </a:endParaRPr>
                    </a:p>
                  </a:txBody>
                  <a:tcPr marL="53572" marR="53572" marT="26784" marB="26784">
                    <a:solidFill>
                      <a:schemeClr val="accent1"/>
                    </a:solidFill>
                  </a:tcPr>
                </a:tc>
                <a:tc hMerge="1">
                  <a:txBody>
                    <a:bodyPr/>
                    <a:lstStyle/>
                    <a:p>
                      <a:endParaRPr lang="en-US" sz="700" b="1" strike="noStrike" noProof="0" dirty="0">
                        <a:solidFill>
                          <a:schemeClr val="bg1"/>
                        </a:solidFill>
                      </a:endParaRPr>
                    </a:p>
                  </a:txBody>
                  <a:tcPr marL="53572" marR="53572" marT="26784" marB="26784">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53574" marR="53574" marT="26786" marB="26786" anchor="ctr">
                    <a:solidFill>
                      <a:schemeClr val="accent5">
                        <a:lumMod val="95000"/>
                      </a:schemeClr>
                    </a:solidFill>
                  </a:tcPr>
                </a:tc>
                <a:tc>
                  <a:txBody>
                    <a:bodyPr/>
                    <a:lstStyle/>
                    <a:p>
                      <a:pPr algn="ctr"/>
                      <a:r>
                        <a:rPr lang="en-US" sz="2400" b="1" dirty="0" smtClean="0"/>
                        <a:t>·</a:t>
                      </a:r>
                      <a:endParaRPr lang="en-US" sz="2400" b="1" dirty="0"/>
                    </a:p>
                  </a:txBody>
                  <a:tcPr marL="53574" marR="53574" marT="26786" marB="26786" anchor="ctr">
                    <a:solidFill>
                      <a:schemeClr val="accent5">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smtClean="0"/>
                    </a:p>
                  </a:txBody>
                  <a:tcPr marL="53574" marR="53574" marT="26786" marB="26786" anchor="ctr">
                    <a:solidFill>
                      <a:schemeClr val="accent5">
                        <a:lumMod val="95000"/>
                      </a:schemeClr>
                    </a:solidFill>
                  </a:tcPr>
                </a:tc>
                <a:tc>
                  <a:txBody>
                    <a:bodyPr/>
                    <a:lstStyle/>
                    <a:p>
                      <a:pPr algn="ctr"/>
                      <a:r>
                        <a:rPr lang="en-US" sz="2400" b="1" dirty="0" smtClean="0"/>
                        <a:t>·</a:t>
                      </a:r>
                      <a:endParaRPr lang="en-US" sz="2400" b="1" dirty="0"/>
                    </a:p>
                  </a:txBody>
                  <a:tcPr marL="53574" marR="53574" marT="26786" marB="26786" anchor="ctr">
                    <a:solidFill>
                      <a:schemeClr val="accent5">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smtClean="0"/>
                    </a:p>
                  </a:txBody>
                  <a:tcPr marL="53574" marR="53574" marT="26786" marB="26786" anchor="ctr">
                    <a:solidFill>
                      <a:schemeClr val="accent5">
                        <a:lumMod val="95000"/>
                      </a:schemeClr>
                    </a:solidFill>
                  </a:tcPr>
                </a:tc>
                <a:tc>
                  <a:txBody>
                    <a:bodyPr/>
                    <a:lstStyle/>
                    <a:p>
                      <a:pPr algn="ctr"/>
                      <a:r>
                        <a:rPr lang="en-US" sz="2400" b="1" dirty="0" smtClean="0"/>
                        <a:t>·</a:t>
                      </a:r>
                      <a:endParaRPr lang="en-US" sz="2400" b="1" dirty="0"/>
                    </a:p>
                  </a:txBody>
                  <a:tcPr marL="53574" marR="53574" marT="26786" marB="26786" anchor="ctr">
                    <a:solidFill>
                      <a:schemeClr val="accent5">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smtClean="0"/>
                    </a:p>
                  </a:txBody>
                  <a:tcPr marL="53574" marR="53574" marT="26786" marB="26786" anchor="ctr">
                    <a:solidFill>
                      <a:schemeClr val="accent5">
                        <a:lumMod val="95000"/>
                      </a:schemeClr>
                    </a:solidFill>
                  </a:tcPr>
                </a:tc>
                <a:tc>
                  <a:txBody>
                    <a:bodyPr/>
                    <a:lstStyle/>
                    <a:p>
                      <a:pPr algn="ctr"/>
                      <a:r>
                        <a:rPr lang="en-US" sz="2400" b="1" dirty="0" smtClean="0"/>
                        <a:t>·</a:t>
                      </a:r>
                      <a:endParaRPr lang="en-US" sz="2400" b="1" dirty="0"/>
                    </a:p>
                  </a:txBody>
                  <a:tcPr marL="53574" marR="53574" marT="26786" marB="26786" anchor="ctr">
                    <a:lnR w="12700" cmpd="sng">
                      <a:noFill/>
                    </a:lnR>
                    <a:solidFill>
                      <a:schemeClr val="accent5">
                        <a:lumMod val="95000"/>
                      </a:schemeClr>
                    </a:solidFill>
                  </a:tcPr>
                </a:tc>
              </a:tr>
              <a:tr h="399489">
                <a:tc>
                  <a:txBody>
                    <a:bodyPr/>
                    <a:lstStyle/>
                    <a:p>
                      <a:pPr algn="ctr"/>
                      <a:r>
                        <a:rPr lang="en-US" sz="1100" b="1" strike="noStrike" noProof="0" dirty="0" smtClean="0">
                          <a:solidFill>
                            <a:schemeClr val="bg1"/>
                          </a:solidFill>
                        </a:rPr>
                        <a:t>MODEL</a:t>
                      </a:r>
                      <a:r>
                        <a:rPr lang="en-US" sz="1100" b="1" strike="noStrike" baseline="0" noProof="0" dirty="0" smtClean="0">
                          <a:solidFill>
                            <a:schemeClr val="bg1"/>
                          </a:solidFill>
                        </a:rPr>
                        <a:t> #</a:t>
                      </a:r>
                      <a:endParaRPr lang="en-US" sz="1100" b="1" strike="noStrike" noProof="0" dirty="0">
                        <a:solidFill>
                          <a:schemeClr val="bg1"/>
                        </a:solidFill>
                      </a:endParaRPr>
                    </a:p>
                  </a:txBody>
                  <a:tcPr marL="53574" marR="53574" marT="26786" marB="26786" anchor="ctr">
                    <a:solidFill>
                      <a:schemeClr val="accent1"/>
                    </a:solidFill>
                  </a:tcPr>
                </a:tc>
                <a:tc>
                  <a:txBody>
                    <a:bodyPr/>
                    <a:lstStyle/>
                    <a:p>
                      <a:pPr algn="ctr"/>
                      <a:r>
                        <a:rPr lang="en-US" sz="1100" b="1" strike="noStrike" noProof="0" dirty="0" smtClean="0">
                          <a:solidFill>
                            <a:schemeClr val="bg1"/>
                          </a:solidFill>
                        </a:rPr>
                        <a:t>GPM</a:t>
                      </a:r>
                      <a:endParaRPr lang="en-US" sz="1100" b="1" strike="noStrike" noProof="0" dirty="0">
                        <a:solidFill>
                          <a:schemeClr val="bg1"/>
                        </a:solidFill>
                      </a:endParaRPr>
                    </a:p>
                  </a:txBody>
                  <a:tcPr marL="53574" marR="53574" marT="26786" marB="26786" anchor="ctr">
                    <a:solidFill>
                      <a:schemeClr val="accent1"/>
                    </a:solidFill>
                  </a:tcPr>
                </a:tc>
                <a:tc>
                  <a:txBody>
                    <a:bodyPr/>
                    <a:lstStyle/>
                    <a:p>
                      <a:pPr algn="ctr"/>
                      <a:r>
                        <a:rPr lang="en-US" sz="1100" b="1" strike="noStrike" noProof="0" dirty="0" smtClean="0">
                          <a:solidFill>
                            <a:schemeClr val="bg1"/>
                          </a:solidFill>
                        </a:rPr>
                        <a:t>SIZE</a:t>
                      </a:r>
                      <a:endParaRPr lang="en-US" sz="1100" b="1" strike="noStrike" noProof="0" dirty="0">
                        <a:solidFill>
                          <a:schemeClr val="bg1"/>
                        </a:solidFill>
                      </a:endParaRPr>
                    </a:p>
                  </a:txBody>
                  <a:tcPr marL="53574" marR="53574" marT="26786" marB="26786" anchor="ctr">
                    <a:solidFill>
                      <a:schemeClr val="accent1"/>
                    </a:solidFill>
                  </a:tcPr>
                </a:tc>
                <a:tc>
                  <a:txBody>
                    <a:bodyPr/>
                    <a:lstStyle/>
                    <a:p>
                      <a:pPr algn="ctr"/>
                      <a:r>
                        <a:rPr lang="en-US" sz="1100" b="1" strike="noStrike" noProof="0" dirty="0" smtClean="0">
                          <a:solidFill>
                            <a:schemeClr val="bg1"/>
                          </a:solidFill>
                        </a:rPr>
                        <a:t>BODY PRESSURE RATING (PSI)</a:t>
                      </a:r>
                      <a:endParaRPr lang="en-US" sz="1100" b="1" strike="noStrike" noProof="0" dirty="0">
                        <a:solidFill>
                          <a:schemeClr val="bg1"/>
                        </a:solidFill>
                      </a:endParaRPr>
                    </a:p>
                  </a:txBody>
                  <a:tcPr marL="53574" marR="53574" marT="26786" marB="26786" anchor="ctr">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lang="en-US" sz="1100" b="1" strike="noStrike" noProof="0" dirty="0" smtClean="0">
                          <a:solidFill>
                            <a:schemeClr val="bg1"/>
                          </a:solidFill>
                        </a:rPr>
                        <a:t>CLOSE-OFF</a:t>
                      </a:r>
                      <a:r>
                        <a:rPr lang="en-US" sz="1100" b="1" strike="noStrike" baseline="0" noProof="0" dirty="0" smtClean="0">
                          <a:solidFill>
                            <a:schemeClr val="bg1"/>
                          </a:solidFill>
                        </a:rPr>
                        <a:t> PRESSURE (PSI)</a:t>
                      </a:r>
                      <a:endParaRPr lang="en-US" sz="1100" b="1" strike="noStrike" noProof="0" dirty="0">
                        <a:solidFill>
                          <a:schemeClr val="bg1"/>
                        </a:solidFill>
                      </a:endParaRPr>
                    </a:p>
                  </a:txBody>
                  <a:tcPr marL="53574" marR="53574" marT="26786" marB="2678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endParaRPr lang="en-US" sz="1100" dirty="0"/>
                    </a:p>
                  </a:txBody>
                  <a:tcPr marL="53574" marR="53574" marT="26786" marB="26786" anchor="ctr">
                    <a:lnL w="12700" cmpd="sng">
                      <a:noFill/>
                    </a:lnL>
                    <a:lnR w="12700" cmpd="sng">
                      <a:noFill/>
                    </a:lnR>
                    <a:lnB w="12700" cmpd="sng">
                      <a:noFill/>
                    </a:lnB>
                    <a:lnTlToBr w="12700" cmpd="sng">
                      <a:noFill/>
                      <a:prstDash val="solid"/>
                    </a:lnTlToBr>
                    <a:lnBlToTr w="12700" cmpd="sng">
                      <a:noFill/>
                      <a:prstDash val="solid"/>
                    </a:lnBlToTr>
                    <a:solidFill>
                      <a:schemeClr val="bg1"/>
                    </a:solidFill>
                  </a:tcPr>
                </a:tc>
                <a:tc>
                  <a:txBody>
                    <a:bodyPr/>
                    <a:lstStyle/>
                    <a:p>
                      <a:pPr algn="ctr"/>
                      <a:endParaRPr lang="en-US" sz="1100" dirty="0"/>
                    </a:p>
                  </a:txBody>
                  <a:tcPr marL="53574" marR="53574" marT="26786" marB="26786" anchor="ctr">
                    <a:lnL w="12700" cmpd="sng">
                      <a:noFill/>
                    </a:lnL>
                    <a:lnR w="12700" cmpd="sng">
                      <a:noFill/>
                    </a:lnR>
                    <a:lnB w="12700" cmpd="sng">
                      <a:noFill/>
                    </a:lnB>
                    <a:lnTlToBr w="12700" cmpd="sng">
                      <a:noFill/>
                      <a:prstDash val="solid"/>
                    </a:lnTlToBr>
                    <a:lnBlToTr w="12700" cmpd="sng">
                      <a:noFill/>
                      <a:prstDash val="solid"/>
                    </a:lnBlToTr>
                    <a:solidFill>
                      <a:schemeClr val="bg1"/>
                    </a:solidFill>
                  </a:tcPr>
                </a:tc>
                <a:tc>
                  <a:txBody>
                    <a:bodyPr/>
                    <a:lstStyle/>
                    <a:p>
                      <a:pPr algn="ctr"/>
                      <a:endParaRPr lang="en-US" sz="1100" dirty="0"/>
                    </a:p>
                  </a:txBody>
                  <a:tcPr marL="53574" marR="53574" marT="26786" marB="26786" anchor="ctr">
                    <a:lnL w="12700" cmpd="sng">
                      <a:noFill/>
                    </a:lnL>
                    <a:lnR w="12700" cmpd="sng">
                      <a:noFill/>
                    </a:lnR>
                    <a:lnB w="12700" cmpd="sng">
                      <a:noFill/>
                    </a:lnB>
                    <a:lnTlToBr w="12700" cmpd="sng">
                      <a:noFill/>
                      <a:prstDash val="solid"/>
                    </a:lnTlToBr>
                    <a:lnBlToTr w="12700" cmpd="sng">
                      <a:noFill/>
                      <a:prstDash val="solid"/>
                    </a:lnBlToTr>
                    <a:solidFill>
                      <a:schemeClr val="bg1"/>
                    </a:solidFill>
                  </a:tcPr>
                </a:tc>
                <a:tc>
                  <a:txBody>
                    <a:bodyPr/>
                    <a:lstStyle/>
                    <a:p>
                      <a:pPr algn="ctr"/>
                      <a:endParaRPr lang="en-US" sz="1100" dirty="0"/>
                    </a:p>
                  </a:txBody>
                  <a:tcPr marL="53574" marR="53574" marT="26786" marB="26786" anchor="ctr">
                    <a:lnL w="12700" cmpd="sng">
                      <a:noFill/>
                    </a:lnL>
                    <a:lnR w="12700" cmpd="sng">
                      <a:noFill/>
                    </a:lnR>
                    <a:lnB w="12700" cmpd="sng">
                      <a:noFill/>
                    </a:lnB>
                    <a:lnTlToBr w="12700" cmpd="sng">
                      <a:noFill/>
                      <a:prstDash val="solid"/>
                    </a:lnTlToBr>
                    <a:lnBlToTr w="12700" cmpd="sng">
                      <a:noFill/>
                      <a:prstDash val="solid"/>
                    </a:lnBlToTr>
                    <a:solidFill>
                      <a:schemeClr val="bg1"/>
                    </a:solidFill>
                  </a:tcPr>
                </a:tc>
                <a:tc>
                  <a:txBody>
                    <a:bodyPr/>
                    <a:lstStyle/>
                    <a:p>
                      <a:pPr algn="ctr"/>
                      <a:endParaRPr lang="en-US" sz="1100" dirty="0"/>
                    </a:p>
                  </a:txBody>
                  <a:tcPr marL="53574" marR="53574" marT="26786" marB="26786" anchor="ctr">
                    <a:lnL w="12700" cmpd="sng">
                      <a:noFill/>
                    </a:lnL>
                    <a:lnR w="12700" cmpd="sng">
                      <a:noFill/>
                    </a:lnR>
                    <a:lnB w="12700" cmpd="sng">
                      <a:noFill/>
                    </a:lnB>
                    <a:lnTlToBr w="12700" cmpd="sng">
                      <a:noFill/>
                      <a:prstDash val="solid"/>
                    </a:lnTlToBr>
                    <a:lnBlToTr w="12700" cmpd="sng">
                      <a:noFill/>
                      <a:prstDash val="solid"/>
                    </a:lnBlToTr>
                    <a:solidFill>
                      <a:schemeClr val="bg1"/>
                    </a:solidFill>
                  </a:tcPr>
                </a:tc>
                <a:tc>
                  <a:txBody>
                    <a:bodyPr/>
                    <a:lstStyle/>
                    <a:p>
                      <a:pPr algn="ctr"/>
                      <a:endParaRPr lang="en-US" sz="1100" dirty="0"/>
                    </a:p>
                  </a:txBody>
                  <a:tcPr marL="53574" marR="53574" marT="26786" marB="26786" anchor="ctr">
                    <a:lnL w="12700" cmpd="sng">
                      <a:noFill/>
                    </a:lnL>
                    <a:lnR w="12700" cmpd="sng">
                      <a:noFill/>
                    </a:lnR>
                    <a:lnB w="12700" cmpd="sng">
                      <a:noFill/>
                    </a:lnB>
                    <a:lnTlToBr w="12700" cmpd="sng">
                      <a:noFill/>
                      <a:prstDash val="solid"/>
                    </a:lnTlToBr>
                    <a:lnBlToTr w="12700" cmpd="sng">
                      <a:noFill/>
                      <a:prstDash val="solid"/>
                    </a:lnBlToTr>
                    <a:solidFill>
                      <a:schemeClr val="bg1"/>
                    </a:solidFill>
                  </a:tcPr>
                </a:tc>
                <a:tc>
                  <a:txBody>
                    <a:bodyPr/>
                    <a:lstStyle/>
                    <a:p>
                      <a:pPr algn="ctr"/>
                      <a:endParaRPr lang="en-US" sz="1100" dirty="0"/>
                    </a:p>
                  </a:txBody>
                  <a:tcPr marL="53574" marR="53574" marT="26786" marB="26786" anchor="ctr">
                    <a:lnL w="12700" cmpd="sng">
                      <a:noFill/>
                    </a:lnL>
                    <a:lnR w="12700" cmpd="sng">
                      <a:noFill/>
                    </a:lnR>
                    <a:lnB w="12700" cmpd="sng">
                      <a:noFill/>
                    </a:lnB>
                    <a:lnTlToBr w="12700" cmpd="sng">
                      <a:noFill/>
                      <a:prstDash val="solid"/>
                    </a:lnTlToBr>
                    <a:lnBlToTr w="12700" cmpd="sng">
                      <a:noFill/>
                      <a:prstDash val="solid"/>
                    </a:lnBlToTr>
                    <a:solidFill>
                      <a:schemeClr val="bg1"/>
                    </a:solidFill>
                  </a:tcPr>
                </a:tc>
                <a:tc>
                  <a:txBody>
                    <a:bodyPr/>
                    <a:lstStyle/>
                    <a:p>
                      <a:pPr algn="ctr"/>
                      <a:endParaRPr lang="en-US" sz="1100" dirty="0"/>
                    </a:p>
                  </a:txBody>
                  <a:tcPr marL="53574" marR="53574" marT="26786" marB="26786" anchor="ctr">
                    <a:lnL w="12700" cmpd="sng">
                      <a:noFill/>
                    </a:lnL>
                    <a:lnR w="12700" cmpd="sng">
                      <a:noFill/>
                    </a:lnR>
                    <a:lnB w="12700" cmpd="sng">
                      <a:noFill/>
                    </a:lnB>
                    <a:lnTlToBr w="12700" cmpd="sng">
                      <a:noFill/>
                      <a:prstDash val="solid"/>
                    </a:lnTlToBr>
                    <a:lnBlToTr w="12700" cmpd="sng">
                      <a:noFill/>
                      <a:prstDash val="solid"/>
                    </a:lnBlToTr>
                    <a:solidFill>
                      <a:schemeClr val="bg1"/>
                    </a:solidFill>
                  </a:tcPr>
                </a:tc>
              </a:tr>
              <a:tr h="399489">
                <a:tc>
                  <a:txBody>
                    <a:bodyPr/>
                    <a:lstStyle/>
                    <a:p>
                      <a:r>
                        <a:rPr lang="en-US" sz="1100" b="1" noProof="0" dirty="0" smtClean="0">
                          <a:solidFill>
                            <a:schemeClr val="bg1"/>
                          </a:solidFill>
                        </a:rPr>
                        <a:t>EV050S-055</a:t>
                      </a:r>
                      <a:endParaRPr lang="en-US" sz="1100" b="1" noProof="0" dirty="0">
                        <a:solidFill>
                          <a:schemeClr val="bg1"/>
                        </a:solidFill>
                      </a:endParaRPr>
                    </a:p>
                  </a:txBody>
                  <a:tcPr marL="53574" marR="53574" marT="26786" marB="26786" anchor="ctr">
                    <a:solidFill>
                      <a:schemeClr val="accent1"/>
                    </a:solidFill>
                  </a:tcPr>
                </a:tc>
                <a:tc>
                  <a:txBody>
                    <a:bodyPr/>
                    <a:lstStyle/>
                    <a:p>
                      <a:pPr algn="ctr"/>
                      <a:r>
                        <a:rPr lang="en-US" sz="1100" b="1" noProof="0" dirty="0" smtClean="0">
                          <a:solidFill>
                            <a:schemeClr val="bg1"/>
                          </a:solidFill>
                        </a:rPr>
                        <a:t>5.5</a:t>
                      </a:r>
                      <a:endParaRPr lang="en-US" sz="1100" b="1" noProof="0" dirty="0">
                        <a:solidFill>
                          <a:schemeClr val="bg1"/>
                        </a:solidFill>
                      </a:endParaRPr>
                    </a:p>
                  </a:txBody>
                  <a:tcPr marL="53574" marR="53574" marT="26786" marB="26786" anchor="ctr">
                    <a:solidFill>
                      <a:schemeClr val="accent5">
                        <a:lumMod val="65000"/>
                      </a:schemeClr>
                    </a:solidFill>
                  </a:tcPr>
                </a:tc>
                <a:tc>
                  <a:txBody>
                    <a:bodyPr/>
                    <a:lstStyle/>
                    <a:p>
                      <a:pPr algn="ctr"/>
                      <a:r>
                        <a:rPr lang="en-US" sz="1100" b="1" noProof="0" dirty="0" smtClean="0">
                          <a:solidFill>
                            <a:schemeClr val="bg1"/>
                          </a:solidFill>
                        </a:rPr>
                        <a:t>0.5” </a:t>
                      </a:r>
                      <a:br>
                        <a:rPr lang="en-US" sz="1100" b="1" noProof="0" dirty="0" smtClean="0">
                          <a:solidFill>
                            <a:schemeClr val="bg1"/>
                          </a:solidFill>
                        </a:rPr>
                      </a:br>
                      <a:r>
                        <a:rPr lang="en-US" sz="1100" b="1" noProof="0" dirty="0" smtClean="0">
                          <a:solidFill>
                            <a:schemeClr val="bg1"/>
                          </a:solidFill>
                        </a:rPr>
                        <a:t>(15)</a:t>
                      </a:r>
                      <a:endParaRPr lang="en-US" sz="1100" b="1" noProof="0" dirty="0">
                        <a:solidFill>
                          <a:schemeClr val="bg1"/>
                        </a:solidFill>
                      </a:endParaRPr>
                    </a:p>
                  </a:txBody>
                  <a:tcPr marL="53574" marR="53574" marT="26786" marB="26786" anchor="ctr">
                    <a:solidFill>
                      <a:schemeClr val="accent5">
                        <a:lumMod val="65000"/>
                      </a:schemeClr>
                    </a:solidFill>
                  </a:tcPr>
                </a:tc>
                <a:tc rowSpan="8">
                  <a:txBody>
                    <a:bodyPr/>
                    <a:lstStyle/>
                    <a:p>
                      <a:pPr algn="ctr"/>
                      <a:r>
                        <a:rPr lang="en-US" sz="1100" b="1" noProof="0" dirty="0" smtClean="0">
                          <a:solidFill>
                            <a:schemeClr val="bg1"/>
                          </a:solidFill>
                        </a:rPr>
                        <a:t>360</a:t>
                      </a:r>
                      <a:endParaRPr lang="en-US" sz="1100" b="1" noProof="0" dirty="0">
                        <a:solidFill>
                          <a:schemeClr val="bg1"/>
                        </a:solidFill>
                      </a:endParaRPr>
                    </a:p>
                  </a:txBody>
                  <a:tcPr marL="53574" marR="53574" marT="26786" marB="26786" anchor="ctr">
                    <a:lnT w="12700" cmpd="sng">
                      <a:noFill/>
                    </a:lnT>
                    <a:solidFill>
                      <a:schemeClr val="accent5">
                        <a:lumMod val="65000"/>
                      </a:schemeClr>
                    </a:solidFill>
                  </a:tcPr>
                </a:tc>
                <a:tc rowSpan="8">
                  <a:txBody>
                    <a:bodyPr/>
                    <a:lstStyle/>
                    <a:p>
                      <a:pPr algn="ctr"/>
                      <a:r>
                        <a:rPr lang="en-US" sz="1100" b="1" noProof="0" dirty="0" smtClean="0">
                          <a:solidFill>
                            <a:schemeClr val="bg1"/>
                          </a:solidFill>
                        </a:rPr>
                        <a:t>200</a:t>
                      </a:r>
                      <a:endParaRPr lang="en-US" sz="1100" b="1" noProof="0" dirty="0">
                        <a:solidFill>
                          <a:schemeClr val="bg1"/>
                        </a:solidFill>
                      </a:endParaRPr>
                    </a:p>
                  </a:txBody>
                  <a:tcPr marL="53574" marR="53574" marT="26786" marB="26786" anchor="ctr">
                    <a:lnT w="12700" cmpd="sng">
                      <a:noFill/>
                    </a:lnT>
                    <a:solidFill>
                      <a:schemeClr val="accent5">
                        <a:lumMod val="65000"/>
                      </a:schemeClr>
                    </a:solidFill>
                  </a:tcPr>
                </a:tc>
                <a:tc>
                  <a:txBody>
                    <a:bodyPr/>
                    <a:lstStyle/>
                    <a:p>
                      <a:pPr algn="ctr"/>
                      <a:r>
                        <a:rPr lang="en-US" sz="1100" dirty="0" smtClean="0"/>
                        <a:t>$1,341</a:t>
                      </a:r>
                      <a:endParaRPr lang="en-US" sz="1100" dirty="0"/>
                    </a:p>
                  </a:txBody>
                  <a:tcPr marL="53574" marR="53574" marT="26786" marB="26786" anchor="ctr">
                    <a:lnT w="12700" cmpd="sng">
                      <a:noFill/>
                    </a:lnT>
                    <a:solidFill>
                      <a:schemeClr val="accent5">
                        <a:lumMod val="95000"/>
                      </a:schemeClr>
                    </a:solidFill>
                  </a:tcPr>
                </a:tc>
                <a:tc>
                  <a:txBody>
                    <a:bodyPr/>
                    <a:lstStyle/>
                    <a:p>
                      <a:pPr algn="ctr"/>
                      <a:r>
                        <a:rPr lang="en-US" sz="1100" dirty="0" smtClean="0"/>
                        <a:t>$1,740</a:t>
                      </a:r>
                      <a:endParaRPr lang="en-US" sz="1100" dirty="0"/>
                    </a:p>
                  </a:txBody>
                  <a:tcPr marL="53574" marR="53574" marT="26786" marB="26786" anchor="ctr">
                    <a:lnT w="12700" cmpd="sng">
                      <a:noFill/>
                    </a:lnT>
                    <a:solidFill>
                      <a:schemeClr val="accent5">
                        <a:lumMod val="95000"/>
                      </a:schemeClr>
                    </a:solidFill>
                  </a:tcPr>
                </a:tc>
                <a:tc>
                  <a:txBody>
                    <a:bodyPr/>
                    <a:lstStyle/>
                    <a:p>
                      <a:pPr algn="ctr"/>
                      <a:endParaRPr lang="en-US" sz="1100" dirty="0"/>
                    </a:p>
                  </a:txBody>
                  <a:tcPr marL="53574" marR="53574" marT="26786" marB="26786" anchor="ctr">
                    <a:lnT w="12700" cmpd="sng">
                      <a:noFill/>
                    </a:lnT>
                    <a:solidFill>
                      <a:schemeClr val="accent5">
                        <a:lumMod val="95000"/>
                      </a:schemeClr>
                    </a:solidFill>
                  </a:tcPr>
                </a:tc>
                <a:tc>
                  <a:txBody>
                    <a:bodyPr/>
                    <a:lstStyle/>
                    <a:p>
                      <a:pPr algn="ctr"/>
                      <a:endParaRPr lang="en-US" sz="1100" dirty="0"/>
                    </a:p>
                  </a:txBody>
                  <a:tcPr marL="53574" marR="53574" marT="26786" marB="26786" anchor="ctr">
                    <a:lnT w="12700" cmpd="sng">
                      <a:noFill/>
                    </a:lnT>
                    <a:solidFill>
                      <a:schemeClr val="accent5">
                        <a:lumMod val="95000"/>
                      </a:schemeClr>
                    </a:solidFill>
                  </a:tcPr>
                </a:tc>
                <a:tc>
                  <a:txBody>
                    <a:bodyPr/>
                    <a:lstStyle/>
                    <a:p>
                      <a:pPr algn="ctr"/>
                      <a:endParaRPr lang="en-US" sz="1100" dirty="0"/>
                    </a:p>
                  </a:txBody>
                  <a:tcPr marL="53574" marR="53574" marT="26786" marB="26786" anchor="ctr">
                    <a:lnT w="12700" cmpd="sng">
                      <a:noFill/>
                    </a:lnT>
                    <a:solidFill>
                      <a:schemeClr val="accent5">
                        <a:lumMod val="95000"/>
                      </a:schemeClr>
                    </a:solidFill>
                  </a:tcPr>
                </a:tc>
                <a:tc>
                  <a:txBody>
                    <a:bodyPr/>
                    <a:lstStyle/>
                    <a:p>
                      <a:pPr algn="ctr"/>
                      <a:endParaRPr lang="en-US" sz="1100" dirty="0"/>
                    </a:p>
                  </a:txBody>
                  <a:tcPr marL="53574" marR="53574" marT="26786" marB="26786" anchor="ctr">
                    <a:lnT w="12700" cmpd="sng">
                      <a:noFill/>
                    </a:lnT>
                    <a:solidFill>
                      <a:schemeClr val="accent5">
                        <a:lumMod val="95000"/>
                      </a:schemeClr>
                    </a:solidFill>
                  </a:tcPr>
                </a:tc>
                <a:tc>
                  <a:txBody>
                    <a:bodyPr/>
                    <a:lstStyle/>
                    <a:p>
                      <a:pPr algn="ctr"/>
                      <a:r>
                        <a:rPr lang="en-US" sz="1100" dirty="0" smtClean="0"/>
                        <a:t>$1,949</a:t>
                      </a:r>
                      <a:endParaRPr lang="en-US" sz="1100" dirty="0"/>
                    </a:p>
                  </a:txBody>
                  <a:tcPr marL="53574" marR="53574" marT="26786" marB="26786" anchor="ctr">
                    <a:lnT w="12700" cmpd="sng">
                      <a:noFill/>
                    </a:lnT>
                    <a:solidFill>
                      <a:schemeClr val="accent5">
                        <a:lumMod val="95000"/>
                      </a:schemeClr>
                    </a:solidFill>
                  </a:tcPr>
                </a:tc>
                <a:tc>
                  <a:txBody>
                    <a:bodyPr/>
                    <a:lstStyle/>
                    <a:p>
                      <a:pPr algn="ctr"/>
                      <a:r>
                        <a:rPr lang="en-US" sz="1100" dirty="0" smtClean="0"/>
                        <a:t>$2,348</a:t>
                      </a:r>
                      <a:endParaRPr lang="en-US" sz="1100" dirty="0"/>
                    </a:p>
                  </a:txBody>
                  <a:tcPr marL="53574" marR="53574" marT="26786" marB="26786" anchor="ctr">
                    <a:lnR w="12700" cmpd="sng">
                      <a:noFill/>
                    </a:lnR>
                    <a:lnT w="12700" cmpd="sng">
                      <a:noFill/>
                    </a:lnT>
                    <a:solidFill>
                      <a:schemeClr val="accent5">
                        <a:lumMod val="95000"/>
                      </a:schemeClr>
                    </a:solidFill>
                  </a:tcPr>
                </a:tc>
              </a:tr>
              <a:tr h="399489">
                <a:tc>
                  <a:txBody>
                    <a:bodyPr/>
                    <a:lstStyle/>
                    <a:p>
                      <a:r>
                        <a:rPr lang="en-US" sz="1100" b="1" strike="noStrike" noProof="0" dirty="0" smtClean="0">
                          <a:solidFill>
                            <a:schemeClr val="bg1"/>
                          </a:solidFill>
                        </a:rPr>
                        <a:t>EV075S-103</a:t>
                      </a:r>
                      <a:endParaRPr lang="en-US" sz="1100" b="1" strike="noStrike" noProof="0" dirty="0">
                        <a:solidFill>
                          <a:schemeClr val="bg1"/>
                        </a:solidFill>
                      </a:endParaRPr>
                    </a:p>
                  </a:txBody>
                  <a:tcPr marL="53574" marR="53574" marT="26786" marB="26786" anchor="ctr">
                    <a:solidFill>
                      <a:schemeClr val="accent1"/>
                    </a:solidFill>
                  </a:tcPr>
                </a:tc>
                <a:tc>
                  <a:txBody>
                    <a:bodyPr/>
                    <a:lstStyle/>
                    <a:p>
                      <a:pPr algn="ctr"/>
                      <a:r>
                        <a:rPr lang="en-US" sz="1100" b="1" strike="noStrike" noProof="0" dirty="0" smtClean="0">
                          <a:solidFill>
                            <a:schemeClr val="bg1"/>
                          </a:solidFill>
                        </a:rPr>
                        <a:t>10.3</a:t>
                      </a:r>
                      <a:endParaRPr lang="en-US" sz="1100" b="1" strike="noStrike" noProof="0" dirty="0">
                        <a:solidFill>
                          <a:schemeClr val="bg1"/>
                        </a:solidFill>
                      </a:endParaRPr>
                    </a:p>
                  </a:txBody>
                  <a:tcPr marL="53574" marR="53574" marT="26786" marB="26786" anchor="ctr">
                    <a:solidFill>
                      <a:schemeClr val="accent5">
                        <a:lumMod val="65000"/>
                      </a:schemeClr>
                    </a:solidFill>
                  </a:tcPr>
                </a:tc>
                <a:tc>
                  <a:txBody>
                    <a:bodyPr/>
                    <a:lstStyle/>
                    <a:p>
                      <a:pPr algn="ctr"/>
                      <a:r>
                        <a:rPr lang="en-US" sz="1100" b="1" strike="noStrike" noProof="0" dirty="0" smtClean="0">
                          <a:solidFill>
                            <a:schemeClr val="bg1"/>
                          </a:solidFill>
                        </a:rPr>
                        <a:t>0.75”</a:t>
                      </a:r>
                      <a:br>
                        <a:rPr lang="en-US" sz="1100" b="1" strike="noStrike" noProof="0" dirty="0" smtClean="0">
                          <a:solidFill>
                            <a:schemeClr val="bg1"/>
                          </a:solidFill>
                        </a:rPr>
                      </a:br>
                      <a:r>
                        <a:rPr lang="en-US" sz="1100" b="1" strike="noStrike" noProof="0" dirty="0" smtClean="0">
                          <a:solidFill>
                            <a:schemeClr val="bg1"/>
                          </a:solidFill>
                        </a:rPr>
                        <a:t>(20)</a:t>
                      </a:r>
                      <a:endParaRPr lang="en-US" sz="1100" b="1" strike="noStrike" noProof="0" dirty="0">
                        <a:solidFill>
                          <a:schemeClr val="bg1"/>
                        </a:solidFill>
                      </a:endParaRPr>
                    </a:p>
                  </a:txBody>
                  <a:tcPr marL="53574" marR="53574" marT="26786" marB="26786" anchor="ctr">
                    <a:solidFill>
                      <a:schemeClr val="accent5">
                        <a:lumMod val="65000"/>
                      </a:schemeClr>
                    </a:solidFill>
                  </a:tcPr>
                </a:tc>
                <a:tc vMerge="1">
                  <a:txBody>
                    <a:bodyPr/>
                    <a:lstStyle/>
                    <a:p>
                      <a:endParaRPr lang="en-US" sz="700" b="1" strike="noStrike" noProof="0" dirty="0">
                        <a:solidFill>
                          <a:schemeClr val="bg1"/>
                        </a:solidFill>
                      </a:endParaRPr>
                    </a:p>
                  </a:txBody>
                  <a:tcPr marL="53574" marR="53574" marT="26786" marB="26786">
                    <a:solidFill>
                      <a:schemeClr val="accent1"/>
                    </a:solidFill>
                  </a:tcPr>
                </a:tc>
                <a:tc vMerge="1">
                  <a:txBody>
                    <a:bodyPr/>
                    <a:lstStyle/>
                    <a:p>
                      <a:endParaRPr lang="en-US" sz="700" b="1" strike="noStrike" noProof="0" dirty="0">
                        <a:solidFill>
                          <a:schemeClr val="bg1"/>
                        </a:solidFill>
                      </a:endParaRPr>
                    </a:p>
                  </a:txBody>
                  <a:tcPr marL="53574" marR="53574" marT="26786" marB="26786">
                    <a:solidFill>
                      <a:schemeClr val="accent1"/>
                    </a:solidFill>
                  </a:tcPr>
                </a:tc>
                <a:tc>
                  <a:txBody>
                    <a:bodyPr/>
                    <a:lstStyle/>
                    <a:p>
                      <a:pPr algn="ctr"/>
                      <a:r>
                        <a:rPr lang="en-US" sz="1100" dirty="0" smtClean="0"/>
                        <a:t>$1,385</a:t>
                      </a:r>
                      <a:endParaRPr lang="en-US" sz="1100" dirty="0"/>
                    </a:p>
                  </a:txBody>
                  <a:tcPr marL="53574" marR="53574" marT="26786" marB="26786" anchor="ctr">
                    <a:solidFill>
                      <a:schemeClr val="accent5">
                        <a:lumMod val="95000"/>
                      </a:schemeClr>
                    </a:solidFill>
                  </a:tcPr>
                </a:tc>
                <a:tc>
                  <a:txBody>
                    <a:bodyPr/>
                    <a:lstStyle/>
                    <a:p>
                      <a:pPr algn="ctr"/>
                      <a:r>
                        <a:rPr lang="en-US" sz="1100" dirty="0" smtClean="0"/>
                        <a:t>$1,784</a:t>
                      </a:r>
                      <a:endParaRPr lang="en-US" sz="1100" dirty="0"/>
                    </a:p>
                  </a:txBody>
                  <a:tcPr marL="53574" marR="53574" marT="26786" marB="26786" anchor="ctr">
                    <a:solidFill>
                      <a:schemeClr val="accent5">
                        <a:lumMod val="95000"/>
                      </a:schemeClr>
                    </a:solidFill>
                  </a:tcPr>
                </a:tc>
                <a:tc>
                  <a:txBody>
                    <a:bodyPr/>
                    <a:lstStyle/>
                    <a:p>
                      <a:pPr algn="ctr"/>
                      <a:endParaRPr lang="en-US" sz="1100" dirty="0"/>
                    </a:p>
                  </a:txBody>
                  <a:tcPr marL="53574" marR="53574" marT="26786" marB="26786" anchor="ctr">
                    <a:solidFill>
                      <a:schemeClr val="accent5">
                        <a:lumMod val="95000"/>
                      </a:schemeClr>
                    </a:solidFill>
                  </a:tcPr>
                </a:tc>
                <a:tc>
                  <a:txBody>
                    <a:bodyPr/>
                    <a:lstStyle/>
                    <a:p>
                      <a:pPr algn="ctr"/>
                      <a:endParaRPr lang="en-US" sz="1100" dirty="0"/>
                    </a:p>
                  </a:txBody>
                  <a:tcPr marL="53574" marR="53574" marT="26786" marB="26786" anchor="ctr">
                    <a:solidFill>
                      <a:schemeClr val="accent5">
                        <a:lumMod val="95000"/>
                      </a:schemeClr>
                    </a:solidFill>
                  </a:tcPr>
                </a:tc>
                <a:tc>
                  <a:txBody>
                    <a:bodyPr/>
                    <a:lstStyle/>
                    <a:p>
                      <a:pPr algn="ctr"/>
                      <a:endParaRPr lang="en-US" sz="1100" dirty="0"/>
                    </a:p>
                  </a:txBody>
                  <a:tcPr marL="53574" marR="53574" marT="26786" marB="26786" anchor="ctr">
                    <a:solidFill>
                      <a:schemeClr val="accent5">
                        <a:lumMod val="95000"/>
                      </a:schemeClr>
                    </a:solidFill>
                  </a:tcPr>
                </a:tc>
                <a:tc>
                  <a:txBody>
                    <a:bodyPr/>
                    <a:lstStyle/>
                    <a:p>
                      <a:pPr algn="ctr"/>
                      <a:endParaRPr lang="en-US" sz="1100" dirty="0"/>
                    </a:p>
                  </a:txBody>
                  <a:tcPr marL="53574" marR="53574" marT="26786" marB="26786" anchor="ctr">
                    <a:solidFill>
                      <a:schemeClr val="accent5">
                        <a:lumMod val="95000"/>
                      </a:schemeClr>
                    </a:solidFill>
                  </a:tcPr>
                </a:tc>
                <a:tc>
                  <a:txBody>
                    <a:bodyPr/>
                    <a:lstStyle/>
                    <a:p>
                      <a:pPr algn="ctr"/>
                      <a:r>
                        <a:rPr lang="en-US" sz="1100" dirty="0" smtClean="0"/>
                        <a:t>$2,037</a:t>
                      </a:r>
                      <a:endParaRPr lang="en-US" sz="1100" dirty="0"/>
                    </a:p>
                  </a:txBody>
                  <a:tcPr marL="53574" marR="53574" marT="26786" marB="26786" anchor="ctr">
                    <a:solidFill>
                      <a:schemeClr val="accent5">
                        <a:lumMod val="95000"/>
                      </a:schemeClr>
                    </a:solidFill>
                  </a:tcPr>
                </a:tc>
                <a:tc>
                  <a:txBody>
                    <a:bodyPr/>
                    <a:lstStyle/>
                    <a:p>
                      <a:pPr algn="ctr"/>
                      <a:r>
                        <a:rPr lang="en-US" sz="1100" dirty="0" smtClean="0"/>
                        <a:t>$2,436</a:t>
                      </a:r>
                      <a:endParaRPr lang="en-US" sz="1100" dirty="0"/>
                    </a:p>
                  </a:txBody>
                  <a:tcPr marL="53574" marR="53574" marT="26786" marB="26786" anchor="ctr">
                    <a:lnR w="12700" cmpd="sng">
                      <a:noFill/>
                    </a:lnR>
                    <a:solidFill>
                      <a:schemeClr val="accent5">
                        <a:lumMod val="95000"/>
                      </a:schemeClr>
                    </a:solidFill>
                  </a:tcPr>
                </a:tc>
              </a:tr>
              <a:tr h="399489">
                <a:tc>
                  <a:txBody>
                    <a:bodyPr/>
                    <a:lstStyle/>
                    <a:p>
                      <a:r>
                        <a:rPr lang="en-US" sz="1100" b="1" noProof="0" dirty="0" smtClean="0">
                          <a:solidFill>
                            <a:schemeClr val="bg1"/>
                          </a:solidFill>
                        </a:rPr>
                        <a:t>EV100S-182</a:t>
                      </a:r>
                      <a:endParaRPr lang="en-US" sz="1100" b="1" noProof="0" dirty="0">
                        <a:solidFill>
                          <a:schemeClr val="bg1"/>
                        </a:solidFill>
                      </a:endParaRPr>
                    </a:p>
                  </a:txBody>
                  <a:tcPr marL="53574" marR="53574" marT="26786" marB="26786" anchor="ctr">
                    <a:solidFill>
                      <a:schemeClr val="accent1"/>
                    </a:solidFill>
                  </a:tcPr>
                </a:tc>
                <a:tc>
                  <a:txBody>
                    <a:bodyPr/>
                    <a:lstStyle/>
                    <a:p>
                      <a:pPr algn="ctr"/>
                      <a:r>
                        <a:rPr lang="en-US" sz="1100" b="1" noProof="0" dirty="0" smtClean="0">
                          <a:solidFill>
                            <a:schemeClr val="bg1"/>
                          </a:solidFill>
                        </a:rPr>
                        <a:t>18.2</a:t>
                      </a:r>
                      <a:endParaRPr lang="en-US" sz="1100" b="1" noProof="0" dirty="0">
                        <a:solidFill>
                          <a:schemeClr val="bg1"/>
                        </a:solidFill>
                      </a:endParaRPr>
                    </a:p>
                  </a:txBody>
                  <a:tcPr marL="53574" marR="53574" marT="26786" marB="26786" anchor="ctr">
                    <a:solidFill>
                      <a:schemeClr val="accent5">
                        <a:lumMod val="65000"/>
                      </a:schemeClr>
                    </a:solidFill>
                  </a:tcPr>
                </a:tc>
                <a:tc>
                  <a:txBody>
                    <a:bodyPr/>
                    <a:lstStyle/>
                    <a:p>
                      <a:pPr algn="ctr"/>
                      <a:r>
                        <a:rPr lang="en-US" sz="1100" b="1" noProof="0" dirty="0" smtClean="0">
                          <a:solidFill>
                            <a:schemeClr val="bg1"/>
                          </a:solidFill>
                        </a:rPr>
                        <a:t>1”</a:t>
                      </a:r>
                      <a:br>
                        <a:rPr lang="en-US" sz="1100" b="1" noProof="0" dirty="0" smtClean="0">
                          <a:solidFill>
                            <a:schemeClr val="bg1"/>
                          </a:solidFill>
                        </a:rPr>
                      </a:br>
                      <a:r>
                        <a:rPr lang="en-US" sz="1100" b="1" noProof="0" dirty="0" smtClean="0">
                          <a:solidFill>
                            <a:schemeClr val="bg1"/>
                          </a:solidFill>
                        </a:rPr>
                        <a:t>(25)</a:t>
                      </a:r>
                      <a:endParaRPr lang="en-US" sz="1100" b="1" noProof="0" dirty="0">
                        <a:solidFill>
                          <a:schemeClr val="bg1"/>
                        </a:solidFill>
                      </a:endParaRPr>
                    </a:p>
                  </a:txBody>
                  <a:tcPr marL="53574" marR="53574" marT="26786" marB="26786" anchor="ctr">
                    <a:solidFill>
                      <a:schemeClr val="accent5">
                        <a:lumMod val="65000"/>
                      </a:schemeClr>
                    </a:solidFill>
                  </a:tcPr>
                </a:tc>
                <a:tc vMerge="1">
                  <a:txBody>
                    <a:bodyPr/>
                    <a:lstStyle/>
                    <a:p>
                      <a:endParaRPr lang="en-US" sz="700" b="1" noProof="0" dirty="0">
                        <a:solidFill>
                          <a:schemeClr val="bg1"/>
                        </a:solidFill>
                      </a:endParaRPr>
                    </a:p>
                  </a:txBody>
                  <a:tcPr marL="53574" marR="53574" marT="26786" marB="26786">
                    <a:solidFill>
                      <a:schemeClr val="accent1"/>
                    </a:solidFill>
                  </a:tcPr>
                </a:tc>
                <a:tc vMerge="1">
                  <a:txBody>
                    <a:bodyPr/>
                    <a:lstStyle/>
                    <a:p>
                      <a:endParaRPr lang="en-US" sz="700" b="1" noProof="0" dirty="0">
                        <a:solidFill>
                          <a:schemeClr val="bg1"/>
                        </a:solidFill>
                      </a:endParaRPr>
                    </a:p>
                  </a:txBody>
                  <a:tcPr marL="53574" marR="53574" marT="26786" marB="26786">
                    <a:solidFill>
                      <a:schemeClr val="accent1"/>
                    </a:solidFill>
                  </a:tcPr>
                </a:tc>
                <a:tc>
                  <a:txBody>
                    <a:bodyPr/>
                    <a:lstStyle/>
                    <a:p>
                      <a:pPr algn="ctr"/>
                      <a:r>
                        <a:rPr lang="en-US" sz="1100" dirty="0" smtClean="0"/>
                        <a:t>$1,473</a:t>
                      </a:r>
                      <a:endParaRPr lang="en-US" sz="1100" dirty="0"/>
                    </a:p>
                  </a:txBody>
                  <a:tcPr marL="53574" marR="53574" marT="26786" marB="26786" anchor="ctr">
                    <a:solidFill>
                      <a:schemeClr val="accent5">
                        <a:lumMod val="95000"/>
                      </a:schemeClr>
                    </a:solidFill>
                  </a:tcPr>
                </a:tc>
                <a:tc>
                  <a:txBody>
                    <a:bodyPr/>
                    <a:lstStyle/>
                    <a:p>
                      <a:pPr algn="ctr"/>
                      <a:r>
                        <a:rPr lang="en-US" sz="1100" dirty="0" smtClean="0"/>
                        <a:t>$1,872</a:t>
                      </a:r>
                      <a:endParaRPr lang="en-US" sz="1100" dirty="0"/>
                    </a:p>
                  </a:txBody>
                  <a:tcPr marL="53574" marR="53574" marT="26786" marB="26786" anchor="ctr">
                    <a:solidFill>
                      <a:schemeClr val="accent5">
                        <a:lumMod val="95000"/>
                      </a:schemeClr>
                    </a:solidFill>
                  </a:tcPr>
                </a:tc>
                <a:tc>
                  <a:txBody>
                    <a:bodyPr/>
                    <a:lstStyle/>
                    <a:p>
                      <a:pPr algn="ctr"/>
                      <a:endParaRPr lang="en-US" sz="1100" dirty="0"/>
                    </a:p>
                  </a:txBody>
                  <a:tcPr marL="53574" marR="53574" marT="26786" marB="26786" anchor="ctr">
                    <a:solidFill>
                      <a:schemeClr val="accent5">
                        <a:lumMod val="95000"/>
                      </a:schemeClr>
                    </a:solidFill>
                  </a:tcPr>
                </a:tc>
                <a:tc>
                  <a:txBody>
                    <a:bodyPr/>
                    <a:lstStyle/>
                    <a:p>
                      <a:pPr algn="ctr"/>
                      <a:endParaRPr lang="en-US" sz="1100" dirty="0"/>
                    </a:p>
                  </a:txBody>
                  <a:tcPr marL="53574" marR="53574" marT="26786" marB="26786" anchor="ctr">
                    <a:solidFill>
                      <a:schemeClr val="accent5">
                        <a:lumMod val="95000"/>
                      </a:schemeClr>
                    </a:solidFill>
                  </a:tcPr>
                </a:tc>
                <a:tc>
                  <a:txBody>
                    <a:bodyPr/>
                    <a:lstStyle/>
                    <a:p>
                      <a:pPr algn="ctr"/>
                      <a:endParaRPr lang="en-US" sz="1100" dirty="0"/>
                    </a:p>
                  </a:txBody>
                  <a:tcPr marL="53574" marR="53574" marT="26786" marB="26786" anchor="ctr">
                    <a:solidFill>
                      <a:schemeClr val="accent5">
                        <a:lumMod val="95000"/>
                      </a:schemeClr>
                    </a:solidFill>
                  </a:tcPr>
                </a:tc>
                <a:tc>
                  <a:txBody>
                    <a:bodyPr/>
                    <a:lstStyle/>
                    <a:p>
                      <a:pPr algn="ctr"/>
                      <a:endParaRPr lang="en-US" sz="1100" dirty="0"/>
                    </a:p>
                  </a:txBody>
                  <a:tcPr marL="53574" marR="53574" marT="26786" marB="26786" anchor="ctr">
                    <a:solidFill>
                      <a:schemeClr val="accent5">
                        <a:lumMod val="95000"/>
                      </a:schemeClr>
                    </a:solidFill>
                  </a:tcPr>
                </a:tc>
                <a:tc>
                  <a:txBody>
                    <a:bodyPr/>
                    <a:lstStyle/>
                    <a:p>
                      <a:pPr algn="ctr"/>
                      <a:r>
                        <a:rPr lang="en-US" sz="1100" dirty="0" smtClean="0"/>
                        <a:t>$2,280</a:t>
                      </a:r>
                      <a:endParaRPr lang="en-US" sz="1100" dirty="0"/>
                    </a:p>
                  </a:txBody>
                  <a:tcPr marL="53574" marR="53574" marT="26786" marB="26786" anchor="ctr">
                    <a:solidFill>
                      <a:schemeClr val="accent5">
                        <a:lumMod val="95000"/>
                      </a:schemeClr>
                    </a:solidFill>
                  </a:tcPr>
                </a:tc>
                <a:tc>
                  <a:txBody>
                    <a:bodyPr/>
                    <a:lstStyle/>
                    <a:p>
                      <a:pPr algn="ctr"/>
                      <a:r>
                        <a:rPr lang="en-US" sz="1100" dirty="0" smtClean="0"/>
                        <a:t>$2,679</a:t>
                      </a:r>
                      <a:endParaRPr lang="en-US" sz="1100" dirty="0"/>
                    </a:p>
                  </a:txBody>
                  <a:tcPr marL="53574" marR="53574" marT="26786" marB="26786" anchor="ctr">
                    <a:lnR w="12700" cmpd="sng">
                      <a:noFill/>
                    </a:lnR>
                    <a:solidFill>
                      <a:schemeClr val="accent5">
                        <a:lumMod val="95000"/>
                      </a:schemeClr>
                    </a:solidFill>
                  </a:tcPr>
                </a:tc>
              </a:tr>
              <a:tr h="399489">
                <a:tc>
                  <a:txBody>
                    <a:bodyPr/>
                    <a:lstStyle/>
                    <a:p>
                      <a:r>
                        <a:rPr lang="en-US" sz="1100" b="1" noProof="0" dirty="0" smtClean="0">
                          <a:solidFill>
                            <a:schemeClr val="bg1"/>
                          </a:solidFill>
                        </a:rPr>
                        <a:t>EV125S-285</a:t>
                      </a:r>
                      <a:endParaRPr lang="en-US" sz="1100" b="1" noProof="0" dirty="0">
                        <a:solidFill>
                          <a:schemeClr val="bg1"/>
                        </a:solidFill>
                      </a:endParaRPr>
                    </a:p>
                  </a:txBody>
                  <a:tcPr marL="53574" marR="53574" marT="26786" marB="26786" anchor="ctr">
                    <a:solidFill>
                      <a:schemeClr val="accent1"/>
                    </a:solidFill>
                  </a:tcPr>
                </a:tc>
                <a:tc>
                  <a:txBody>
                    <a:bodyPr/>
                    <a:lstStyle/>
                    <a:p>
                      <a:pPr algn="ctr"/>
                      <a:r>
                        <a:rPr lang="en-US" sz="1100" b="1" noProof="0" dirty="0" smtClean="0">
                          <a:solidFill>
                            <a:schemeClr val="bg1"/>
                          </a:solidFill>
                        </a:rPr>
                        <a:t>28.5</a:t>
                      </a:r>
                      <a:endParaRPr lang="en-US" sz="1100" b="1" noProof="0" dirty="0">
                        <a:solidFill>
                          <a:schemeClr val="bg1"/>
                        </a:solidFill>
                      </a:endParaRPr>
                    </a:p>
                  </a:txBody>
                  <a:tcPr marL="53574" marR="53574" marT="26786" marB="26786" anchor="ctr">
                    <a:solidFill>
                      <a:schemeClr val="accent5">
                        <a:lumMod val="65000"/>
                      </a:schemeClr>
                    </a:solidFill>
                  </a:tcPr>
                </a:tc>
                <a:tc>
                  <a:txBody>
                    <a:bodyPr/>
                    <a:lstStyle/>
                    <a:p>
                      <a:pPr algn="ctr"/>
                      <a:r>
                        <a:rPr lang="en-US" sz="1100" b="1" noProof="0" dirty="0" smtClean="0">
                          <a:solidFill>
                            <a:schemeClr val="bg1"/>
                          </a:solidFill>
                        </a:rPr>
                        <a:t>1.25”</a:t>
                      </a:r>
                      <a:br>
                        <a:rPr lang="en-US" sz="1100" b="1" noProof="0" dirty="0" smtClean="0">
                          <a:solidFill>
                            <a:schemeClr val="bg1"/>
                          </a:solidFill>
                        </a:rPr>
                      </a:br>
                      <a:r>
                        <a:rPr lang="en-US" sz="1100" b="1" noProof="0" dirty="0" smtClean="0">
                          <a:solidFill>
                            <a:schemeClr val="bg1"/>
                          </a:solidFill>
                        </a:rPr>
                        <a:t>(32)</a:t>
                      </a:r>
                      <a:endParaRPr lang="en-US" sz="1100" b="1" noProof="0" dirty="0">
                        <a:solidFill>
                          <a:schemeClr val="bg1"/>
                        </a:solidFill>
                      </a:endParaRPr>
                    </a:p>
                  </a:txBody>
                  <a:tcPr marL="53574" marR="53574" marT="26786" marB="26786" anchor="ctr">
                    <a:solidFill>
                      <a:schemeClr val="accent5">
                        <a:lumMod val="65000"/>
                      </a:schemeClr>
                    </a:solidFill>
                  </a:tcPr>
                </a:tc>
                <a:tc vMerge="1">
                  <a:txBody>
                    <a:bodyPr/>
                    <a:lstStyle/>
                    <a:p>
                      <a:endParaRPr lang="en-US" sz="700" b="1" noProof="0" dirty="0">
                        <a:solidFill>
                          <a:schemeClr val="bg1"/>
                        </a:solidFill>
                      </a:endParaRPr>
                    </a:p>
                  </a:txBody>
                  <a:tcPr marL="53574" marR="53574" marT="26786" marB="26786">
                    <a:solidFill>
                      <a:schemeClr val="accent1"/>
                    </a:solidFill>
                  </a:tcPr>
                </a:tc>
                <a:tc vMerge="1">
                  <a:txBody>
                    <a:bodyPr/>
                    <a:lstStyle/>
                    <a:p>
                      <a:endParaRPr lang="en-US" sz="700" b="1" noProof="0" dirty="0">
                        <a:solidFill>
                          <a:schemeClr val="bg1"/>
                        </a:solidFill>
                      </a:endParaRPr>
                    </a:p>
                  </a:txBody>
                  <a:tcPr marL="53574" marR="53574" marT="26786" marB="26786">
                    <a:solidFill>
                      <a:schemeClr val="accent1"/>
                    </a:solidFill>
                  </a:tcPr>
                </a:tc>
                <a:tc>
                  <a:txBody>
                    <a:bodyPr/>
                    <a:lstStyle/>
                    <a:p>
                      <a:pPr algn="ctr"/>
                      <a:endParaRPr lang="en-US" sz="1100" dirty="0"/>
                    </a:p>
                  </a:txBody>
                  <a:tcPr marL="53574" marR="53574" marT="26786" marB="26786" anchor="ctr">
                    <a:solidFill>
                      <a:schemeClr val="accent5">
                        <a:lumMod val="95000"/>
                      </a:schemeClr>
                    </a:solidFill>
                  </a:tcPr>
                </a:tc>
                <a:tc>
                  <a:txBody>
                    <a:bodyPr/>
                    <a:lstStyle/>
                    <a:p>
                      <a:pPr algn="ctr"/>
                      <a:endParaRPr lang="en-US" sz="1100" dirty="0"/>
                    </a:p>
                  </a:txBody>
                  <a:tcPr marL="53574" marR="53574" marT="26786" marB="26786" anchor="ctr">
                    <a:solidFill>
                      <a:schemeClr val="accent5">
                        <a:lumMod val="95000"/>
                      </a:schemeClr>
                    </a:solidFill>
                  </a:tcPr>
                </a:tc>
                <a:tc>
                  <a:txBody>
                    <a:bodyPr/>
                    <a:lstStyle/>
                    <a:p>
                      <a:pPr algn="ctr"/>
                      <a:r>
                        <a:rPr lang="en-US" sz="1100" dirty="0" smtClean="0"/>
                        <a:t>$1,947</a:t>
                      </a:r>
                      <a:endParaRPr lang="en-US" sz="1100" dirty="0"/>
                    </a:p>
                  </a:txBody>
                  <a:tcPr marL="53574" marR="53574" marT="26786" marB="26786" anchor="ctr">
                    <a:solidFill>
                      <a:schemeClr val="accent5">
                        <a:lumMod val="95000"/>
                      </a:schemeClr>
                    </a:solidFill>
                  </a:tcPr>
                </a:tc>
                <a:tc>
                  <a:txBody>
                    <a:bodyPr/>
                    <a:lstStyle/>
                    <a:p>
                      <a:pPr algn="ctr"/>
                      <a:r>
                        <a:rPr lang="en-US" sz="1100" dirty="0" smtClean="0"/>
                        <a:t>$2,346</a:t>
                      </a:r>
                      <a:endParaRPr lang="en-US" sz="1100" dirty="0"/>
                    </a:p>
                  </a:txBody>
                  <a:tcPr marL="53574" marR="53574" marT="26786" marB="26786" anchor="ctr">
                    <a:solidFill>
                      <a:schemeClr val="accent5">
                        <a:lumMod val="95000"/>
                      </a:schemeClr>
                    </a:solidFill>
                  </a:tcPr>
                </a:tc>
                <a:tc>
                  <a:txBody>
                    <a:bodyPr/>
                    <a:lstStyle/>
                    <a:p>
                      <a:pPr algn="ctr"/>
                      <a:endParaRPr lang="en-US" sz="1100" dirty="0"/>
                    </a:p>
                  </a:txBody>
                  <a:tcPr marL="53574" marR="53574" marT="26786" marB="26786" anchor="ctr">
                    <a:solidFill>
                      <a:schemeClr val="accent5">
                        <a:lumMod val="95000"/>
                      </a:schemeClr>
                    </a:solidFill>
                  </a:tcPr>
                </a:tc>
                <a:tc>
                  <a:txBody>
                    <a:bodyPr/>
                    <a:lstStyle/>
                    <a:p>
                      <a:pPr algn="ctr"/>
                      <a:endParaRPr lang="en-US" sz="1100" dirty="0"/>
                    </a:p>
                  </a:txBody>
                  <a:tcPr marL="53574" marR="53574" marT="26786" marB="26786" anchor="ctr">
                    <a:solidFill>
                      <a:schemeClr val="accent5">
                        <a:lumMod val="95000"/>
                      </a:schemeClr>
                    </a:solidFill>
                  </a:tcPr>
                </a:tc>
                <a:tc>
                  <a:txBody>
                    <a:bodyPr/>
                    <a:lstStyle/>
                    <a:p>
                      <a:pPr algn="ctr"/>
                      <a:r>
                        <a:rPr lang="en-US" sz="1100" dirty="0" smtClean="0"/>
                        <a:t>$2,354</a:t>
                      </a:r>
                      <a:endParaRPr lang="en-US" sz="1100" dirty="0"/>
                    </a:p>
                  </a:txBody>
                  <a:tcPr marL="53574" marR="53574" marT="26786" marB="26786" anchor="ctr">
                    <a:solidFill>
                      <a:schemeClr val="accent5">
                        <a:lumMod val="95000"/>
                      </a:schemeClr>
                    </a:solidFill>
                  </a:tcPr>
                </a:tc>
                <a:tc>
                  <a:txBody>
                    <a:bodyPr/>
                    <a:lstStyle/>
                    <a:p>
                      <a:pPr algn="ctr"/>
                      <a:r>
                        <a:rPr lang="en-US" sz="1100" dirty="0" smtClean="0"/>
                        <a:t>$2,753</a:t>
                      </a:r>
                      <a:endParaRPr lang="en-US" sz="1100" dirty="0"/>
                    </a:p>
                  </a:txBody>
                  <a:tcPr marL="53574" marR="53574" marT="26786" marB="26786" anchor="ctr">
                    <a:lnR w="12700" cmpd="sng">
                      <a:noFill/>
                    </a:lnR>
                    <a:solidFill>
                      <a:schemeClr val="accent5">
                        <a:lumMod val="95000"/>
                      </a:schemeClr>
                    </a:solidFill>
                  </a:tcPr>
                </a:tc>
              </a:tr>
              <a:tr h="399489">
                <a:tc>
                  <a:txBody>
                    <a:bodyPr/>
                    <a:lstStyle/>
                    <a:p>
                      <a:r>
                        <a:rPr lang="en-US" sz="1100" b="1" noProof="0" dirty="0" smtClean="0">
                          <a:solidFill>
                            <a:schemeClr val="bg1"/>
                          </a:solidFill>
                        </a:rPr>
                        <a:t>EV150S-396</a:t>
                      </a:r>
                      <a:endParaRPr lang="en-US" sz="1100" b="1" noProof="0" dirty="0">
                        <a:solidFill>
                          <a:schemeClr val="bg1"/>
                        </a:solidFill>
                      </a:endParaRPr>
                    </a:p>
                  </a:txBody>
                  <a:tcPr marL="53574" marR="53574" marT="26786" marB="26786" anchor="ctr">
                    <a:solidFill>
                      <a:schemeClr val="accent1"/>
                    </a:solidFill>
                  </a:tcPr>
                </a:tc>
                <a:tc>
                  <a:txBody>
                    <a:bodyPr/>
                    <a:lstStyle/>
                    <a:p>
                      <a:pPr algn="ctr"/>
                      <a:r>
                        <a:rPr lang="en-US" sz="1100" b="1" noProof="0" dirty="0" smtClean="0">
                          <a:solidFill>
                            <a:schemeClr val="bg1"/>
                          </a:solidFill>
                        </a:rPr>
                        <a:t>39.6</a:t>
                      </a:r>
                      <a:endParaRPr lang="en-US" sz="1100" b="1" noProof="0" dirty="0">
                        <a:solidFill>
                          <a:schemeClr val="bg1"/>
                        </a:solidFill>
                      </a:endParaRPr>
                    </a:p>
                  </a:txBody>
                  <a:tcPr marL="53574" marR="53574" marT="26786" marB="26786" anchor="ctr">
                    <a:solidFill>
                      <a:schemeClr val="accent5">
                        <a:lumMod val="65000"/>
                      </a:schemeClr>
                    </a:solidFill>
                  </a:tcPr>
                </a:tc>
                <a:tc>
                  <a:txBody>
                    <a:bodyPr/>
                    <a:lstStyle/>
                    <a:p>
                      <a:pPr algn="ctr"/>
                      <a:r>
                        <a:rPr lang="en-US" sz="1100" b="1" noProof="0" dirty="0" smtClean="0">
                          <a:solidFill>
                            <a:schemeClr val="bg1"/>
                          </a:solidFill>
                        </a:rPr>
                        <a:t>1.5”</a:t>
                      </a:r>
                      <a:br>
                        <a:rPr lang="en-US" sz="1100" b="1" noProof="0" dirty="0" smtClean="0">
                          <a:solidFill>
                            <a:schemeClr val="bg1"/>
                          </a:solidFill>
                        </a:rPr>
                      </a:br>
                      <a:r>
                        <a:rPr lang="en-US" sz="1100" b="1" noProof="0" dirty="0" smtClean="0">
                          <a:solidFill>
                            <a:schemeClr val="bg1"/>
                          </a:solidFill>
                        </a:rPr>
                        <a:t>(40)</a:t>
                      </a:r>
                      <a:endParaRPr lang="en-US" sz="1100" b="1" noProof="0" dirty="0">
                        <a:solidFill>
                          <a:schemeClr val="bg1"/>
                        </a:solidFill>
                      </a:endParaRPr>
                    </a:p>
                  </a:txBody>
                  <a:tcPr marL="53574" marR="53574" marT="26786" marB="26786" anchor="ctr">
                    <a:solidFill>
                      <a:schemeClr val="accent5">
                        <a:lumMod val="65000"/>
                      </a:schemeClr>
                    </a:solidFill>
                  </a:tcPr>
                </a:tc>
                <a:tc vMerge="1">
                  <a:txBody>
                    <a:bodyPr/>
                    <a:lstStyle/>
                    <a:p>
                      <a:endParaRPr lang="en-US" sz="700" b="1" noProof="0" dirty="0">
                        <a:solidFill>
                          <a:schemeClr val="bg1"/>
                        </a:solidFill>
                      </a:endParaRPr>
                    </a:p>
                  </a:txBody>
                  <a:tcPr marL="53574" marR="53574" marT="26786" marB="26786">
                    <a:solidFill>
                      <a:schemeClr val="accent1"/>
                    </a:solidFill>
                  </a:tcPr>
                </a:tc>
                <a:tc vMerge="1">
                  <a:txBody>
                    <a:bodyPr/>
                    <a:lstStyle/>
                    <a:p>
                      <a:endParaRPr lang="en-US" sz="700" b="1" noProof="0" dirty="0">
                        <a:solidFill>
                          <a:schemeClr val="bg1"/>
                        </a:solidFill>
                      </a:endParaRPr>
                    </a:p>
                  </a:txBody>
                  <a:tcPr marL="53574" marR="53574" marT="26786" marB="26786">
                    <a:solidFill>
                      <a:schemeClr val="accent1"/>
                    </a:solidFill>
                  </a:tcPr>
                </a:tc>
                <a:tc rowSpan="2">
                  <a:txBody>
                    <a:bodyPr/>
                    <a:lstStyle/>
                    <a:p>
                      <a:pPr algn="ctr"/>
                      <a:endParaRPr lang="en-US" sz="1100" dirty="0"/>
                    </a:p>
                  </a:txBody>
                  <a:tcPr marL="53574" marR="53574" marT="26786" marB="26786" anchor="ctr">
                    <a:solidFill>
                      <a:schemeClr val="accent5">
                        <a:lumMod val="95000"/>
                      </a:schemeClr>
                    </a:solidFill>
                  </a:tcPr>
                </a:tc>
                <a:tc rowSpan="2">
                  <a:txBody>
                    <a:bodyPr/>
                    <a:lstStyle/>
                    <a:p>
                      <a:pPr algn="ctr"/>
                      <a:endParaRPr lang="en-US" sz="1100" dirty="0"/>
                    </a:p>
                  </a:txBody>
                  <a:tcPr marL="53574" marR="53574" marT="26786" marB="26786" anchor="ctr">
                    <a:solidFill>
                      <a:schemeClr val="accent5">
                        <a:lumMod val="95000"/>
                      </a:schemeClr>
                    </a:solidFill>
                  </a:tcPr>
                </a:tc>
                <a:tc rowSpan="2">
                  <a:txBody>
                    <a:bodyPr/>
                    <a:lstStyle/>
                    <a:p>
                      <a:pPr algn="ctr"/>
                      <a:r>
                        <a:rPr lang="en-US" sz="1100" dirty="0" smtClean="0"/>
                        <a:t>$2,090</a:t>
                      </a:r>
                      <a:endParaRPr lang="en-US" sz="1100" dirty="0"/>
                    </a:p>
                  </a:txBody>
                  <a:tcPr marL="53574" marR="53574" marT="26786" marB="26786" anchor="ctr">
                    <a:solidFill>
                      <a:schemeClr val="accent5">
                        <a:lumMod val="95000"/>
                      </a:schemeClr>
                    </a:solidFill>
                  </a:tcPr>
                </a:tc>
                <a:tc rowSpan="2">
                  <a:txBody>
                    <a:bodyPr/>
                    <a:lstStyle/>
                    <a:p>
                      <a:pPr algn="ctr"/>
                      <a:r>
                        <a:rPr lang="en-US" sz="1100" dirty="0" smtClean="0"/>
                        <a:t>$2,489</a:t>
                      </a:r>
                      <a:endParaRPr lang="en-US" sz="1100" dirty="0"/>
                    </a:p>
                  </a:txBody>
                  <a:tcPr marL="53574" marR="53574" marT="26786" marB="26786" anchor="ctr">
                    <a:solidFill>
                      <a:schemeClr val="accent5">
                        <a:lumMod val="95000"/>
                      </a:schemeClr>
                    </a:solidFill>
                  </a:tcPr>
                </a:tc>
                <a:tc rowSpan="2">
                  <a:txBody>
                    <a:bodyPr/>
                    <a:lstStyle/>
                    <a:p>
                      <a:pPr algn="ctr"/>
                      <a:endParaRPr lang="en-US" sz="1100" dirty="0"/>
                    </a:p>
                  </a:txBody>
                  <a:tcPr marL="53574" marR="53574" marT="26786" marB="26786" anchor="ctr">
                    <a:solidFill>
                      <a:schemeClr val="accent5">
                        <a:lumMod val="95000"/>
                      </a:schemeClr>
                    </a:solidFill>
                  </a:tcPr>
                </a:tc>
                <a:tc rowSpan="2">
                  <a:txBody>
                    <a:bodyPr/>
                    <a:lstStyle/>
                    <a:p>
                      <a:pPr algn="ctr"/>
                      <a:endParaRPr lang="en-US" sz="1100" dirty="0"/>
                    </a:p>
                  </a:txBody>
                  <a:tcPr marL="53574" marR="53574" marT="26786" marB="26786" anchor="ctr">
                    <a:solidFill>
                      <a:schemeClr val="accent5">
                        <a:lumMod val="95000"/>
                      </a:schemeClr>
                    </a:solidFill>
                  </a:tcPr>
                </a:tc>
                <a:tc rowSpan="2">
                  <a:txBody>
                    <a:bodyPr/>
                    <a:lstStyle/>
                    <a:p>
                      <a:pPr algn="ctr"/>
                      <a:r>
                        <a:rPr lang="en-US" sz="1100" dirty="0" smtClean="0"/>
                        <a:t>$2,572</a:t>
                      </a:r>
                      <a:endParaRPr lang="en-US" sz="1100" dirty="0"/>
                    </a:p>
                  </a:txBody>
                  <a:tcPr marL="53574" marR="53574" marT="26786" marB="26786" anchor="ctr">
                    <a:solidFill>
                      <a:schemeClr val="accent5">
                        <a:lumMod val="95000"/>
                      </a:schemeClr>
                    </a:solidFill>
                  </a:tcPr>
                </a:tc>
                <a:tc rowSpan="2">
                  <a:txBody>
                    <a:bodyPr/>
                    <a:lstStyle/>
                    <a:p>
                      <a:pPr algn="ctr"/>
                      <a:r>
                        <a:rPr lang="en-US" sz="1100" dirty="0" smtClean="0"/>
                        <a:t>$2,971</a:t>
                      </a:r>
                      <a:endParaRPr lang="en-US" sz="1100" dirty="0"/>
                    </a:p>
                  </a:txBody>
                  <a:tcPr marL="53574" marR="53574" marT="26786" marB="26786" anchor="ctr">
                    <a:lnR w="12700" cmpd="sng">
                      <a:noFill/>
                    </a:lnR>
                    <a:solidFill>
                      <a:schemeClr val="accent5">
                        <a:lumMod val="95000"/>
                      </a:schemeClr>
                    </a:solidFill>
                  </a:tcPr>
                </a:tc>
              </a:tr>
              <a:tr h="313820">
                <a:tc rowSpan="2">
                  <a:txBody>
                    <a:bodyPr/>
                    <a:lstStyle/>
                    <a:p>
                      <a:r>
                        <a:rPr lang="en-US" sz="1100" b="1" noProof="0" dirty="0" smtClean="0">
                          <a:solidFill>
                            <a:schemeClr val="bg1"/>
                          </a:solidFill>
                        </a:rPr>
                        <a:t>EV200S-761</a:t>
                      </a:r>
                      <a:endParaRPr lang="en-US" sz="1100" b="1" noProof="0" dirty="0">
                        <a:solidFill>
                          <a:schemeClr val="bg1"/>
                        </a:solidFill>
                      </a:endParaRPr>
                    </a:p>
                  </a:txBody>
                  <a:tcPr marL="53574" marR="53574" marT="26786" marB="26786" anchor="ctr">
                    <a:solidFill>
                      <a:schemeClr val="accent1"/>
                    </a:solidFill>
                  </a:tcPr>
                </a:tc>
                <a:tc rowSpan="2">
                  <a:txBody>
                    <a:bodyPr/>
                    <a:lstStyle/>
                    <a:p>
                      <a:pPr algn="ctr"/>
                      <a:r>
                        <a:rPr lang="en-US" sz="1100" b="1" noProof="0" dirty="0" smtClean="0">
                          <a:solidFill>
                            <a:schemeClr val="bg1"/>
                          </a:solidFill>
                        </a:rPr>
                        <a:t>76.1</a:t>
                      </a:r>
                      <a:endParaRPr lang="en-US" sz="1100" b="1" noProof="0" dirty="0">
                        <a:solidFill>
                          <a:schemeClr val="bg1"/>
                        </a:solidFill>
                      </a:endParaRPr>
                    </a:p>
                  </a:txBody>
                  <a:tcPr marL="53574" marR="53574" marT="26786" marB="26786" anchor="ctr">
                    <a:solidFill>
                      <a:schemeClr val="accent5">
                        <a:lumMod val="65000"/>
                      </a:schemeClr>
                    </a:solidFill>
                  </a:tcPr>
                </a:tc>
                <a:tc rowSpan="2">
                  <a:txBody>
                    <a:bodyPr/>
                    <a:lstStyle/>
                    <a:p>
                      <a:pPr algn="ctr"/>
                      <a:r>
                        <a:rPr lang="en-US" sz="1100" b="1" noProof="0" dirty="0" smtClean="0">
                          <a:solidFill>
                            <a:schemeClr val="bg1"/>
                          </a:solidFill>
                        </a:rPr>
                        <a:t>2”</a:t>
                      </a:r>
                      <a:br>
                        <a:rPr lang="en-US" sz="1100" b="1" noProof="0" dirty="0" smtClean="0">
                          <a:solidFill>
                            <a:schemeClr val="bg1"/>
                          </a:solidFill>
                        </a:rPr>
                      </a:br>
                      <a:r>
                        <a:rPr lang="en-US" sz="1100" b="1" noProof="0" dirty="0" smtClean="0">
                          <a:solidFill>
                            <a:schemeClr val="bg1"/>
                          </a:solidFill>
                        </a:rPr>
                        <a:t>(50)</a:t>
                      </a:r>
                      <a:endParaRPr lang="en-US" sz="1100" b="1" noProof="0" dirty="0">
                        <a:solidFill>
                          <a:schemeClr val="bg1"/>
                        </a:solidFill>
                      </a:endParaRPr>
                    </a:p>
                  </a:txBody>
                  <a:tcPr marL="53574" marR="53574" marT="26786" marB="26786" anchor="ctr">
                    <a:solidFill>
                      <a:schemeClr val="accent5">
                        <a:lumMod val="65000"/>
                      </a:schemeClr>
                    </a:solidFill>
                  </a:tcPr>
                </a:tc>
                <a:tc vMerge="1">
                  <a:txBody>
                    <a:bodyPr/>
                    <a:lstStyle/>
                    <a:p>
                      <a:endParaRPr lang="en-US" sz="700" b="1" noProof="0" dirty="0">
                        <a:solidFill>
                          <a:schemeClr val="bg1"/>
                        </a:solidFill>
                      </a:endParaRPr>
                    </a:p>
                  </a:txBody>
                  <a:tcPr marL="53574" marR="53574" marT="26786" marB="26786">
                    <a:solidFill>
                      <a:schemeClr val="accent1"/>
                    </a:solidFill>
                  </a:tcPr>
                </a:tc>
                <a:tc vMerge="1">
                  <a:txBody>
                    <a:bodyPr/>
                    <a:lstStyle/>
                    <a:p>
                      <a:endParaRPr lang="en-US" sz="700" b="1" noProof="0" dirty="0">
                        <a:solidFill>
                          <a:schemeClr val="bg1"/>
                        </a:solidFill>
                      </a:endParaRPr>
                    </a:p>
                  </a:txBody>
                  <a:tcPr marL="53574" marR="53574" marT="26786" marB="26786">
                    <a:solidFill>
                      <a:schemeClr val="accent1"/>
                    </a:solidFill>
                  </a:tcPr>
                </a:tc>
                <a:tc vMerge="1">
                  <a:txBody>
                    <a:bodyPr/>
                    <a:lstStyle/>
                    <a:p>
                      <a:pPr algn="ctr"/>
                      <a:endParaRPr lang="en-US" sz="1100" dirty="0"/>
                    </a:p>
                  </a:txBody>
                  <a:tcPr marL="53574" marR="53574" marT="26786" marB="26786" anchor="ctr">
                    <a:solidFill>
                      <a:schemeClr val="accent5">
                        <a:lumMod val="95000"/>
                      </a:schemeClr>
                    </a:solidFill>
                  </a:tcPr>
                </a:tc>
                <a:tc vMerge="1">
                  <a:txBody>
                    <a:bodyPr/>
                    <a:lstStyle/>
                    <a:p>
                      <a:pPr algn="ctr"/>
                      <a:endParaRPr lang="en-US" sz="1100" dirty="0"/>
                    </a:p>
                  </a:txBody>
                  <a:tcPr marL="53574" marR="53574" marT="26786" marB="26786" anchor="ctr">
                    <a:solidFill>
                      <a:schemeClr val="accent5">
                        <a:lumMod val="95000"/>
                      </a:schemeClr>
                    </a:solidFill>
                  </a:tcPr>
                </a:tc>
                <a:tc vMerge="1">
                  <a:txBody>
                    <a:bodyPr/>
                    <a:lstStyle/>
                    <a:p>
                      <a:pPr algn="ctr"/>
                      <a:endParaRPr lang="en-US" sz="1100" dirty="0"/>
                    </a:p>
                  </a:txBody>
                  <a:tcPr marL="53574" marR="53574" marT="26786" marB="26786" anchor="ctr">
                    <a:solidFill>
                      <a:schemeClr val="accent5">
                        <a:lumMod val="95000"/>
                      </a:schemeClr>
                    </a:solidFill>
                  </a:tcPr>
                </a:tc>
                <a:tc vMerge="1">
                  <a:txBody>
                    <a:bodyPr/>
                    <a:lstStyle/>
                    <a:p>
                      <a:pPr algn="ctr"/>
                      <a:endParaRPr lang="en-US" sz="1100" dirty="0"/>
                    </a:p>
                  </a:txBody>
                  <a:tcPr marL="53574" marR="53574" marT="26786" marB="26786" anchor="ctr">
                    <a:solidFill>
                      <a:schemeClr val="accent5">
                        <a:lumMod val="95000"/>
                      </a:schemeClr>
                    </a:solidFill>
                  </a:tcPr>
                </a:tc>
                <a:tc vMerge="1">
                  <a:txBody>
                    <a:bodyPr/>
                    <a:lstStyle/>
                    <a:p>
                      <a:pPr algn="ctr"/>
                      <a:endParaRPr lang="en-US" sz="1100" dirty="0"/>
                    </a:p>
                  </a:txBody>
                  <a:tcPr marL="53574" marR="53574" marT="26786" marB="26786" anchor="ctr">
                    <a:solidFill>
                      <a:schemeClr val="accent5">
                        <a:lumMod val="95000"/>
                      </a:schemeClr>
                    </a:solidFill>
                  </a:tcPr>
                </a:tc>
                <a:tc vMerge="1">
                  <a:txBody>
                    <a:bodyPr/>
                    <a:lstStyle/>
                    <a:p>
                      <a:pPr algn="ctr"/>
                      <a:endParaRPr lang="en-US" sz="1100" dirty="0"/>
                    </a:p>
                  </a:txBody>
                  <a:tcPr marL="53574" marR="53574" marT="26786" marB="26786" anchor="ctr">
                    <a:solidFill>
                      <a:schemeClr val="accent5">
                        <a:lumMod val="95000"/>
                      </a:schemeClr>
                    </a:solidFill>
                  </a:tcPr>
                </a:tc>
                <a:tc vMerge="1">
                  <a:txBody>
                    <a:bodyPr/>
                    <a:lstStyle/>
                    <a:p>
                      <a:pPr algn="ctr"/>
                      <a:endParaRPr lang="en-US" sz="1100" dirty="0"/>
                    </a:p>
                  </a:txBody>
                  <a:tcPr marL="53574" marR="53574" marT="26786" marB="26786" anchor="ctr">
                    <a:solidFill>
                      <a:schemeClr val="accent5">
                        <a:lumMod val="95000"/>
                      </a:schemeClr>
                    </a:solidFill>
                  </a:tcPr>
                </a:tc>
                <a:tc vMerge="1">
                  <a:txBody>
                    <a:bodyPr/>
                    <a:lstStyle/>
                    <a:p>
                      <a:pPr algn="ctr"/>
                      <a:endParaRPr lang="en-US" sz="1100" dirty="0"/>
                    </a:p>
                  </a:txBody>
                  <a:tcPr marL="53574" marR="53574" marT="26786" marB="26786" anchor="ctr">
                    <a:lnR w="12700" cmpd="sng">
                      <a:noFill/>
                    </a:lnR>
                    <a:solidFill>
                      <a:schemeClr val="accent5">
                        <a:lumMod val="95000"/>
                      </a:schemeClr>
                    </a:solidFill>
                  </a:tcPr>
                </a:tc>
              </a:tr>
              <a:tr h="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endParaRPr lang="en-US" dirty="0"/>
                    </a:p>
                  </a:txBody>
                  <a:tcPr marL="53574" marR="53574" marT="26786" marB="26786" anchor="ctr">
                    <a:solidFill>
                      <a:schemeClr val="accent5">
                        <a:lumMod val="95000"/>
                      </a:schemeClr>
                    </a:solidFill>
                  </a:tcPr>
                </a:tc>
                <a:tc>
                  <a:txBody>
                    <a:bodyPr/>
                    <a:lstStyle/>
                    <a:p>
                      <a:endParaRPr lang="en-US"/>
                    </a:p>
                  </a:txBody>
                  <a:tcPr marL="53574" marR="53574" marT="26786" marB="26786" anchor="ctr">
                    <a:solidFill>
                      <a:schemeClr val="accent5">
                        <a:lumMod val="95000"/>
                      </a:schemeClr>
                    </a:solidFill>
                  </a:tcPr>
                </a:tc>
                <a:tc>
                  <a:txBody>
                    <a:bodyPr/>
                    <a:lstStyle/>
                    <a:p>
                      <a:endParaRPr lang="en-US"/>
                    </a:p>
                  </a:txBody>
                  <a:tcPr marL="53574" marR="53574" marT="26786" marB="26786" anchor="ctr">
                    <a:solidFill>
                      <a:schemeClr val="accent5">
                        <a:lumMod val="95000"/>
                      </a:schemeClr>
                    </a:solidFill>
                  </a:tcPr>
                </a:tc>
                <a:tc>
                  <a:txBody>
                    <a:bodyPr/>
                    <a:lstStyle/>
                    <a:p>
                      <a:endParaRPr lang="en-US"/>
                    </a:p>
                  </a:txBody>
                  <a:tcPr marL="53574" marR="53574" marT="26786" marB="26786" anchor="ctr">
                    <a:solidFill>
                      <a:schemeClr val="accent5">
                        <a:lumMod val="95000"/>
                      </a:schemeClr>
                    </a:solidFill>
                  </a:tcPr>
                </a:tc>
                <a:tc>
                  <a:txBody>
                    <a:bodyPr/>
                    <a:lstStyle/>
                    <a:p>
                      <a:pPr algn="ctr"/>
                      <a:r>
                        <a:rPr lang="en-US" sz="1100" dirty="0" smtClean="0"/>
                        <a:t>$2,472</a:t>
                      </a:r>
                      <a:endParaRPr lang="en-US" sz="1100" dirty="0"/>
                    </a:p>
                  </a:txBody>
                  <a:tcPr marL="53574" marR="53574" marT="26786" marB="26786" anchor="ctr">
                    <a:solidFill>
                      <a:schemeClr val="accent5">
                        <a:lumMod val="95000"/>
                      </a:schemeClr>
                    </a:solidFill>
                  </a:tcPr>
                </a:tc>
                <a:tc>
                  <a:txBody>
                    <a:bodyPr/>
                    <a:lstStyle/>
                    <a:p>
                      <a:pPr algn="ctr"/>
                      <a:r>
                        <a:rPr lang="en-US" sz="1100" dirty="0" smtClean="0"/>
                        <a:t>$2,871</a:t>
                      </a:r>
                      <a:endParaRPr lang="en-US" sz="1100" dirty="0"/>
                    </a:p>
                  </a:txBody>
                  <a:tcPr marL="53574" marR="53574" marT="26786" marB="26786" anchor="ctr">
                    <a:solidFill>
                      <a:schemeClr val="accent5">
                        <a:lumMod val="95000"/>
                      </a:schemeClr>
                    </a:solidFill>
                  </a:tcPr>
                </a:tc>
                <a:tc>
                  <a:txBody>
                    <a:bodyPr/>
                    <a:lstStyle/>
                    <a:p>
                      <a:pPr algn="ctr"/>
                      <a:r>
                        <a:rPr lang="en-US" sz="1100" dirty="0" smtClean="0"/>
                        <a:t>$2,887</a:t>
                      </a:r>
                      <a:endParaRPr lang="en-US" sz="1100" dirty="0"/>
                    </a:p>
                  </a:txBody>
                  <a:tcPr marL="53574" marR="53574" marT="26786" marB="26786" anchor="ctr">
                    <a:solidFill>
                      <a:schemeClr val="accent5">
                        <a:lumMod val="95000"/>
                      </a:schemeClr>
                    </a:solidFill>
                  </a:tcPr>
                </a:tc>
                <a:tc>
                  <a:txBody>
                    <a:bodyPr/>
                    <a:lstStyle/>
                    <a:p>
                      <a:pPr algn="ctr"/>
                      <a:r>
                        <a:rPr lang="en-US" sz="1100" dirty="0" smtClean="0"/>
                        <a:t>$3,286</a:t>
                      </a:r>
                      <a:endParaRPr lang="en-US" sz="1100" dirty="0"/>
                    </a:p>
                  </a:txBody>
                  <a:tcPr marL="53574" marR="53574" marT="26786" marB="26786" anchor="ctr">
                    <a:lnR w="12700" cmpd="sng">
                      <a:noFill/>
                    </a:lnR>
                    <a:solidFill>
                      <a:schemeClr val="accent5">
                        <a:lumMod val="95000"/>
                      </a:schemeClr>
                    </a:solidFill>
                  </a:tcPr>
                </a:tc>
              </a:tr>
              <a:tr h="399489">
                <a:tc>
                  <a:txBody>
                    <a:bodyPr/>
                    <a:lstStyle/>
                    <a:p>
                      <a:r>
                        <a:rPr lang="en-US" sz="1100" b="1" noProof="0" dirty="0" smtClean="0">
                          <a:solidFill>
                            <a:schemeClr val="bg1"/>
                          </a:solidFill>
                        </a:rPr>
                        <a:t>EV200S-1000</a:t>
                      </a:r>
                      <a:endParaRPr lang="en-US" sz="1100" b="1" noProof="0" dirty="0">
                        <a:solidFill>
                          <a:schemeClr val="bg1"/>
                        </a:solidFill>
                      </a:endParaRPr>
                    </a:p>
                  </a:txBody>
                  <a:tcPr marL="53574" marR="53574" marT="26786" marB="26786" anchor="ctr">
                    <a:solidFill>
                      <a:schemeClr val="accent1"/>
                    </a:solidFill>
                  </a:tcPr>
                </a:tc>
                <a:tc>
                  <a:txBody>
                    <a:bodyPr/>
                    <a:lstStyle/>
                    <a:p>
                      <a:pPr algn="ctr"/>
                      <a:r>
                        <a:rPr lang="en-US" sz="1100" b="1" noProof="0" dirty="0" smtClean="0">
                          <a:solidFill>
                            <a:schemeClr val="bg1"/>
                          </a:solidFill>
                        </a:rPr>
                        <a:t>100</a:t>
                      </a:r>
                      <a:endParaRPr lang="en-US" sz="1100" b="1" noProof="0" dirty="0">
                        <a:solidFill>
                          <a:schemeClr val="bg1"/>
                        </a:solidFill>
                      </a:endParaRPr>
                    </a:p>
                  </a:txBody>
                  <a:tcPr marL="53574" marR="53574" marT="26786" marB="26786" anchor="ctr">
                    <a:solidFill>
                      <a:schemeClr val="accent5">
                        <a:lumMod val="65000"/>
                      </a:schemeClr>
                    </a:solidFill>
                  </a:tcPr>
                </a:tc>
                <a:tc>
                  <a:txBody>
                    <a:bodyPr/>
                    <a:lstStyle/>
                    <a:p>
                      <a:pPr algn="ctr"/>
                      <a:r>
                        <a:rPr lang="en-US" sz="1100" b="1" noProof="0" dirty="0" smtClean="0">
                          <a:solidFill>
                            <a:schemeClr val="bg1"/>
                          </a:solidFill>
                        </a:rPr>
                        <a:t>2”</a:t>
                      </a:r>
                      <a:br>
                        <a:rPr lang="en-US" sz="1100" b="1" noProof="0" dirty="0" smtClean="0">
                          <a:solidFill>
                            <a:schemeClr val="bg1"/>
                          </a:solidFill>
                        </a:rPr>
                      </a:br>
                      <a:r>
                        <a:rPr lang="en-US" sz="1100" b="1" noProof="0" dirty="0" smtClean="0">
                          <a:solidFill>
                            <a:schemeClr val="bg1"/>
                          </a:solidFill>
                        </a:rPr>
                        <a:t>(50)</a:t>
                      </a:r>
                      <a:endParaRPr lang="en-US" sz="1100" b="1" noProof="0" dirty="0">
                        <a:solidFill>
                          <a:schemeClr val="bg1"/>
                        </a:solidFill>
                      </a:endParaRPr>
                    </a:p>
                  </a:txBody>
                  <a:tcPr marL="53574" marR="53574" marT="26786" marB="26786" anchor="ctr">
                    <a:solidFill>
                      <a:schemeClr val="accent5">
                        <a:lumMod val="65000"/>
                      </a:schemeClr>
                    </a:solidFill>
                  </a:tcPr>
                </a:tc>
                <a:tc vMerge="1">
                  <a:txBody>
                    <a:bodyPr/>
                    <a:lstStyle/>
                    <a:p>
                      <a:endParaRPr lang="en-US" sz="700" b="1" noProof="0" dirty="0">
                        <a:solidFill>
                          <a:schemeClr val="bg1"/>
                        </a:solidFill>
                      </a:endParaRPr>
                    </a:p>
                  </a:txBody>
                  <a:tcPr marL="53574" marR="53574" marT="26786" marB="26786">
                    <a:solidFill>
                      <a:schemeClr val="accent1"/>
                    </a:solidFill>
                  </a:tcPr>
                </a:tc>
                <a:tc vMerge="1">
                  <a:txBody>
                    <a:bodyPr/>
                    <a:lstStyle/>
                    <a:p>
                      <a:endParaRPr lang="en-US" sz="700" b="1" noProof="0" dirty="0">
                        <a:solidFill>
                          <a:schemeClr val="bg1"/>
                        </a:solidFill>
                      </a:endParaRPr>
                    </a:p>
                  </a:txBody>
                  <a:tcPr marL="53574" marR="53574" marT="26786" marB="26786">
                    <a:solidFill>
                      <a:schemeClr val="accent1"/>
                    </a:solidFill>
                  </a:tcPr>
                </a:tc>
                <a:tc>
                  <a:txBody>
                    <a:bodyPr/>
                    <a:lstStyle/>
                    <a:p>
                      <a:pPr algn="ctr"/>
                      <a:endParaRPr lang="en-US" sz="1100" dirty="0"/>
                    </a:p>
                  </a:txBody>
                  <a:tcPr marL="53574" marR="53574" marT="26786" marB="26786" anchor="ctr">
                    <a:solidFill>
                      <a:schemeClr val="accent5">
                        <a:lumMod val="95000"/>
                      </a:schemeClr>
                    </a:solidFill>
                  </a:tcPr>
                </a:tc>
                <a:tc>
                  <a:txBody>
                    <a:bodyPr/>
                    <a:lstStyle/>
                    <a:p>
                      <a:pPr algn="ctr"/>
                      <a:endParaRPr lang="en-US" sz="1100" dirty="0"/>
                    </a:p>
                  </a:txBody>
                  <a:tcPr marL="53574" marR="53574" marT="26786" marB="26786" anchor="ctr">
                    <a:solidFill>
                      <a:schemeClr val="accent5">
                        <a:lumMod val="95000"/>
                      </a:schemeClr>
                    </a:solidFill>
                  </a:tcPr>
                </a:tc>
                <a:tc>
                  <a:txBody>
                    <a:bodyPr/>
                    <a:lstStyle/>
                    <a:p>
                      <a:pPr algn="ctr"/>
                      <a:endParaRPr lang="en-US" sz="1100" dirty="0"/>
                    </a:p>
                  </a:txBody>
                  <a:tcPr marL="53574" marR="53574" marT="26786" marB="26786" anchor="ctr">
                    <a:solidFill>
                      <a:schemeClr val="accent5">
                        <a:lumMod val="95000"/>
                      </a:schemeClr>
                    </a:solidFill>
                  </a:tcPr>
                </a:tc>
                <a:tc>
                  <a:txBody>
                    <a:bodyPr/>
                    <a:lstStyle/>
                    <a:p>
                      <a:pPr algn="ctr"/>
                      <a:endParaRPr lang="en-US" sz="1100" dirty="0"/>
                    </a:p>
                  </a:txBody>
                  <a:tcPr marL="53574" marR="53574" marT="26786" marB="26786" anchor="ctr">
                    <a:solidFill>
                      <a:schemeClr val="accent5">
                        <a:lumMod val="95000"/>
                      </a:schemeClr>
                    </a:solidFill>
                  </a:tcPr>
                </a:tc>
                <a:tc>
                  <a:txBody>
                    <a:bodyPr/>
                    <a:lstStyle/>
                    <a:p>
                      <a:pPr algn="ctr"/>
                      <a:r>
                        <a:rPr lang="en-US" sz="1100" dirty="0" smtClean="0"/>
                        <a:t>$2,472</a:t>
                      </a:r>
                      <a:endParaRPr lang="en-US" sz="1100" dirty="0"/>
                    </a:p>
                  </a:txBody>
                  <a:tcPr marL="53574" marR="53574" marT="26786" marB="26786" anchor="ctr">
                    <a:solidFill>
                      <a:schemeClr val="accent5">
                        <a:lumMod val="95000"/>
                      </a:schemeClr>
                    </a:solidFill>
                  </a:tcPr>
                </a:tc>
                <a:tc>
                  <a:txBody>
                    <a:bodyPr/>
                    <a:lstStyle/>
                    <a:p>
                      <a:pPr algn="ctr"/>
                      <a:r>
                        <a:rPr lang="en-US" sz="1100" dirty="0" smtClean="0"/>
                        <a:t>$2,871</a:t>
                      </a:r>
                      <a:endParaRPr lang="en-US" sz="1100" dirty="0"/>
                    </a:p>
                  </a:txBody>
                  <a:tcPr marL="53574" marR="53574" marT="26786" marB="26786" anchor="ctr">
                    <a:solidFill>
                      <a:schemeClr val="accent5">
                        <a:lumMod val="95000"/>
                      </a:schemeClr>
                    </a:solidFill>
                  </a:tcPr>
                </a:tc>
                <a:tc>
                  <a:txBody>
                    <a:bodyPr/>
                    <a:lstStyle/>
                    <a:p>
                      <a:pPr algn="ctr"/>
                      <a:r>
                        <a:rPr lang="en-US" sz="1100" dirty="0" smtClean="0"/>
                        <a:t>$2,887</a:t>
                      </a:r>
                      <a:endParaRPr lang="en-US" sz="1100" dirty="0"/>
                    </a:p>
                  </a:txBody>
                  <a:tcPr marL="53574" marR="53574" marT="26786" marB="26786" anchor="ctr">
                    <a:solidFill>
                      <a:schemeClr val="accent5">
                        <a:lumMod val="95000"/>
                      </a:schemeClr>
                    </a:solidFill>
                  </a:tcPr>
                </a:tc>
                <a:tc>
                  <a:txBody>
                    <a:bodyPr/>
                    <a:lstStyle/>
                    <a:p>
                      <a:pPr algn="ctr"/>
                      <a:r>
                        <a:rPr lang="en-US" sz="1100" dirty="0" smtClean="0"/>
                        <a:t>$3,286</a:t>
                      </a:r>
                      <a:endParaRPr lang="en-US" sz="1100" dirty="0"/>
                    </a:p>
                  </a:txBody>
                  <a:tcPr marL="53574" marR="53574" marT="26786" marB="26786" anchor="ctr">
                    <a:lnR w="12700" cmpd="sng">
                      <a:noFill/>
                    </a:lnR>
                    <a:solidFill>
                      <a:schemeClr val="accent5">
                        <a:lumMod val="95000"/>
                      </a:schemeClr>
                    </a:solidFill>
                  </a:tcPr>
                </a:tc>
              </a:tr>
            </a:tbl>
          </a:graphicData>
        </a:graphic>
      </p:graphicFrame>
      <p:grpSp>
        <p:nvGrpSpPr>
          <p:cNvPr id="13" name="Group 12"/>
          <p:cNvGrpSpPr/>
          <p:nvPr/>
        </p:nvGrpSpPr>
        <p:grpSpPr>
          <a:xfrm>
            <a:off x="8558975" y="0"/>
            <a:ext cx="1408494" cy="1043533"/>
            <a:chOff x="8874298" y="0"/>
            <a:chExt cx="1408494" cy="1043533"/>
          </a:xfrm>
        </p:grpSpPr>
        <p:sp>
          <p:nvSpPr>
            <p:cNvPr id="19" name="Rectangle 18"/>
            <p:cNvSpPr/>
            <p:nvPr/>
          </p:nvSpPr>
          <p:spPr bwMode="auto">
            <a:xfrm>
              <a:off x="8874298" y="0"/>
              <a:ext cx="1408494" cy="82750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20" name="Pentagon 19"/>
            <p:cNvSpPr/>
            <p:nvPr/>
          </p:nvSpPr>
          <p:spPr bwMode="auto">
            <a:xfrm rot="5400000">
              <a:off x="9056779" y="-182480"/>
              <a:ext cx="1043532" cy="1408494"/>
            </a:xfrm>
            <a:prstGeom prst="homePlate">
              <a:avLst>
                <a:gd name="adj" fmla="val 19578"/>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5050" y="251445"/>
              <a:ext cx="1006990" cy="394090"/>
            </a:xfrm>
            <a:prstGeom prst="rect">
              <a:avLst/>
            </a:prstGeom>
          </p:spPr>
        </p:pic>
      </p:grpSp>
      <p:grpSp>
        <p:nvGrpSpPr>
          <p:cNvPr id="6" name="Group 5"/>
          <p:cNvGrpSpPr/>
          <p:nvPr/>
        </p:nvGrpSpPr>
        <p:grpSpPr>
          <a:xfrm>
            <a:off x="332856" y="6652823"/>
            <a:ext cx="3873423" cy="943438"/>
            <a:chOff x="-3439868" y="8002854"/>
            <a:chExt cx="4402208" cy="1146109"/>
          </a:xfrm>
        </p:grpSpPr>
        <p:sp>
          <p:nvSpPr>
            <p:cNvPr id="17" name="Pentagon 16"/>
            <p:cNvSpPr/>
            <p:nvPr/>
          </p:nvSpPr>
          <p:spPr bwMode="auto">
            <a:xfrm>
              <a:off x="-3307457" y="8002854"/>
              <a:ext cx="4188067" cy="947684"/>
            </a:xfrm>
            <a:prstGeom prst="homePlate">
              <a:avLst>
                <a:gd name="adj" fmla="val 0"/>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n-US" sz="1400" b="1" dirty="0" smtClean="0">
                  <a:solidFill>
                    <a:schemeClr val="accent6">
                      <a:lumMod val="50000"/>
                    </a:schemeClr>
                  </a:solidFill>
                </a:rPr>
                <a:t>7 Models (-G Glycol models)</a:t>
              </a:r>
            </a:p>
            <a:p>
              <a:pPr algn="ctr"/>
              <a:r>
                <a:rPr lang="en-US" sz="1400" b="1" dirty="0" smtClean="0">
                  <a:solidFill>
                    <a:schemeClr val="accent6">
                      <a:lumMod val="50000"/>
                    </a:schemeClr>
                  </a:solidFill>
                </a:rPr>
                <a:t>Sizes: ½” to 2”</a:t>
              </a:r>
            </a:p>
            <a:p>
              <a:pPr algn="ctr"/>
              <a:r>
                <a:rPr lang="en-US" sz="1400" b="1" dirty="0" smtClean="0">
                  <a:solidFill>
                    <a:schemeClr val="accent6">
                      <a:lumMod val="50000"/>
                    </a:schemeClr>
                  </a:solidFill>
                </a:rPr>
                <a:t>Flow Range: 5.5 GPM to 100 GPM</a:t>
              </a:r>
              <a:endParaRPr lang="en-US" sz="1800" b="1" dirty="0">
                <a:solidFill>
                  <a:schemeClr val="accent6">
                    <a:lumMod val="50000"/>
                  </a:schemeClr>
                </a:solidFill>
              </a:endParaRPr>
            </a:p>
          </p:txBody>
        </p:sp>
        <p:pic>
          <p:nvPicPr>
            <p:cNvPr id="18" name="Picture 17"/>
            <p:cNvPicPr>
              <a:picLocks noChangeAspect="1"/>
            </p:cNvPicPr>
            <p:nvPr/>
          </p:nvPicPr>
          <p:blipFill rotWithShape="1">
            <a:blip r:embed="rId3"/>
            <a:srcRect l="324" r="948"/>
            <a:stretch/>
          </p:blipFill>
          <p:spPr>
            <a:xfrm>
              <a:off x="-3439868" y="8743623"/>
              <a:ext cx="4402208" cy="405340"/>
            </a:xfrm>
            <a:prstGeom prst="rect">
              <a:avLst/>
            </a:prstGeom>
          </p:spPr>
        </p:pic>
      </p:grpSp>
      <p:pic>
        <p:nvPicPr>
          <p:cNvPr id="3" name="Picture 2"/>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49890" y="2843733"/>
            <a:ext cx="1232320" cy="722962"/>
          </a:xfrm>
          <a:prstGeom prst="rect">
            <a:avLst/>
          </a:prstGeom>
        </p:spPr>
      </p:pic>
    </p:spTree>
    <p:extLst>
      <p:ext uri="{BB962C8B-B14F-4D97-AF65-F5344CB8AC3E}">
        <p14:creationId xmlns:p14="http://schemas.microsoft.com/office/powerpoint/2010/main" val="656523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13722"/>
          <a:stretch/>
        </p:blipFill>
        <p:spPr>
          <a:xfrm flipH="1">
            <a:off x="2801" y="-1"/>
            <a:ext cx="10689012" cy="7559675"/>
          </a:xfrm>
          <a:prstGeom prst="rect">
            <a:avLst/>
          </a:prstGeom>
        </p:spPr>
      </p:pic>
      <p:sp>
        <p:nvSpPr>
          <p:cNvPr id="2" name="Title 1"/>
          <p:cNvSpPr>
            <a:spLocks noGrp="1"/>
          </p:cNvSpPr>
          <p:nvPr>
            <p:ph type="title"/>
          </p:nvPr>
        </p:nvSpPr>
        <p:spPr>
          <a:xfrm>
            <a:off x="738186" y="323850"/>
            <a:ext cx="7416032" cy="804773"/>
          </a:xfrm>
        </p:spPr>
        <p:txBody>
          <a:bodyPr/>
          <a:lstStyle/>
          <a:p>
            <a:r>
              <a:rPr lang="en-US" sz="2800" dirty="0">
                <a:solidFill>
                  <a:schemeClr val="accent6">
                    <a:lumMod val="50000"/>
                  </a:schemeClr>
                </a:solidFill>
              </a:rPr>
              <a:t>Pricing ANSI </a:t>
            </a:r>
            <a:r>
              <a:rPr lang="en-US" sz="2800" dirty="0" smtClean="0">
                <a:solidFill>
                  <a:schemeClr val="accent6">
                    <a:lumMod val="50000"/>
                  </a:schemeClr>
                </a:solidFill>
              </a:rPr>
              <a:t>125</a:t>
            </a:r>
            <a:endParaRPr lang="en-US" sz="2800" dirty="0">
              <a:solidFill>
                <a:schemeClr val="accent6">
                  <a:lumMod val="50000"/>
                </a:schemeClr>
              </a:solidFill>
            </a:endParaRPr>
          </a:p>
        </p:txBody>
      </p:sp>
      <p:sp>
        <p:nvSpPr>
          <p:cNvPr id="4" name="Slide Number Placeholder 3"/>
          <p:cNvSpPr>
            <a:spLocks noGrp="1"/>
          </p:cNvSpPr>
          <p:nvPr>
            <p:ph type="sldNum" sz="quarter" idx="12"/>
          </p:nvPr>
        </p:nvSpPr>
        <p:spPr/>
        <p:txBody>
          <a:bodyPr/>
          <a:lstStyle/>
          <a:p>
            <a:fld id="{CBCF0E3E-7CD1-4FFB-9471-68BB255DE445}" type="slidenum">
              <a:rPr lang="de-CH" altLang="de-DE" smtClean="0"/>
              <a:pPr/>
              <a:t>42</a:t>
            </a:fld>
            <a:endParaRPr lang="de-CH" altLang="de-DE"/>
          </a:p>
        </p:txBody>
      </p:sp>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3859" b="98029" l="4154" r="97986">
                        <a14:foregroundMark x1="66566" y1="84648" x2="66566" y2="84648"/>
                        <a14:foregroundMark x1="45821" y1="68918" x2="45821" y2="68918"/>
                      </a14:backgroundRemoval>
                    </a14:imgEffect>
                  </a14:imgLayer>
                </a14:imgProps>
              </a:ext>
              <a:ext uri="{28A0092B-C50C-407E-A947-70E740481C1C}">
                <a14:useLocalDpi xmlns:a14="http://schemas.microsoft.com/office/drawing/2010/main" val="0"/>
              </a:ext>
            </a:extLst>
          </a:blip>
          <a:stretch>
            <a:fillRect/>
          </a:stretch>
        </p:blipFill>
        <p:spPr>
          <a:xfrm>
            <a:off x="6743697" y="3370001"/>
            <a:ext cx="1122489" cy="678980"/>
          </a:xfrm>
          <a:prstGeom prst="rect">
            <a:avLst/>
          </a:prstGeom>
        </p:spPr>
      </p:pic>
      <p:pic>
        <p:nvPicPr>
          <p:cNvPr id="15" name="Picture 14"/>
          <p:cNvPicPr>
            <a:picLocks noChangeAspect="1"/>
          </p:cNvPicPr>
          <p:nvPr/>
        </p:nvPicPr>
        <p:blipFill rotWithShape="1">
          <a:blip r:embed="rId5"/>
          <a:srcRect l="324" r="948"/>
          <a:stretch/>
        </p:blipFill>
        <p:spPr>
          <a:xfrm>
            <a:off x="521370" y="4715941"/>
            <a:ext cx="9145016" cy="796006"/>
          </a:xfrm>
          <a:prstGeom prst="rect">
            <a:avLst/>
          </a:prstGeom>
        </p:spPr>
      </p:pic>
      <p:graphicFrame>
        <p:nvGraphicFramePr>
          <p:cNvPr id="5" name="Tabelle 5"/>
          <p:cNvGraphicFramePr>
            <a:graphicFrameLocks noGrp="1"/>
          </p:cNvGraphicFramePr>
          <p:nvPr>
            <p:extLst>
              <p:ext uri="{D42A27DB-BD31-4B8C-83A1-F6EECF244321}">
                <p14:modId xmlns:p14="http://schemas.microsoft.com/office/powerpoint/2010/main" val="2707862819"/>
              </p:ext>
            </p:extLst>
          </p:nvPr>
        </p:nvGraphicFramePr>
        <p:xfrm>
          <a:off x="738185" y="1259557"/>
          <a:ext cx="8928201" cy="3898127"/>
        </p:xfrm>
        <a:graphic>
          <a:graphicData uri="http://schemas.openxmlformats.org/drawingml/2006/table">
            <a:tbl>
              <a:tblPr firstRow="1" bandRow="1">
                <a:effectLst/>
                <a:tableStyleId>{5C22544A-7EE6-4342-B048-85BDC9FD1C3A}</a:tableStyleId>
              </a:tblPr>
              <a:tblGrid>
                <a:gridCol w="1627877"/>
                <a:gridCol w="603580"/>
                <a:gridCol w="522261"/>
                <a:gridCol w="1277939"/>
                <a:gridCol w="1306430"/>
                <a:gridCol w="781802"/>
                <a:gridCol w="666085"/>
                <a:gridCol w="1062107"/>
                <a:gridCol w="1080120"/>
              </a:tblGrid>
              <a:tr h="1224136">
                <a:tc gridSpan="5">
                  <a:txBody>
                    <a:bodyPr/>
                    <a:lstStyle/>
                    <a:p>
                      <a:pPr algn="ctr"/>
                      <a:r>
                        <a:rPr lang="en-US" sz="1400" noProof="0" dirty="0" smtClean="0">
                          <a:solidFill>
                            <a:schemeClr val="bg1"/>
                          </a:solidFill>
                        </a:rPr>
                        <a:t>ACTUATOR PART #</a:t>
                      </a:r>
                      <a:endParaRPr lang="en-US" sz="1400" noProof="0" dirty="0">
                        <a:solidFill>
                          <a:schemeClr val="bg1"/>
                        </a:solidFill>
                      </a:endParaRPr>
                    </a:p>
                  </a:txBody>
                  <a:tcPr marL="53574" marR="53574" marT="26786" marB="26786" anchor="ctr">
                    <a:solidFill>
                      <a:srgbClr val="FF6600"/>
                    </a:solidFill>
                  </a:tcPr>
                </a:tc>
                <a:tc hMerge="1">
                  <a:txBody>
                    <a:bodyPr/>
                    <a:lstStyle/>
                    <a:p>
                      <a:endParaRPr lang="en-US" sz="1200" noProof="0" dirty="0">
                        <a:solidFill>
                          <a:schemeClr val="bg1"/>
                        </a:solidFill>
                      </a:endParaRPr>
                    </a:p>
                  </a:txBody>
                  <a:tcPr>
                    <a:solidFill>
                      <a:srgbClr val="FF6600"/>
                    </a:solidFill>
                  </a:tcPr>
                </a:tc>
                <a:tc hMerge="1">
                  <a:txBody>
                    <a:bodyPr/>
                    <a:lstStyle/>
                    <a:p>
                      <a:endParaRPr lang="en-US" sz="1200" noProof="0" dirty="0">
                        <a:solidFill>
                          <a:schemeClr val="bg1"/>
                        </a:solidFill>
                      </a:endParaRPr>
                    </a:p>
                  </a:txBody>
                  <a:tcPr>
                    <a:solidFill>
                      <a:srgbClr val="FF6600"/>
                    </a:solidFill>
                  </a:tcPr>
                </a:tc>
                <a:tc hMerge="1">
                  <a:txBody>
                    <a:bodyPr/>
                    <a:lstStyle/>
                    <a:p>
                      <a:endParaRPr lang="en-US" sz="1200" noProof="0" dirty="0">
                        <a:solidFill>
                          <a:schemeClr val="bg1"/>
                        </a:solidFill>
                      </a:endParaRPr>
                    </a:p>
                  </a:txBody>
                  <a:tcPr>
                    <a:solidFill>
                      <a:srgbClr val="FF6600"/>
                    </a:solidFill>
                  </a:tcPr>
                </a:tc>
                <a:tc hMerge="1">
                  <a:txBody>
                    <a:bodyPr/>
                    <a:lstStyle/>
                    <a:p>
                      <a:endParaRPr lang="en-US" sz="1200" noProof="0" dirty="0">
                        <a:solidFill>
                          <a:schemeClr val="bg1"/>
                        </a:solidFill>
                      </a:endParaRPr>
                    </a:p>
                  </a:txBody>
                  <a:tcPr>
                    <a:solidFill>
                      <a:srgbClr val="FF6600"/>
                    </a:solidFill>
                  </a:tcPr>
                </a:tc>
                <a:tc>
                  <a:txBody>
                    <a:bodyPr/>
                    <a:lstStyle/>
                    <a:p>
                      <a:pPr algn="ctr"/>
                      <a:r>
                        <a:rPr lang="da-DK" sz="1400" noProof="0" dirty="0" smtClean="0"/>
                        <a:t>ARX24-EV</a:t>
                      </a:r>
                      <a:endParaRPr lang="en-US" sz="1400" dirty="0"/>
                    </a:p>
                  </a:txBody>
                  <a:tcPr marL="53574" marR="53574" marT="26786" marB="26786" vert="vert270" anchor="ctr">
                    <a:solidFill>
                      <a:srgbClr val="FF6600"/>
                    </a:solidFill>
                  </a:tcPr>
                </a:tc>
                <a:tc>
                  <a:txBody>
                    <a:bodyPr/>
                    <a:lstStyle/>
                    <a:p>
                      <a:pPr algn="ctr"/>
                      <a:r>
                        <a:rPr lang="en-US" sz="1400" noProof="0" dirty="0" smtClean="0"/>
                        <a:t>GRX24-EV</a:t>
                      </a:r>
                      <a:endParaRPr lang="en-US" sz="1400" baseline="30000" noProof="0" dirty="0"/>
                    </a:p>
                  </a:txBody>
                  <a:tcPr marL="53574" marR="53574" marT="26786" marB="26786" vert="vert270" anchor="ctr">
                    <a:solidFill>
                      <a:srgbClr val="FF66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noProof="0" dirty="0" smtClean="0"/>
                        <a:t>AKRX24-EV</a:t>
                      </a:r>
                      <a:endParaRPr lang="en-US" sz="1400" baseline="30000" noProof="0" dirty="0" smtClean="0"/>
                    </a:p>
                  </a:txBody>
                  <a:tcPr marL="53574" marR="53574" marT="26786" marB="26786" vert="vert270" anchor="ctr">
                    <a:solidFill>
                      <a:srgbClr val="FF66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noProof="0" dirty="0" smtClean="0"/>
                        <a:t>GKRX24-EV</a:t>
                      </a:r>
                      <a:endParaRPr lang="en-US" sz="1400" baseline="30000" noProof="0" dirty="0" smtClean="0"/>
                    </a:p>
                  </a:txBody>
                  <a:tcPr marL="53574" marR="53574" marT="26786" marB="26786" vert="vert270" anchor="ctr">
                    <a:solidFill>
                      <a:srgbClr val="FF6600"/>
                    </a:solidFill>
                  </a:tcPr>
                </a:tc>
              </a:tr>
              <a:tr h="663856">
                <a:tc>
                  <a:txBody>
                    <a:bodyPr/>
                    <a:lstStyle/>
                    <a:p>
                      <a:pPr algn="ctr"/>
                      <a:r>
                        <a:rPr lang="en-US" sz="1100" b="1" strike="noStrike" noProof="0" dirty="0" smtClean="0">
                          <a:solidFill>
                            <a:schemeClr val="bg1"/>
                          </a:solidFill>
                        </a:rPr>
                        <a:t>MODEL</a:t>
                      </a:r>
                      <a:r>
                        <a:rPr lang="en-US" sz="1100" b="1" strike="noStrike" baseline="0" noProof="0" dirty="0" smtClean="0">
                          <a:solidFill>
                            <a:schemeClr val="bg1"/>
                          </a:solidFill>
                        </a:rPr>
                        <a:t> #</a:t>
                      </a:r>
                      <a:endParaRPr lang="en-US" sz="1100" b="1" strike="noStrike" noProof="0" dirty="0">
                        <a:solidFill>
                          <a:schemeClr val="bg1"/>
                        </a:solidFill>
                      </a:endParaRPr>
                    </a:p>
                  </a:txBody>
                  <a:tcPr marL="53574" marR="53574" marT="26786" marB="26786" anchor="ctr">
                    <a:solidFill>
                      <a:schemeClr val="accent1"/>
                    </a:solidFill>
                  </a:tcPr>
                </a:tc>
                <a:tc>
                  <a:txBody>
                    <a:bodyPr/>
                    <a:lstStyle/>
                    <a:p>
                      <a:pPr algn="ctr"/>
                      <a:r>
                        <a:rPr lang="en-US" sz="1100" b="1" strike="noStrike" noProof="0" dirty="0" smtClean="0">
                          <a:solidFill>
                            <a:schemeClr val="bg1"/>
                          </a:solidFill>
                        </a:rPr>
                        <a:t>GPM</a:t>
                      </a:r>
                      <a:endParaRPr lang="en-US" sz="1100" b="1" strike="noStrike" noProof="0" dirty="0">
                        <a:solidFill>
                          <a:schemeClr val="bg1"/>
                        </a:solidFill>
                      </a:endParaRPr>
                    </a:p>
                  </a:txBody>
                  <a:tcPr marL="53574" marR="53574" marT="26786" marB="26786" anchor="ctr">
                    <a:solidFill>
                      <a:schemeClr val="accent1"/>
                    </a:solidFill>
                  </a:tcPr>
                </a:tc>
                <a:tc>
                  <a:txBody>
                    <a:bodyPr/>
                    <a:lstStyle/>
                    <a:p>
                      <a:pPr algn="ctr"/>
                      <a:r>
                        <a:rPr lang="en-US" sz="1100" b="1" strike="noStrike" noProof="0" dirty="0" smtClean="0">
                          <a:solidFill>
                            <a:schemeClr val="bg1"/>
                          </a:solidFill>
                        </a:rPr>
                        <a:t>SIZE</a:t>
                      </a:r>
                      <a:endParaRPr lang="en-US" sz="1100" b="1" strike="noStrike" noProof="0" dirty="0">
                        <a:solidFill>
                          <a:schemeClr val="bg1"/>
                        </a:solidFill>
                      </a:endParaRPr>
                    </a:p>
                  </a:txBody>
                  <a:tcPr marL="53574" marR="53574" marT="26786" marB="26786" anchor="ctr">
                    <a:solidFill>
                      <a:schemeClr val="accent1"/>
                    </a:solidFill>
                  </a:tcPr>
                </a:tc>
                <a:tc>
                  <a:txBody>
                    <a:bodyPr/>
                    <a:lstStyle/>
                    <a:p>
                      <a:pPr algn="ctr"/>
                      <a:r>
                        <a:rPr lang="en-US" sz="1100" b="1" strike="noStrike" noProof="0" dirty="0" smtClean="0">
                          <a:solidFill>
                            <a:schemeClr val="bg1"/>
                          </a:solidFill>
                        </a:rPr>
                        <a:t>BODY PRESSURE RATING (PSI)</a:t>
                      </a:r>
                      <a:endParaRPr lang="en-US" sz="1100" b="1" strike="noStrike" noProof="0" dirty="0">
                        <a:solidFill>
                          <a:schemeClr val="bg1"/>
                        </a:solidFill>
                      </a:endParaRPr>
                    </a:p>
                  </a:txBody>
                  <a:tcPr marL="53574" marR="53574" marT="26786" marB="26786" anchor="ctr">
                    <a:solidFill>
                      <a:schemeClr val="accent1"/>
                    </a:solidFill>
                  </a:tcPr>
                </a:tc>
                <a:tc>
                  <a:txBody>
                    <a:bodyPr/>
                    <a:lstStyle/>
                    <a:p>
                      <a:pPr algn="ctr"/>
                      <a:r>
                        <a:rPr lang="en-US" sz="1100" b="1" strike="noStrike" noProof="0" dirty="0" smtClean="0">
                          <a:solidFill>
                            <a:schemeClr val="bg1"/>
                          </a:solidFill>
                        </a:rPr>
                        <a:t>CLOSE-OFF</a:t>
                      </a:r>
                      <a:r>
                        <a:rPr lang="en-US" sz="1100" b="1" strike="noStrike" baseline="0" noProof="0" dirty="0" smtClean="0">
                          <a:solidFill>
                            <a:schemeClr val="bg1"/>
                          </a:solidFill>
                        </a:rPr>
                        <a:t> PRESSURE (PSI)</a:t>
                      </a:r>
                      <a:endParaRPr lang="en-US" sz="1100" b="1" strike="noStrike" noProof="0" dirty="0">
                        <a:solidFill>
                          <a:schemeClr val="bg1"/>
                        </a:solidFill>
                      </a:endParaRPr>
                    </a:p>
                  </a:txBody>
                  <a:tcPr marL="53574" marR="53574" marT="26786" marB="26786" anchor="ctr">
                    <a:lnR w="12700" cmpd="sng">
                      <a:noFill/>
                    </a:lnR>
                    <a:solidFill>
                      <a:schemeClr val="accent1"/>
                    </a:solidFill>
                  </a:tcPr>
                </a:tc>
                <a:tc>
                  <a:txBody>
                    <a:bodyPr/>
                    <a:lstStyle/>
                    <a:p>
                      <a:pPr algn="ctr"/>
                      <a:endParaRPr lang="en-US" sz="800" dirty="0"/>
                    </a:p>
                  </a:txBody>
                  <a:tcPr marL="53574" marR="53574" marT="26786" marB="26786" anchor="ctr">
                    <a:lnL w="12700" cmpd="sng">
                      <a:noFill/>
                    </a:lnL>
                    <a:lnR w="12700" cmpd="sng">
                      <a:noFill/>
                    </a:lnR>
                    <a:lnB w="12700" cmpd="sng">
                      <a:noFill/>
                    </a:lnB>
                    <a:lnTlToBr w="12700" cmpd="sng">
                      <a:noFill/>
                      <a:prstDash val="solid"/>
                    </a:lnTlToBr>
                    <a:lnBlToTr w="12700" cmpd="sng">
                      <a:noFill/>
                      <a:prstDash val="solid"/>
                    </a:lnBlToTr>
                    <a:solidFill>
                      <a:schemeClr val="bg1"/>
                    </a:solidFill>
                  </a:tcPr>
                </a:tc>
                <a:tc>
                  <a:txBody>
                    <a:bodyPr/>
                    <a:lstStyle/>
                    <a:p>
                      <a:pPr algn="ctr"/>
                      <a:endParaRPr lang="en-US" sz="800" dirty="0"/>
                    </a:p>
                  </a:txBody>
                  <a:tcPr marL="53574" marR="53574" marT="26786" marB="26786" anchor="ctr">
                    <a:lnL w="12700" cmpd="sng">
                      <a:noFill/>
                    </a:lnL>
                    <a:lnR w="12700" cmpd="sng">
                      <a:noFill/>
                    </a:lnR>
                    <a:lnB w="12700" cmpd="sng">
                      <a:noFill/>
                    </a:lnB>
                    <a:lnTlToBr w="12700" cmpd="sng">
                      <a:noFill/>
                      <a:prstDash val="solid"/>
                    </a:lnTlToBr>
                    <a:lnBlToTr w="12700" cmpd="sng">
                      <a:noFill/>
                      <a:prstDash val="solid"/>
                    </a:lnBlToTr>
                    <a:solidFill>
                      <a:schemeClr val="bg1"/>
                    </a:solidFill>
                  </a:tcPr>
                </a:tc>
                <a:tc>
                  <a:txBody>
                    <a:bodyPr/>
                    <a:lstStyle/>
                    <a:p>
                      <a:pPr algn="ctr"/>
                      <a:endParaRPr lang="en-US" sz="800" dirty="0"/>
                    </a:p>
                  </a:txBody>
                  <a:tcPr marL="53574" marR="53574" marT="26786" marB="26786" anchor="ctr">
                    <a:lnL w="12700" cmpd="sng">
                      <a:noFill/>
                    </a:lnL>
                    <a:lnR w="12700" cmpd="sng">
                      <a:noFill/>
                    </a:lnR>
                    <a:lnB w="12700" cmpd="sng">
                      <a:noFill/>
                    </a:lnB>
                    <a:lnTlToBr w="12700" cmpd="sng">
                      <a:noFill/>
                      <a:prstDash val="solid"/>
                    </a:lnTlToBr>
                    <a:lnBlToTr w="12700" cmpd="sng">
                      <a:noFill/>
                      <a:prstDash val="solid"/>
                    </a:lnBlToTr>
                    <a:solidFill>
                      <a:schemeClr val="bg1"/>
                    </a:solidFill>
                  </a:tcPr>
                </a:tc>
                <a:tc>
                  <a:txBody>
                    <a:bodyPr/>
                    <a:lstStyle/>
                    <a:p>
                      <a:pPr algn="ctr"/>
                      <a:endParaRPr lang="en-US" sz="800" dirty="0"/>
                    </a:p>
                  </a:txBody>
                  <a:tcPr marL="53574" marR="53574" marT="26786" marB="26786" anchor="ctr">
                    <a:lnL w="12700" cmpd="sng">
                      <a:noFill/>
                    </a:lnL>
                    <a:lnR w="12700" cmpd="sng">
                      <a:noFill/>
                    </a:lnR>
                    <a:lnB w="12700" cmpd="sng">
                      <a:noFill/>
                    </a:lnB>
                    <a:lnTlToBr w="12700" cmpd="sng">
                      <a:noFill/>
                      <a:prstDash val="solid"/>
                    </a:lnTlToBr>
                    <a:lnBlToTr w="12700" cmpd="sng">
                      <a:noFill/>
                      <a:prstDash val="solid"/>
                    </a:lnBlToTr>
                    <a:solidFill>
                      <a:schemeClr val="bg1"/>
                    </a:solidFill>
                  </a:tcPr>
                </a:tc>
              </a:tr>
              <a:tr h="402027">
                <a:tc>
                  <a:txBody>
                    <a:bodyPr/>
                    <a:lstStyle/>
                    <a:p>
                      <a:r>
                        <a:rPr lang="en-US" sz="1100" b="1" noProof="0" dirty="0" smtClean="0">
                          <a:solidFill>
                            <a:schemeClr val="bg1"/>
                          </a:solidFill>
                        </a:rPr>
                        <a:t>EV250S-127</a:t>
                      </a:r>
                      <a:endParaRPr lang="en-US" sz="1100" b="1" noProof="0" dirty="0">
                        <a:solidFill>
                          <a:schemeClr val="bg1"/>
                        </a:solidFill>
                      </a:endParaRPr>
                    </a:p>
                  </a:txBody>
                  <a:tcPr marL="53574" marR="53574" marT="26786" marB="26786" anchor="ctr">
                    <a:solidFill>
                      <a:schemeClr val="accent1"/>
                    </a:solidFill>
                  </a:tcPr>
                </a:tc>
                <a:tc>
                  <a:txBody>
                    <a:bodyPr/>
                    <a:lstStyle/>
                    <a:p>
                      <a:pPr algn="ctr"/>
                      <a:r>
                        <a:rPr lang="en-US" sz="1100" b="1" noProof="0" dirty="0" smtClean="0">
                          <a:solidFill>
                            <a:schemeClr val="bg1"/>
                          </a:solidFill>
                        </a:rPr>
                        <a:t>127</a:t>
                      </a:r>
                      <a:endParaRPr lang="en-US" sz="1100" b="1" noProof="0" dirty="0">
                        <a:solidFill>
                          <a:schemeClr val="bg1"/>
                        </a:solidFill>
                      </a:endParaRPr>
                    </a:p>
                  </a:txBody>
                  <a:tcPr marL="53574" marR="53574" marT="26786" marB="26786" anchor="ctr">
                    <a:solidFill>
                      <a:schemeClr val="accent5">
                        <a:lumMod val="65000"/>
                      </a:schemeClr>
                    </a:solidFill>
                  </a:tcPr>
                </a:tc>
                <a:tc>
                  <a:txBody>
                    <a:bodyPr/>
                    <a:lstStyle/>
                    <a:p>
                      <a:pPr algn="ctr"/>
                      <a:r>
                        <a:rPr lang="en-US" sz="1100" b="1" noProof="0" dirty="0" smtClean="0">
                          <a:solidFill>
                            <a:schemeClr val="bg1"/>
                          </a:solidFill>
                        </a:rPr>
                        <a:t>2.5” (65)</a:t>
                      </a:r>
                      <a:endParaRPr lang="en-US" sz="1100" b="1" noProof="0" dirty="0">
                        <a:solidFill>
                          <a:schemeClr val="bg1"/>
                        </a:solidFill>
                      </a:endParaRPr>
                    </a:p>
                  </a:txBody>
                  <a:tcPr marL="53574" marR="53574" marT="26786" marB="26786" anchor="ctr">
                    <a:solidFill>
                      <a:schemeClr val="accent5">
                        <a:lumMod val="65000"/>
                      </a:schemeClr>
                    </a:solidFill>
                  </a:tcPr>
                </a:tc>
                <a:tc rowSpan="5">
                  <a:txBody>
                    <a:bodyPr/>
                    <a:lstStyle/>
                    <a:p>
                      <a:pPr algn="ctr"/>
                      <a:r>
                        <a:rPr lang="en-US" sz="1100" b="1" noProof="0" dirty="0" smtClean="0">
                          <a:solidFill>
                            <a:schemeClr val="bg1"/>
                          </a:solidFill>
                        </a:rPr>
                        <a:t>ANSI 125, STANDARD CLASS B</a:t>
                      </a:r>
                      <a:endParaRPr lang="en-US" sz="1100" b="1" noProof="0" dirty="0">
                        <a:solidFill>
                          <a:schemeClr val="bg1"/>
                        </a:solidFill>
                      </a:endParaRPr>
                    </a:p>
                  </a:txBody>
                  <a:tcPr marL="53574" marR="53574" marT="26786" marB="26786" anchor="ctr">
                    <a:solidFill>
                      <a:schemeClr val="accent5">
                        <a:lumMod val="65000"/>
                      </a:schemeClr>
                    </a:solidFill>
                  </a:tcPr>
                </a:tc>
                <a:tc rowSpan="5">
                  <a:txBody>
                    <a:bodyPr/>
                    <a:lstStyle/>
                    <a:p>
                      <a:pPr algn="ctr"/>
                      <a:r>
                        <a:rPr lang="en-US" sz="1100" b="1" noProof="0" dirty="0" smtClean="0">
                          <a:solidFill>
                            <a:schemeClr val="bg1"/>
                          </a:solidFill>
                        </a:rPr>
                        <a:t>100</a:t>
                      </a:r>
                      <a:endParaRPr lang="en-US" sz="1100" b="1" noProof="0" dirty="0">
                        <a:solidFill>
                          <a:schemeClr val="bg1"/>
                        </a:solidFill>
                      </a:endParaRPr>
                    </a:p>
                  </a:txBody>
                  <a:tcPr marL="53574" marR="53574" marT="26786" marB="26786" anchor="ctr">
                    <a:solidFill>
                      <a:schemeClr val="accent5">
                        <a:lumMod val="65000"/>
                      </a:schemeClr>
                    </a:solidFill>
                  </a:tcPr>
                </a:tc>
                <a:tc>
                  <a:txBody>
                    <a:bodyPr/>
                    <a:lstStyle/>
                    <a:p>
                      <a:pPr algn="ctr"/>
                      <a:r>
                        <a:rPr lang="en-US" sz="1100" dirty="0" smtClean="0"/>
                        <a:t>$8,451</a:t>
                      </a:r>
                      <a:endParaRPr lang="en-US" sz="1100" dirty="0"/>
                    </a:p>
                  </a:txBody>
                  <a:tcPr marL="53574" marR="53574" marT="26786" marB="26786" anchor="ctr">
                    <a:lnT w="12700" cmpd="sng">
                      <a:noFill/>
                    </a:lnT>
                    <a:solidFill>
                      <a:schemeClr val="accent5">
                        <a:lumMod val="95000"/>
                      </a:schemeClr>
                    </a:solidFill>
                  </a:tcPr>
                </a:tc>
                <a:tc>
                  <a:txBody>
                    <a:bodyPr/>
                    <a:lstStyle/>
                    <a:p>
                      <a:pPr algn="ctr"/>
                      <a:endParaRPr lang="en-US" sz="1100" dirty="0"/>
                    </a:p>
                  </a:txBody>
                  <a:tcPr marL="53574" marR="53574" marT="26786" marB="26786" anchor="ctr">
                    <a:lnT w="12700" cmpd="sng">
                      <a:noFill/>
                    </a:lnT>
                    <a:solidFill>
                      <a:schemeClr val="accent5">
                        <a:lumMod val="95000"/>
                      </a:schemeClr>
                    </a:solidFill>
                  </a:tcPr>
                </a:tc>
                <a:tc>
                  <a:txBody>
                    <a:bodyPr/>
                    <a:lstStyle/>
                    <a:p>
                      <a:pPr algn="ctr"/>
                      <a:r>
                        <a:rPr lang="en-US" sz="1100" dirty="0" smtClean="0"/>
                        <a:t>$9,760</a:t>
                      </a:r>
                      <a:endParaRPr lang="en-US" sz="1100" dirty="0"/>
                    </a:p>
                  </a:txBody>
                  <a:tcPr marL="53574" marR="53574" marT="26786" marB="26786" anchor="ctr">
                    <a:lnT w="12700" cmpd="sng">
                      <a:noFill/>
                    </a:lnT>
                    <a:solidFill>
                      <a:schemeClr val="accent5">
                        <a:lumMod val="95000"/>
                      </a:schemeClr>
                    </a:solidFill>
                  </a:tcPr>
                </a:tc>
                <a:tc>
                  <a:txBody>
                    <a:bodyPr/>
                    <a:lstStyle/>
                    <a:p>
                      <a:pPr algn="ctr"/>
                      <a:endParaRPr lang="en-US" sz="1100" dirty="0"/>
                    </a:p>
                  </a:txBody>
                  <a:tcPr marL="53574" marR="53574" marT="26786" marB="26786" anchor="ctr">
                    <a:lnT w="12700" cmpd="sng">
                      <a:noFill/>
                    </a:lnT>
                    <a:solidFill>
                      <a:schemeClr val="accent5">
                        <a:lumMod val="95000"/>
                      </a:schemeClr>
                    </a:solidFill>
                  </a:tcPr>
                </a:tc>
              </a:tr>
              <a:tr h="402027">
                <a:tc>
                  <a:txBody>
                    <a:bodyPr/>
                    <a:lstStyle/>
                    <a:p>
                      <a:r>
                        <a:rPr lang="en-US" sz="1100" b="1" strike="noStrike" noProof="0" dirty="0" smtClean="0">
                          <a:solidFill>
                            <a:schemeClr val="bg1"/>
                          </a:solidFill>
                        </a:rPr>
                        <a:t>EV300S-180</a:t>
                      </a:r>
                      <a:endParaRPr lang="en-US" sz="1100" b="1" strike="noStrike" noProof="0" dirty="0">
                        <a:solidFill>
                          <a:schemeClr val="bg1"/>
                        </a:solidFill>
                      </a:endParaRPr>
                    </a:p>
                  </a:txBody>
                  <a:tcPr marL="53574" marR="53574" marT="26786" marB="26786" anchor="ctr">
                    <a:solidFill>
                      <a:schemeClr val="accent1"/>
                    </a:solidFill>
                  </a:tcPr>
                </a:tc>
                <a:tc>
                  <a:txBody>
                    <a:bodyPr/>
                    <a:lstStyle/>
                    <a:p>
                      <a:pPr algn="ctr"/>
                      <a:r>
                        <a:rPr lang="en-US" sz="1100" b="1" strike="noStrike" noProof="0" dirty="0" smtClean="0">
                          <a:solidFill>
                            <a:schemeClr val="bg1"/>
                          </a:solidFill>
                        </a:rPr>
                        <a:t>180</a:t>
                      </a:r>
                      <a:endParaRPr lang="en-US" sz="1100" b="1" strike="noStrike" noProof="0" dirty="0">
                        <a:solidFill>
                          <a:schemeClr val="bg1"/>
                        </a:solidFill>
                      </a:endParaRPr>
                    </a:p>
                  </a:txBody>
                  <a:tcPr marL="53574" marR="53574" marT="26786" marB="26786" anchor="ctr">
                    <a:solidFill>
                      <a:schemeClr val="accent5">
                        <a:lumMod val="65000"/>
                      </a:schemeClr>
                    </a:solidFill>
                  </a:tcPr>
                </a:tc>
                <a:tc>
                  <a:txBody>
                    <a:bodyPr/>
                    <a:lstStyle/>
                    <a:p>
                      <a:pPr algn="ctr"/>
                      <a:r>
                        <a:rPr lang="en-US" sz="1100" b="1" strike="noStrike" noProof="0" dirty="0" smtClean="0">
                          <a:solidFill>
                            <a:schemeClr val="bg1"/>
                          </a:solidFill>
                        </a:rPr>
                        <a:t>3” (80)</a:t>
                      </a:r>
                      <a:endParaRPr lang="en-US" sz="1100" b="1" strike="noStrike" noProof="0" dirty="0">
                        <a:solidFill>
                          <a:schemeClr val="bg1"/>
                        </a:solidFill>
                      </a:endParaRPr>
                    </a:p>
                  </a:txBody>
                  <a:tcPr marL="53574" marR="53574" marT="26786" marB="26786" anchor="ctr">
                    <a:solidFill>
                      <a:schemeClr val="accent5">
                        <a:lumMod val="65000"/>
                      </a:schemeClr>
                    </a:solidFill>
                  </a:tcPr>
                </a:tc>
                <a:tc vMerge="1">
                  <a:txBody>
                    <a:bodyPr/>
                    <a:lstStyle/>
                    <a:p>
                      <a:endParaRPr lang="en-US" sz="700" b="1" strike="noStrike" noProof="0" dirty="0">
                        <a:solidFill>
                          <a:schemeClr val="bg1"/>
                        </a:solidFill>
                      </a:endParaRPr>
                    </a:p>
                  </a:txBody>
                  <a:tcPr marL="53574" marR="53574" marT="26786" marB="26786">
                    <a:solidFill>
                      <a:schemeClr val="accent1"/>
                    </a:solidFill>
                  </a:tcPr>
                </a:tc>
                <a:tc vMerge="1">
                  <a:txBody>
                    <a:bodyPr/>
                    <a:lstStyle/>
                    <a:p>
                      <a:endParaRPr lang="en-US" sz="700" b="1" strike="noStrike" noProof="0" dirty="0">
                        <a:solidFill>
                          <a:schemeClr val="bg1"/>
                        </a:solidFill>
                      </a:endParaRPr>
                    </a:p>
                  </a:txBody>
                  <a:tcPr marL="53574" marR="53574" marT="26786" marB="26786">
                    <a:solidFill>
                      <a:schemeClr val="accent1"/>
                    </a:solidFill>
                  </a:tcPr>
                </a:tc>
                <a:tc>
                  <a:txBody>
                    <a:bodyPr/>
                    <a:lstStyle/>
                    <a:p>
                      <a:pPr algn="ctr"/>
                      <a:r>
                        <a:rPr lang="en-US" sz="1100" dirty="0" smtClean="0"/>
                        <a:t>$10,968</a:t>
                      </a:r>
                      <a:endParaRPr lang="en-US" sz="1100" dirty="0"/>
                    </a:p>
                  </a:txBody>
                  <a:tcPr marL="53574" marR="53574" marT="26786" marB="26786" anchor="ctr">
                    <a:solidFill>
                      <a:schemeClr val="accent5">
                        <a:lumMod val="95000"/>
                      </a:schemeClr>
                    </a:solidFill>
                  </a:tcPr>
                </a:tc>
                <a:tc>
                  <a:txBody>
                    <a:bodyPr/>
                    <a:lstStyle/>
                    <a:p>
                      <a:pPr algn="ctr"/>
                      <a:endParaRPr lang="en-US" sz="1100" dirty="0"/>
                    </a:p>
                  </a:txBody>
                  <a:tcPr marL="53574" marR="53574" marT="26786" marB="26786" anchor="ctr">
                    <a:solidFill>
                      <a:schemeClr val="accent5">
                        <a:lumMod val="95000"/>
                      </a:schemeClr>
                    </a:solidFill>
                  </a:tcPr>
                </a:tc>
                <a:tc>
                  <a:txBody>
                    <a:bodyPr/>
                    <a:lstStyle/>
                    <a:p>
                      <a:pPr algn="ctr"/>
                      <a:r>
                        <a:rPr lang="en-US" sz="1100" dirty="0" smtClean="0"/>
                        <a:t>$12,278</a:t>
                      </a:r>
                      <a:endParaRPr lang="en-US" sz="1100" dirty="0"/>
                    </a:p>
                  </a:txBody>
                  <a:tcPr marL="53574" marR="53574" marT="26786" marB="26786" anchor="ctr">
                    <a:solidFill>
                      <a:schemeClr val="accent5">
                        <a:lumMod val="95000"/>
                      </a:schemeClr>
                    </a:solidFill>
                  </a:tcPr>
                </a:tc>
                <a:tc>
                  <a:txBody>
                    <a:bodyPr/>
                    <a:lstStyle/>
                    <a:p>
                      <a:pPr algn="ctr"/>
                      <a:endParaRPr lang="en-US" sz="1100" dirty="0"/>
                    </a:p>
                  </a:txBody>
                  <a:tcPr marL="53574" marR="53574" marT="26786" marB="26786" anchor="ctr">
                    <a:solidFill>
                      <a:schemeClr val="accent5">
                        <a:lumMod val="95000"/>
                      </a:schemeClr>
                    </a:solidFill>
                  </a:tcPr>
                </a:tc>
              </a:tr>
              <a:tr h="402027">
                <a:tc>
                  <a:txBody>
                    <a:bodyPr/>
                    <a:lstStyle/>
                    <a:p>
                      <a:r>
                        <a:rPr lang="en-US" sz="1100" b="1" noProof="0" dirty="0" smtClean="0">
                          <a:solidFill>
                            <a:schemeClr val="bg1"/>
                          </a:solidFill>
                        </a:rPr>
                        <a:t>EV400S-317</a:t>
                      </a:r>
                      <a:endParaRPr lang="en-US" sz="1100" b="1" noProof="0" dirty="0">
                        <a:solidFill>
                          <a:schemeClr val="bg1"/>
                        </a:solidFill>
                      </a:endParaRPr>
                    </a:p>
                  </a:txBody>
                  <a:tcPr marL="53574" marR="53574" marT="26786" marB="26786" anchor="ctr">
                    <a:solidFill>
                      <a:schemeClr val="accent1"/>
                    </a:solidFill>
                  </a:tcPr>
                </a:tc>
                <a:tc>
                  <a:txBody>
                    <a:bodyPr/>
                    <a:lstStyle/>
                    <a:p>
                      <a:pPr algn="ctr"/>
                      <a:r>
                        <a:rPr lang="en-US" sz="1100" b="1" noProof="0" dirty="0" smtClean="0">
                          <a:solidFill>
                            <a:schemeClr val="bg1"/>
                          </a:solidFill>
                        </a:rPr>
                        <a:t>317</a:t>
                      </a:r>
                      <a:endParaRPr lang="en-US" sz="1100" b="1" noProof="0" dirty="0">
                        <a:solidFill>
                          <a:schemeClr val="bg1"/>
                        </a:solidFill>
                      </a:endParaRPr>
                    </a:p>
                  </a:txBody>
                  <a:tcPr marL="53574" marR="53574" marT="26786" marB="26786" anchor="ctr">
                    <a:solidFill>
                      <a:schemeClr val="accent5">
                        <a:lumMod val="65000"/>
                      </a:schemeClr>
                    </a:solidFill>
                  </a:tcPr>
                </a:tc>
                <a:tc>
                  <a:txBody>
                    <a:bodyPr/>
                    <a:lstStyle/>
                    <a:p>
                      <a:pPr algn="ctr"/>
                      <a:r>
                        <a:rPr lang="en-US" sz="1100" b="1" noProof="0" dirty="0" smtClean="0">
                          <a:solidFill>
                            <a:schemeClr val="bg1"/>
                          </a:solidFill>
                        </a:rPr>
                        <a:t>4” (100)</a:t>
                      </a:r>
                      <a:endParaRPr lang="en-US" sz="1100" b="1" noProof="0" dirty="0">
                        <a:solidFill>
                          <a:schemeClr val="bg1"/>
                        </a:solidFill>
                      </a:endParaRPr>
                    </a:p>
                  </a:txBody>
                  <a:tcPr marL="53574" marR="53574" marT="26786" marB="26786" anchor="ctr">
                    <a:solidFill>
                      <a:schemeClr val="accent5">
                        <a:lumMod val="65000"/>
                      </a:schemeClr>
                    </a:solidFill>
                  </a:tcPr>
                </a:tc>
                <a:tc vMerge="1">
                  <a:txBody>
                    <a:bodyPr/>
                    <a:lstStyle/>
                    <a:p>
                      <a:endParaRPr lang="en-US" sz="700" b="1" noProof="0" dirty="0">
                        <a:solidFill>
                          <a:schemeClr val="bg1"/>
                        </a:solidFill>
                      </a:endParaRPr>
                    </a:p>
                  </a:txBody>
                  <a:tcPr marL="53574" marR="53574" marT="26786" marB="26786">
                    <a:solidFill>
                      <a:schemeClr val="accent1"/>
                    </a:solidFill>
                  </a:tcPr>
                </a:tc>
                <a:tc vMerge="1">
                  <a:txBody>
                    <a:bodyPr/>
                    <a:lstStyle/>
                    <a:p>
                      <a:endParaRPr lang="en-US" sz="700" b="1" noProof="0" dirty="0">
                        <a:solidFill>
                          <a:schemeClr val="bg1"/>
                        </a:solidFill>
                      </a:endParaRPr>
                    </a:p>
                  </a:txBody>
                  <a:tcPr marL="53574" marR="53574" marT="26786" marB="26786">
                    <a:solidFill>
                      <a:schemeClr val="accent1"/>
                    </a:solidFill>
                  </a:tcPr>
                </a:tc>
                <a:tc>
                  <a:txBody>
                    <a:bodyPr/>
                    <a:lstStyle/>
                    <a:p>
                      <a:pPr algn="ctr"/>
                      <a:endParaRPr lang="en-US" sz="1100" dirty="0"/>
                    </a:p>
                  </a:txBody>
                  <a:tcPr marL="53574" marR="53574" marT="26786" marB="26786" anchor="ctr">
                    <a:solidFill>
                      <a:schemeClr val="accent5">
                        <a:lumMod val="95000"/>
                      </a:schemeClr>
                    </a:solidFill>
                  </a:tcPr>
                </a:tc>
                <a:tc>
                  <a:txBody>
                    <a:bodyPr/>
                    <a:lstStyle/>
                    <a:p>
                      <a:pPr algn="ctr"/>
                      <a:r>
                        <a:rPr lang="en-US" sz="1100" dirty="0" smtClean="0"/>
                        <a:t>$12,727</a:t>
                      </a:r>
                      <a:endParaRPr lang="en-US" sz="1100" dirty="0"/>
                    </a:p>
                  </a:txBody>
                  <a:tcPr marL="53574" marR="53574" marT="26786" marB="26786" anchor="ctr">
                    <a:solidFill>
                      <a:schemeClr val="accent5">
                        <a:lumMod val="95000"/>
                      </a:schemeClr>
                    </a:solidFill>
                  </a:tcPr>
                </a:tc>
                <a:tc>
                  <a:txBody>
                    <a:bodyPr/>
                    <a:lstStyle/>
                    <a:p>
                      <a:pPr algn="ctr"/>
                      <a:endParaRPr lang="en-US" sz="1100" dirty="0"/>
                    </a:p>
                  </a:txBody>
                  <a:tcPr marL="53574" marR="53574" marT="26786" marB="26786" anchor="ctr">
                    <a:solidFill>
                      <a:schemeClr val="accent5">
                        <a:lumMod val="95000"/>
                      </a:schemeClr>
                    </a:solidFill>
                  </a:tcPr>
                </a:tc>
                <a:tc>
                  <a:txBody>
                    <a:bodyPr/>
                    <a:lstStyle/>
                    <a:p>
                      <a:pPr algn="ctr"/>
                      <a:r>
                        <a:rPr lang="en-US" sz="1100" dirty="0" smtClean="0"/>
                        <a:t>$14,350</a:t>
                      </a:r>
                      <a:endParaRPr lang="en-US" sz="1100" dirty="0"/>
                    </a:p>
                  </a:txBody>
                  <a:tcPr marL="53574" marR="53574" marT="26786" marB="26786" anchor="ctr">
                    <a:solidFill>
                      <a:schemeClr val="accent5">
                        <a:lumMod val="95000"/>
                      </a:schemeClr>
                    </a:solidFill>
                  </a:tcPr>
                </a:tc>
              </a:tr>
              <a:tr h="402027">
                <a:tc>
                  <a:txBody>
                    <a:bodyPr/>
                    <a:lstStyle/>
                    <a:p>
                      <a:r>
                        <a:rPr lang="en-US" sz="1100" b="1" noProof="0" dirty="0" smtClean="0">
                          <a:solidFill>
                            <a:schemeClr val="bg1"/>
                          </a:solidFill>
                        </a:rPr>
                        <a:t>EV500S-495</a:t>
                      </a:r>
                      <a:endParaRPr lang="en-US" sz="1100" b="1" noProof="0" dirty="0">
                        <a:solidFill>
                          <a:schemeClr val="bg1"/>
                        </a:solidFill>
                      </a:endParaRPr>
                    </a:p>
                  </a:txBody>
                  <a:tcPr marL="53574" marR="53574" marT="26786" marB="26786" anchor="ctr">
                    <a:solidFill>
                      <a:schemeClr val="accent1"/>
                    </a:solidFill>
                  </a:tcPr>
                </a:tc>
                <a:tc>
                  <a:txBody>
                    <a:bodyPr/>
                    <a:lstStyle/>
                    <a:p>
                      <a:pPr algn="ctr"/>
                      <a:r>
                        <a:rPr lang="en-US" sz="1100" b="1" noProof="0" dirty="0" smtClean="0">
                          <a:solidFill>
                            <a:schemeClr val="bg1"/>
                          </a:solidFill>
                        </a:rPr>
                        <a:t>495</a:t>
                      </a:r>
                      <a:endParaRPr lang="en-US" sz="1100" b="1" noProof="0" dirty="0">
                        <a:solidFill>
                          <a:schemeClr val="bg1"/>
                        </a:solidFill>
                      </a:endParaRPr>
                    </a:p>
                  </a:txBody>
                  <a:tcPr marL="53574" marR="53574" marT="26786" marB="26786" anchor="ctr">
                    <a:solidFill>
                      <a:schemeClr val="accent5">
                        <a:lumMod val="65000"/>
                      </a:schemeClr>
                    </a:solidFill>
                  </a:tcPr>
                </a:tc>
                <a:tc>
                  <a:txBody>
                    <a:bodyPr/>
                    <a:lstStyle/>
                    <a:p>
                      <a:pPr algn="ctr"/>
                      <a:r>
                        <a:rPr lang="en-US" sz="1100" b="1" noProof="0" dirty="0" smtClean="0">
                          <a:solidFill>
                            <a:schemeClr val="bg1"/>
                          </a:solidFill>
                        </a:rPr>
                        <a:t>5” (125)</a:t>
                      </a:r>
                      <a:endParaRPr lang="en-US" sz="1100" b="1" noProof="0" dirty="0">
                        <a:solidFill>
                          <a:schemeClr val="bg1"/>
                        </a:solidFill>
                      </a:endParaRPr>
                    </a:p>
                  </a:txBody>
                  <a:tcPr marL="53574" marR="53574" marT="26786" marB="26786" anchor="ctr">
                    <a:solidFill>
                      <a:schemeClr val="accent5">
                        <a:lumMod val="65000"/>
                      </a:schemeClr>
                    </a:solidFill>
                  </a:tcPr>
                </a:tc>
                <a:tc vMerge="1">
                  <a:txBody>
                    <a:bodyPr/>
                    <a:lstStyle/>
                    <a:p>
                      <a:endParaRPr lang="en-US" sz="700" b="1" noProof="0" dirty="0">
                        <a:solidFill>
                          <a:schemeClr val="bg1"/>
                        </a:solidFill>
                      </a:endParaRPr>
                    </a:p>
                  </a:txBody>
                  <a:tcPr marL="53574" marR="53574" marT="26786" marB="26786">
                    <a:solidFill>
                      <a:schemeClr val="accent1"/>
                    </a:solidFill>
                  </a:tcPr>
                </a:tc>
                <a:tc vMerge="1">
                  <a:txBody>
                    <a:bodyPr/>
                    <a:lstStyle/>
                    <a:p>
                      <a:endParaRPr lang="en-US" sz="700" b="1" noProof="0" dirty="0">
                        <a:solidFill>
                          <a:schemeClr val="bg1"/>
                        </a:solidFill>
                      </a:endParaRPr>
                    </a:p>
                  </a:txBody>
                  <a:tcPr marL="53574" marR="53574" marT="26786" marB="26786">
                    <a:solidFill>
                      <a:schemeClr val="accent1"/>
                    </a:solidFill>
                  </a:tcPr>
                </a:tc>
                <a:tc>
                  <a:txBody>
                    <a:bodyPr/>
                    <a:lstStyle/>
                    <a:p>
                      <a:pPr algn="ctr"/>
                      <a:endParaRPr lang="en-US" sz="1100" dirty="0"/>
                    </a:p>
                  </a:txBody>
                  <a:tcPr marL="53574" marR="53574" marT="26786" marB="26786" anchor="ctr">
                    <a:solidFill>
                      <a:schemeClr val="accent5">
                        <a:lumMod val="95000"/>
                      </a:schemeClr>
                    </a:solidFill>
                  </a:tcPr>
                </a:tc>
                <a:tc>
                  <a:txBody>
                    <a:bodyPr/>
                    <a:lstStyle/>
                    <a:p>
                      <a:pPr algn="ctr"/>
                      <a:r>
                        <a:rPr lang="en-US" sz="1100" dirty="0" smtClean="0"/>
                        <a:t>$15,749</a:t>
                      </a:r>
                      <a:endParaRPr lang="en-US" sz="1100" dirty="0"/>
                    </a:p>
                  </a:txBody>
                  <a:tcPr marL="53574" marR="53574" marT="26786" marB="26786" anchor="ctr">
                    <a:solidFill>
                      <a:schemeClr val="accent5">
                        <a:lumMod val="95000"/>
                      </a:schemeClr>
                    </a:solidFill>
                  </a:tcPr>
                </a:tc>
                <a:tc>
                  <a:txBody>
                    <a:bodyPr/>
                    <a:lstStyle/>
                    <a:p>
                      <a:pPr algn="ctr"/>
                      <a:endParaRPr lang="en-US" sz="1100" dirty="0"/>
                    </a:p>
                  </a:txBody>
                  <a:tcPr marL="53574" marR="53574" marT="26786" marB="26786" anchor="ctr">
                    <a:solidFill>
                      <a:schemeClr val="accent5">
                        <a:lumMod val="95000"/>
                      </a:schemeClr>
                    </a:solidFill>
                  </a:tcPr>
                </a:tc>
                <a:tc>
                  <a:txBody>
                    <a:bodyPr/>
                    <a:lstStyle/>
                    <a:p>
                      <a:pPr algn="ctr"/>
                      <a:r>
                        <a:rPr lang="en-US" sz="1100" dirty="0" smtClean="0"/>
                        <a:t>$17,372</a:t>
                      </a:r>
                      <a:endParaRPr lang="en-US" sz="1100" dirty="0"/>
                    </a:p>
                  </a:txBody>
                  <a:tcPr marL="53574" marR="53574" marT="26786" marB="26786" anchor="ctr">
                    <a:solidFill>
                      <a:schemeClr val="accent5">
                        <a:lumMod val="95000"/>
                      </a:schemeClr>
                    </a:solidFill>
                  </a:tcPr>
                </a:tc>
              </a:tr>
              <a:tr h="402027">
                <a:tc>
                  <a:txBody>
                    <a:bodyPr/>
                    <a:lstStyle/>
                    <a:p>
                      <a:r>
                        <a:rPr lang="en-US" sz="1100" b="1" noProof="0" dirty="0" smtClean="0">
                          <a:solidFill>
                            <a:schemeClr val="bg1"/>
                          </a:solidFill>
                        </a:rPr>
                        <a:t>EV600S-713</a:t>
                      </a:r>
                      <a:endParaRPr lang="en-US" sz="1100" b="1" noProof="0" dirty="0">
                        <a:solidFill>
                          <a:schemeClr val="bg1"/>
                        </a:solidFill>
                      </a:endParaRPr>
                    </a:p>
                  </a:txBody>
                  <a:tcPr marL="53574" marR="53574" marT="26786" marB="26786" anchor="ctr">
                    <a:solidFill>
                      <a:schemeClr val="accent1"/>
                    </a:solidFill>
                  </a:tcPr>
                </a:tc>
                <a:tc>
                  <a:txBody>
                    <a:bodyPr/>
                    <a:lstStyle/>
                    <a:p>
                      <a:pPr algn="ctr"/>
                      <a:r>
                        <a:rPr lang="en-US" sz="1100" b="1" noProof="0" dirty="0" smtClean="0">
                          <a:solidFill>
                            <a:schemeClr val="bg1"/>
                          </a:solidFill>
                        </a:rPr>
                        <a:t>713</a:t>
                      </a:r>
                      <a:endParaRPr lang="en-US" sz="1100" b="1" noProof="0" dirty="0">
                        <a:solidFill>
                          <a:schemeClr val="bg1"/>
                        </a:solidFill>
                      </a:endParaRPr>
                    </a:p>
                  </a:txBody>
                  <a:tcPr marL="53574" marR="53574" marT="26786" marB="26786" anchor="ctr">
                    <a:solidFill>
                      <a:schemeClr val="accent5">
                        <a:lumMod val="65000"/>
                      </a:schemeClr>
                    </a:solidFill>
                  </a:tcPr>
                </a:tc>
                <a:tc>
                  <a:txBody>
                    <a:bodyPr/>
                    <a:lstStyle/>
                    <a:p>
                      <a:pPr algn="ctr"/>
                      <a:r>
                        <a:rPr lang="en-US" sz="1100" b="1" noProof="0" dirty="0" smtClean="0">
                          <a:solidFill>
                            <a:schemeClr val="bg1"/>
                          </a:solidFill>
                        </a:rPr>
                        <a:t>6” (150)</a:t>
                      </a:r>
                      <a:endParaRPr lang="en-US" sz="1100" b="1" noProof="0" dirty="0">
                        <a:solidFill>
                          <a:schemeClr val="bg1"/>
                        </a:solidFill>
                      </a:endParaRPr>
                    </a:p>
                  </a:txBody>
                  <a:tcPr marL="53574" marR="53574" marT="26786" marB="26786" anchor="ctr">
                    <a:solidFill>
                      <a:schemeClr val="accent5">
                        <a:lumMod val="65000"/>
                      </a:schemeClr>
                    </a:solidFill>
                  </a:tcPr>
                </a:tc>
                <a:tc vMerge="1">
                  <a:txBody>
                    <a:bodyPr/>
                    <a:lstStyle/>
                    <a:p>
                      <a:endParaRPr lang="en-US" sz="700" b="1" noProof="0" dirty="0">
                        <a:solidFill>
                          <a:schemeClr val="bg1"/>
                        </a:solidFill>
                      </a:endParaRPr>
                    </a:p>
                  </a:txBody>
                  <a:tcPr marL="53574" marR="53574" marT="26786" marB="26786">
                    <a:solidFill>
                      <a:schemeClr val="accent1"/>
                    </a:solidFill>
                  </a:tcPr>
                </a:tc>
                <a:tc vMerge="1">
                  <a:txBody>
                    <a:bodyPr/>
                    <a:lstStyle/>
                    <a:p>
                      <a:endParaRPr lang="en-US" sz="700" b="1" noProof="0" dirty="0">
                        <a:solidFill>
                          <a:schemeClr val="bg1"/>
                        </a:solidFill>
                      </a:endParaRPr>
                    </a:p>
                  </a:txBody>
                  <a:tcPr marL="53574" marR="53574" marT="26786" marB="26786">
                    <a:solidFill>
                      <a:schemeClr val="accent1"/>
                    </a:solidFill>
                  </a:tcPr>
                </a:tc>
                <a:tc>
                  <a:txBody>
                    <a:bodyPr/>
                    <a:lstStyle/>
                    <a:p>
                      <a:pPr algn="ctr"/>
                      <a:endParaRPr lang="en-US" sz="1100" dirty="0"/>
                    </a:p>
                  </a:txBody>
                  <a:tcPr marL="53574" marR="53574" marT="26786" marB="26786" anchor="ctr">
                    <a:solidFill>
                      <a:schemeClr val="accent5">
                        <a:lumMod val="95000"/>
                      </a:schemeClr>
                    </a:solidFill>
                  </a:tcPr>
                </a:tc>
                <a:tc>
                  <a:txBody>
                    <a:bodyPr/>
                    <a:lstStyle/>
                    <a:p>
                      <a:pPr algn="ctr"/>
                      <a:r>
                        <a:rPr lang="en-US" sz="1100" dirty="0" smtClean="0"/>
                        <a:t>$20,132</a:t>
                      </a:r>
                      <a:endParaRPr lang="en-US" sz="1100" dirty="0"/>
                    </a:p>
                  </a:txBody>
                  <a:tcPr marL="53574" marR="53574" marT="26786" marB="26786" anchor="ctr">
                    <a:solidFill>
                      <a:schemeClr val="accent5">
                        <a:lumMod val="95000"/>
                      </a:schemeClr>
                    </a:solidFill>
                  </a:tcPr>
                </a:tc>
                <a:tc>
                  <a:txBody>
                    <a:bodyPr/>
                    <a:lstStyle/>
                    <a:p>
                      <a:pPr algn="ctr"/>
                      <a:endParaRPr lang="en-US" sz="1100" dirty="0"/>
                    </a:p>
                  </a:txBody>
                  <a:tcPr marL="53574" marR="53574" marT="26786" marB="26786" anchor="ctr">
                    <a:solidFill>
                      <a:schemeClr val="accent5">
                        <a:lumMod val="95000"/>
                      </a:schemeClr>
                    </a:solidFill>
                  </a:tcPr>
                </a:tc>
                <a:tc>
                  <a:txBody>
                    <a:bodyPr/>
                    <a:lstStyle/>
                    <a:p>
                      <a:pPr algn="ctr"/>
                      <a:r>
                        <a:rPr lang="en-US" sz="1100" dirty="0" smtClean="0"/>
                        <a:t>$21,756</a:t>
                      </a:r>
                      <a:endParaRPr lang="en-US" sz="1100" dirty="0"/>
                    </a:p>
                  </a:txBody>
                  <a:tcPr marL="53574" marR="53574" marT="26786" marB="26786" anchor="ctr">
                    <a:solidFill>
                      <a:schemeClr val="accent5">
                        <a:lumMod val="95000"/>
                      </a:schemeClr>
                    </a:solidFill>
                  </a:tcPr>
                </a:tc>
              </a:tr>
            </a:tbl>
          </a:graphicData>
        </a:graphic>
      </p:graphicFrame>
      <p:grpSp>
        <p:nvGrpSpPr>
          <p:cNvPr id="19" name="Group 18"/>
          <p:cNvGrpSpPr/>
          <p:nvPr/>
        </p:nvGrpSpPr>
        <p:grpSpPr>
          <a:xfrm>
            <a:off x="8558975" y="0"/>
            <a:ext cx="1408494" cy="1043533"/>
            <a:chOff x="8874298" y="0"/>
            <a:chExt cx="1408494" cy="1043533"/>
          </a:xfrm>
        </p:grpSpPr>
        <p:sp>
          <p:nvSpPr>
            <p:cNvPr id="20" name="Rectangle 19"/>
            <p:cNvSpPr/>
            <p:nvPr/>
          </p:nvSpPr>
          <p:spPr bwMode="auto">
            <a:xfrm>
              <a:off x="8874298" y="0"/>
              <a:ext cx="1408494" cy="82750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21" name="Pentagon 20"/>
            <p:cNvSpPr/>
            <p:nvPr/>
          </p:nvSpPr>
          <p:spPr bwMode="auto">
            <a:xfrm rot="5400000">
              <a:off x="9056779" y="-182480"/>
              <a:ext cx="1043532" cy="1408494"/>
            </a:xfrm>
            <a:prstGeom prst="homePlate">
              <a:avLst>
                <a:gd name="adj" fmla="val 19578"/>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75050" y="251445"/>
              <a:ext cx="1006990" cy="394090"/>
            </a:xfrm>
            <a:prstGeom prst="rect">
              <a:avLst/>
            </a:prstGeom>
          </p:spPr>
        </p:pic>
      </p:grpSp>
      <p:pic>
        <p:nvPicPr>
          <p:cNvPr id="25" name="Picture 24"/>
          <p:cNvPicPr>
            <a:picLocks noChangeAspect="1"/>
          </p:cNvPicPr>
          <p:nvPr/>
        </p:nvPicPr>
        <p:blipFill>
          <a:blip r:embed="rId7" cstate="print">
            <a:extLst>
              <a:ext uri="{BEBA8EAE-BF5A-486C-A8C5-ECC9F3942E4B}">
                <a14:imgProps xmlns:a14="http://schemas.microsoft.com/office/drawing/2010/main">
                  <a14:imgLayer r:embed="rId8">
                    <a14:imgEffect>
                      <a14:backgroundRemoval t="3859" b="98029" l="4154" r="97986">
                        <a14:foregroundMark x1="66566" y1="84648" x2="66566" y2="84648"/>
                        <a14:foregroundMark x1="45821" y1="68918" x2="45821" y2="68918"/>
                      </a14:backgroundRemoval>
                    </a14:imgEffect>
                  </a14:imgLayer>
                </a14:imgProps>
              </a:ext>
              <a:ext uri="{28A0092B-C50C-407E-A947-70E740481C1C}">
                <a14:useLocalDpi xmlns:a14="http://schemas.microsoft.com/office/drawing/2010/main" val="0"/>
              </a:ext>
            </a:extLst>
          </a:blip>
          <a:stretch>
            <a:fillRect/>
          </a:stretch>
        </p:blipFill>
        <p:spPr>
          <a:xfrm>
            <a:off x="7577048" y="2483693"/>
            <a:ext cx="981927" cy="593956"/>
          </a:xfrm>
          <a:prstGeom prst="rect">
            <a:avLst/>
          </a:prstGeom>
        </p:spPr>
      </p:pic>
      <p:sp>
        <p:nvSpPr>
          <p:cNvPr id="17" name="Pentagon 16"/>
          <p:cNvSpPr/>
          <p:nvPr/>
        </p:nvSpPr>
        <p:spPr bwMode="auto">
          <a:xfrm>
            <a:off x="725789" y="5583955"/>
            <a:ext cx="4188067" cy="947685"/>
          </a:xfrm>
          <a:prstGeom prst="homePlate">
            <a:avLst>
              <a:gd name="adj" fmla="val 0"/>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n-US" sz="1400" b="1" dirty="0" smtClean="0">
                <a:solidFill>
                  <a:schemeClr val="accent6">
                    <a:lumMod val="50000"/>
                  </a:schemeClr>
                </a:solidFill>
              </a:rPr>
              <a:t>5 Models</a:t>
            </a:r>
          </a:p>
          <a:p>
            <a:pPr algn="ctr"/>
            <a:r>
              <a:rPr lang="en-US" sz="1400" b="1" dirty="0" smtClean="0">
                <a:solidFill>
                  <a:schemeClr val="accent6">
                    <a:lumMod val="50000"/>
                  </a:schemeClr>
                </a:solidFill>
              </a:rPr>
              <a:t>Sizes: 2½” to 6”</a:t>
            </a:r>
          </a:p>
          <a:p>
            <a:pPr algn="ctr"/>
            <a:r>
              <a:rPr lang="en-US" sz="1400" b="1" dirty="0" smtClean="0">
                <a:solidFill>
                  <a:schemeClr val="accent6">
                    <a:lumMod val="50000"/>
                  </a:schemeClr>
                </a:solidFill>
              </a:rPr>
              <a:t>Flow Range: 127 GPM to 100 GPM</a:t>
            </a:r>
            <a:endParaRPr lang="en-US" sz="1800" b="1" dirty="0">
              <a:solidFill>
                <a:schemeClr val="accent6">
                  <a:lumMod val="50000"/>
                </a:schemeClr>
              </a:solidFill>
            </a:endParaRPr>
          </a:p>
        </p:txBody>
      </p:sp>
      <p:pic>
        <p:nvPicPr>
          <p:cNvPr id="18" name="Picture 17"/>
          <p:cNvPicPr>
            <a:picLocks noChangeAspect="1"/>
          </p:cNvPicPr>
          <p:nvPr/>
        </p:nvPicPr>
        <p:blipFill rotWithShape="1">
          <a:blip r:embed="rId5"/>
          <a:srcRect l="324" r="948"/>
          <a:stretch/>
        </p:blipFill>
        <p:spPr>
          <a:xfrm>
            <a:off x="593378" y="6324722"/>
            <a:ext cx="4402208" cy="405339"/>
          </a:xfrm>
          <a:prstGeom prst="rect">
            <a:avLst/>
          </a:prstGeom>
        </p:spPr>
      </p:pic>
    </p:spTree>
    <p:extLst>
      <p:ext uri="{BB962C8B-B14F-4D97-AF65-F5344CB8AC3E}">
        <p14:creationId xmlns:p14="http://schemas.microsoft.com/office/powerpoint/2010/main" val="1688324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13722"/>
          <a:stretch/>
        </p:blipFill>
        <p:spPr>
          <a:xfrm flipH="1">
            <a:off x="2801" y="-1"/>
            <a:ext cx="10689012" cy="7559675"/>
          </a:xfrm>
          <a:prstGeom prst="rect">
            <a:avLst/>
          </a:prstGeom>
        </p:spPr>
      </p:pic>
      <p:sp>
        <p:nvSpPr>
          <p:cNvPr id="2" name="Title 1"/>
          <p:cNvSpPr>
            <a:spLocks noGrp="1"/>
          </p:cNvSpPr>
          <p:nvPr>
            <p:ph type="title"/>
          </p:nvPr>
        </p:nvSpPr>
        <p:spPr>
          <a:xfrm>
            <a:off x="738187" y="323850"/>
            <a:ext cx="7960495" cy="865129"/>
          </a:xfrm>
        </p:spPr>
        <p:txBody>
          <a:bodyPr/>
          <a:lstStyle/>
          <a:p>
            <a:pPr>
              <a:defRPr/>
            </a:pPr>
            <a:r>
              <a:rPr lang="en-US" sz="2800" dirty="0">
                <a:solidFill>
                  <a:schemeClr val="accent6">
                    <a:lumMod val="50000"/>
                  </a:schemeClr>
                </a:solidFill>
              </a:rPr>
              <a:t>Pricing ANSI 250</a:t>
            </a:r>
          </a:p>
        </p:txBody>
      </p:sp>
      <p:sp>
        <p:nvSpPr>
          <p:cNvPr id="4" name="Slide Number Placeholder 3"/>
          <p:cNvSpPr>
            <a:spLocks noGrp="1"/>
          </p:cNvSpPr>
          <p:nvPr>
            <p:ph type="sldNum" sz="quarter" idx="12"/>
          </p:nvPr>
        </p:nvSpPr>
        <p:spPr/>
        <p:txBody>
          <a:bodyPr/>
          <a:lstStyle/>
          <a:p>
            <a:fld id="{CBCF0E3E-7CD1-4FFB-9471-68BB255DE445}" type="slidenum">
              <a:rPr lang="de-CH" altLang="de-DE" smtClean="0"/>
              <a:pPr/>
              <a:t>43</a:t>
            </a:fld>
            <a:endParaRPr lang="de-CH" altLang="de-DE"/>
          </a:p>
        </p:txBody>
      </p:sp>
      <p:pic>
        <p:nvPicPr>
          <p:cNvPr id="9" name="Image 66" descr="shadow-v2.png"/>
          <p:cNvPicPr>
            <a:picLocks/>
          </p:cNvPicPr>
          <p:nvPr/>
        </p:nvPicPr>
        <p:blipFill>
          <a:blip r:embed="rId3">
            <a:extLst>
              <a:ext uri="{28A0092B-C50C-407E-A947-70E740481C1C}">
                <a14:useLocalDpi xmlns:a14="http://schemas.microsoft.com/office/drawing/2010/main"/>
              </a:ext>
            </a:extLst>
          </a:blip>
          <a:srcRect/>
          <a:stretch>
            <a:fillRect/>
          </a:stretch>
        </p:blipFill>
        <p:spPr bwMode="auto">
          <a:xfrm rot="16200000" flipV="1">
            <a:off x="1518394" y="3579308"/>
            <a:ext cx="5638800" cy="14401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4"/>
          <a:srcRect l="324" r="948"/>
          <a:stretch/>
        </p:blipFill>
        <p:spPr>
          <a:xfrm>
            <a:off x="521370" y="5292005"/>
            <a:ext cx="9649072" cy="796006"/>
          </a:xfrm>
          <a:prstGeom prst="rect">
            <a:avLst/>
          </a:prstGeom>
        </p:spPr>
      </p:pic>
      <p:grpSp>
        <p:nvGrpSpPr>
          <p:cNvPr id="19" name="Group 18"/>
          <p:cNvGrpSpPr/>
          <p:nvPr/>
        </p:nvGrpSpPr>
        <p:grpSpPr>
          <a:xfrm>
            <a:off x="8558975" y="0"/>
            <a:ext cx="1408494" cy="1043533"/>
            <a:chOff x="8874298" y="0"/>
            <a:chExt cx="1408494" cy="1043533"/>
          </a:xfrm>
        </p:grpSpPr>
        <p:sp>
          <p:nvSpPr>
            <p:cNvPr id="20" name="Rectangle 19"/>
            <p:cNvSpPr/>
            <p:nvPr/>
          </p:nvSpPr>
          <p:spPr bwMode="auto">
            <a:xfrm>
              <a:off x="8874298" y="0"/>
              <a:ext cx="1408494" cy="82750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21" name="Pentagon 20"/>
            <p:cNvSpPr/>
            <p:nvPr/>
          </p:nvSpPr>
          <p:spPr bwMode="auto">
            <a:xfrm rot="5400000">
              <a:off x="9056779" y="-182480"/>
              <a:ext cx="1043532" cy="1408494"/>
            </a:xfrm>
            <a:prstGeom prst="homePlate">
              <a:avLst>
                <a:gd name="adj" fmla="val 19578"/>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5050" y="251445"/>
              <a:ext cx="1006990" cy="394090"/>
            </a:xfrm>
            <a:prstGeom prst="rect">
              <a:avLst/>
            </a:prstGeom>
          </p:spPr>
        </p:pic>
      </p:grpSp>
      <p:graphicFrame>
        <p:nvGraphicFramePr>
          <p:cNvPr id="24" name="Tabelle 5"/>
          <p:cNvGraphicFramePr>
            <a:graphicFrameLocks noGrp="1"/>
          </p:cNvGraphicFramePr>
          <p:nvPr>
            <p:extLst>
              <p:ext uri="{D42A27DB-BD31-4B8C-83A1-F6EECF244321}">
                <p14:modId xmlns:p14="http://schemas.microsoft.com/office/powerpoint/2010/main" val="1108390800"/>
              </p:ext>
            </p:extLst>
          </p:nvPr>
        </p:nvGraphicFramePr>
        <p:xfrm>
          <a:off x="738187" y="1259554"/>
          <a:ext cx="9360247" cy="4465640"/>
        </p:xfrm>
        <a:graphic>
          <a:graphicData uri="http://schemas.openxmlformats.org/drawingml/2006/table">
            <a:tbl>
              <a:tblPr firstRow="1" bandRow="1">
                <a:effectLst/>
                <a:tableStyleId>{5C22544A-7EE6-4342-B048-85BDC9FD1C3A}</a:tableStyleId>
              </a:tblPr>
              <a:tblGrid>
                <a:gridCol w="1581679"/>
                <a:gridCol w="649776"/>
                <a:gridCol w="720080"/>
                <a:gridCol w="1296144"/>
                <a:gridCol w="1080120"/>
                <a:gridCol w="1008112"/>
                <a:gridCol w="1008112"/>
                <a:gridCol w="936104"/>
                <a:gridCol w="1080120"/>
              </a:tblGrid>
              <a:tr h="1440163">
                <a:tc gridSpan="5">
                  <a:txBody>
                    <a:bodyPr/>
                    <a:lstStyle/>
                    <a:p>
                      <a:pPr algn="ctr"/>
                      <a:r>
                        <a:rPr lang="en-US" sz="1400" noProof="0" dirty="0" smtClean="0">
                          <a:solidFill>
                            <a:schemeClr val="bg1"/>
                          </a:solidFill>
                        </a:rPr>
                        <a:t>ACTUATOR PART #</a:t>
                      </a:r>
                      <a:endParaRPr lang="en-US" sz="1400" noProof="0" dirty="0">
                        <a:solidFill>
                          <a:schemeClr val="bg1"/>
                        </a:solidFill>
                      </a:endParaRPr>
                    </a:p>
                  </a:txBody>
                  <a:tcPr marL="53574" marR="53574" marT="26786" marB="26786" anchor="ctr">
                    <a:solidFill>
                      <a:srgbClr val="FF6600"/>
                    </a:solidFill>
                  </a:tcPr>
                </a:tc>
                <a:tc hMerge="1">
                  <a:txBody>
                    <a:bodyPr/>
                    <a:lstStyle/>
                    <a:p>
                      <a:endParaRPr lang="en-US" sz="1200" noProof="0" dirty="0">
                        <a:solidFill>
                          <a:schemeClr val="bg1"/>
                        </a:solidFill>
                      </a:endParaRPr>
                    </a:p>
                  </a:txBody>
                  <a:tcPr>
                    <a:solidFill>
                      <a:srgbClr val="FF6600"/>
                    </a:solidFill>
                  </a:tcPr>
                </a:tc>
                <a:tc hMerge="1">
                  <a:txBody>
                    <a:bodyPr/>
                    <a:lstStyle/>
                    <a:p>
                      <a:endParaRPr lang="en-US" sz="1200" noProof="0" dirty="0">
                        <a:solidFill>
                          <a:schemeClr val="bg1"/>
                        </a:solidFill>
                      </a:endParaRPr>
                    </a:p>
                  </a:txBody>
                  <a:tcPr>
                    <a:solidFill>
                      <a:srgbClr val="FF6600"/>
                    </a:solidFill>
                  </a:tcPr>
                </a:tc>
                <a:tc hMerge="1">
                  <a:txBody>
                    <a:bodyPr/>
                    <a:lstStyle/>
                    <a:p>
                      <a:endParaRPr lang="en-US" sz="1200" noProof="0" dirty="0">
                        <a:solidFill>
                          <a:schemeClr val="bg1"/>
                        </a:solidFill>
                      </a:endParaRPr>
                    </a:p>
                  </a:txBody>
                  <a:tcPr>
                    <a:solidFill>
                      <a:srgbClr val="FF6600"/>
                    </a:solidFill>
                  </a:tcPr>
                </a:tc>
                <a:tc hMerge="1">
                  <a:txBody>
                    <a:bodyPr/>
                    <a:lstStyle/>
                    <a:p>
                      <a:endParaRPr lang="en-US" sz="1200" noProof="0" dirty="0">
                        <a:solidFill>
                          <a:schemeClr val="bg1"/>
                        </a:solidFill>
                      </a:endParaRPr>
                    </a:p>
                  </a:txBody>
                  <a:tcPr>
                    <a:solidFill>
                      <a:srgbClr val="FF6600"/>
                    </a:solidFill>
                  </a:tcPr>
                </a:tc>
                <a:tc>
                  <a:txBody>
                    <a:bodyPr/>
                    <a:lstStyle/>
                    <a:p>
                      <a:pPr algn="ctr"/>
                      <a:r>
                        <a:rPr lang="da-DK" sz="1400" noProof="0" dirty="0" smtClean="0"/>
                        <a:t>EVX24</a:t>
                      </a:r>
                      <a:r>
                        <a:rPr lang="en-US" sz="1400" noProof="0" dirty="0" smtClean="0"/>
                        <a:t>-</a:t>
                      </a:r>
                      <a:r>
                        <a:rPr lang="da-DK" sz="1400" noProof="0" dirty="0" smtClean="0"/>
                        <a:t>EV-L</a:t>
                      </a:r>
                      <a:endParaRPr lang="en-US" sz="1400" dirty="0"/>
                    </a:p>
                  </a:txBody>
                  <a:tcPr marL="53574" marR="53574" marT="26786" marB="26786" vert="vert270" anchor="ctr">
                    <a:solidFill>
                      <a:srgbClr val="FF6600"/>
                    </a:solidFill>
                  </a:tcPr>
                </a:tc>
                <a:tc>
                  <a:txBody>
                    <a:bodyPr/>
                    <a:lstStyle/>
                    <a:p>
                      <a:pPr algn="ctr"/>
                      <a:r>
                        <a:rPr lang="en-US" sz="1400" noProof="0" dirty="0" smtClean="0"/>
                        <a:t>EVX24-EV-B</a:t>
                      </a:r>
                      <a:endParaRPr lang="en-US" sz="1400" baseline="30000" noProof="0" dirty="0"/>
                    </a:p>
                  </a:txBody>
                  <a:tcPr marL="53574" marR="53574" marT="26786" marB="26786" vert="vert270" anchor="ctr">
                    <a:solidFill>
                      <a:srgbClr val="FF66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noProof="0" dirty="0" smtClean="0"/>
                        <a:t>AVKX24-EV-L</a:t>
                      </a:r>
                      <a:endParaRPr lang="en-US" sz="1400" baseline="30000" noProof="0" dirty="0" smtClean="0"/>
                    </a:p>
                  </a:txBody>
                  <a:tcPr marL="53574" marR="53574" marT="26786" marB="26786" vert="vert270" anchor="ctr">
                    <a:solidFill>
                      <a:srgbClr val="FF66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noProof="0" dirty="0" smtClean="0"/>
                        <a:t>AVKX24-EV-B</a:t>
                      </a:r>
                      <a:endParaRPr lang="en-US" sz="1400" baseline="30000" noProof="0" dirty="0" smtClean="0"/>
                    </a:p>
                  </a:txBody>
                  <a:tcPr marL="53574" marR="53574" marT="26786" marB="26786" vert="vert270" anchor="ctr">
                    <a:solidFill>
                      <a:srgbClr val="FF6600"/>
                    </a:solidFill>
                  </a:tcPr>
                </a:tc>
              </a:tr>
              <a:tr h="705638">
                <a:tc>
                  <a:txBody>
                    <a:bodyPr/>
                    <a:lstStyle/>
                    <a:p>
                      <a:pPr algn="ctr"/>
                      <a:r>
                        <a:rPr lang="en-US" sz="1100" b="1" strike="noStrike" noProof="0" dirty="0" smtClean="0">
                          <a:solidFill>
                            <a:schemeClr val="bg1"/>
                          </a:solidFill>
                        </a:rPr>
                        <a:t>MODEL</a:t>
                      </a:r>
                      <a:r>
                        <a:rPr lang="en-US" sz="1100" b="1" strike="noStrike" baseline="0" noProof="0" dirty="0" smtClean="0">
                          <a:solidFill>
                            <a:schemeClr val="bg1"/>
                          </a:solidFill>
                        </a:rPr>
                        <a:t> #</a:t>
                      </a:r>
                      <a:endParaRPr lang="en-US" sz="1100" b="1" strike="noStrike" noProof="0" dirty="0">
                        <a:solidFill>
                          <a:schemeClr val="bg1"/>
                        </a:solidFill>
                      </a:endParaRPr>
                    </a:p>
                  </a:txBody>
                  <a:tcPr marL="53574" marR="53574" marT="26786" marB="26786" anchor="ctr">
                    <a:solidFill>
                      <a:schemeClr val="accent1"/>
                    </a:solidFill>
                  </a:tcPr>
                </a:tc>
                <a:tc>
                  <a:txBody>
                    <a:bodyPr/>
                    <a:lstStyle/>
                    <a:p>
                      <a:pPr algn="ctr"/>
                      <a:r>
                        <a:rPr lang="en-US" sz="1100" b="1" strike="noStrike" noProof="0" dirty="0" smtClean="0">
                          <a:solidFill>
                            <a:schemeClr val="bg1"/>
                          </a:solidFill>
                        </a:rPr>
                        <a:t>GPM</a:t>
                      </a:r>
                      <a:endParaRPr lang="en-US" sz="1100" b="1" strike="noStrike" noProof="0" dirty="0">
                        <a:solidFill>
                          <a:schemeClr val="bg1"/>
                        </a:solidFill>
                      </a:endParaRPr>
                    </a:p>
                  </a:txBody>
                  <a:tcPr marL="53574" marR="53574" marT="26786" marB="26786" anchor="ctr">
                    <a:solidFill>
                      <a:schemeClr val="accent1"/>
                    </a:solidFill>
                  </a:tcPr>
                </a:tc>
                <a:tc>
                  <a:txBody>
                    <a:bodyPr/>
                    <a:lstStyle/>
                    <a:p>
                      <a:pPr algn="ctr"/>
                      <a:r>
                        <a:rPr lang="en-US" sz="1100" b="1" strike="noStrike" noProof="0" dirty="0" smtClean="0">
                          <a:solidFill>
                            <a:schemeClr val="bg1"/>
                          </a:solidFill>
                        </a:rPr>
                        <a:t>SIZE</a:t>
                      </a:r>
                      <a:endParaRPr lang="en-US" sz="1100" b="1" strike="noStrike" noProof="0" dirty="0">
                        <a:solidFill>
                          <a:schemeClr val="bg1"/>
                        </a:solidFill>
                      </a:endParaRPr>
                    </a:p>
                  </a:txBody>
                  <a:tcPr marL="53574" marR="53574" marT="26786" marB="26786" anchor="ctr">
                    <a:solidFill>
                      <a:schemeClr val="accent1"/>
                    </a:solidFill>
                  </a:tcPr>
                </a:tc>
                <a:tc>
                  <a:txBody>
                    <a:bodyPr/>
                    <a:lstStyle/>
                    <a:p>
                      <a:pPr algn="ctr"/>
                      <a:r>
                        <a:rPr lang="en-US" sz="1100" b="1" strike="noStrike" noProof="0" dirty="0" smtClean="0">
                          <a:solidFill>
                            <a:schemeClr val="bg1"/>
                          </a:solidFill>
                        </a:rPr>
                        <a:t>BODY PRESSURE RATING (PSI)</a:t>
                      </a:r>
                      <a:endParaRPr lang="en-US" sz="1100" b="1" strike="noStrike" noProof="0" dirty="0">
                        <a:solidFill>
                          <a:schemeClr val="bg1"/>
                        </a:solidFill>
                      </a:endParaRPr>
                    </a:p>
                  </a:txBody>
                  <a:tcPr marL="53574" marR="53574" marT="26786" marB="26786" anchor="ctr">
                    <a:solidFill>
                      <a:schemeClr val="accent1"/>
                    </a:solidFill>
                  </a:tcPr>
                </a:tc>
                <a:tc>
                  <a:txBody>
                    <a:bodyPr/>
                    <a:lstStyle/>
                    <a:p>
                      <a:pPr algn="ctr"/>
                      <a:r>
                        <a:rPr lang="en-US" sz="1100" b="1" strike="noStrike" noProof="0" dirty="0" smtClean="0">
                          <a:solidFill>
                            <a:schemeClr val="bg1"/>
                          </a:solidFill>
                        </a:rPr>
                        <a:t>CLOSE-OFF</a:t>
                      </a:r>
                      <a:r>
                        <a:rPr lang="en-US" sz="1100" b="1" strike="noStrike" baseline="0" noProof="0" dirty="0" smtClean="0">
                          <a:solidFill>
                            <a:schemeClr val="bg1"/>
                          </a:solidFill>
                        </a:rPr>
                        <a:t> PRESSURE (PSI)</a:t>
                      </a:r>
                      <a:endParaRPr lang="en-US" sz="1100" b="1" strike="noStrike" noProof="0" dirty="0">
                        <a:solidFill>
                          <a:schemeClr val="bg1"/>
                        </a:solidFill>
                      </a:endParaRPr>
                    </a:p>
                  </a:txBody>
                  <a:tcPr marL="53574" marR="53574" marT="26786" marB="26786" anchor="ctr">
                    <a:lnR w="12700" cmpd="sng">
                      <a:noFill/>
                    </a:lnR>
                    <a:solidFill>
                      <a:schemeClr val="accent1"/>
                    </a:solidFill>
                  </a:tcPr>
                </a:tc>
                <a:tc>
                  <a:txBody>
                    <a:bodyPr/>
                    <a:lstStyle/>
                    <a:p>
                      <a:pPr algn="ctr"/>
                      <a:endParaRPr lang="en-US" sz="1100" dirty="0"/>
                    </a:p>
                  </a:txBody>
                  <a:tcPr marL="53574" marR="53574" marT="26786" marB="26786" anchor="ctr">
                    <a:lnL w="12700" cmpd="sng">
                      <a:noFill/>
                    </a:lnL>
                    <a:lnR w="12700" cmpd="sng">
                      <a:noFill/>
                    </a:lnR>
                    <a:lnB w="12700" cmpd="sng">
                      <a:noFill/>
                    </a:lnB>
                    <a:lnTlToBr w="12700" cmpd="sng">
                      <a:noFill/>
                      <a:prstDash val="solid"/>
                    </a:lnTlToBr>
                    <a:lnBlToTr w="12700" cmpd="sng">
                      <a:noFill/>
                      <a:prstDash val="solid"/>
                    </a:lnBlToTr>
                    <a:solidFill>
                      <a:schemeClr val="bg1"/>
                    </a:solidFill>
                  </a:tcPr>
                </a:tc>
                <a:tc>
                  <a:txBody>
                    <a:bodyPr/>
                    <a:lstStyle/>
                    <a:p>
                      <a:pPr algn="ctr"/>
                      <a:endParaRPr lang="en-US" sz="1100" dirty="0"/>
                    </a:p>
                  </a:txBody>
                  <a:tcPr marL="53574" marR="53574" marT="26786" marB="26786" anchor="ctr">
                    <a:lnL w="12700" cmpd="sng">
                      <a:noFill/>
                    </a:lnL>
                    <a:lnR w="12700" cmpd="sng">
                      <a:noFill/>
                    </a:lnR>
                    <a:lnB w="12700" cmpd="sng">
                      <a:noFill/>
                    </a:lnB>
                    <a:lnTlToBr w="12700" cmpd="sng">
                      <a:noFill/>
                      <a:prstDash val="solid"/>
                    </a:lnTlToBr>
                    <a:lnBlToTr w="12700" cmpd="sng">
                      <a:noFill/>
                      <a:prstDash val="solid"/>
                    </a:lnBlToTr>
                    <a:solidFill>
                      <a:schemeClr val="bg1"/>
                    </a:solidFill>
                  </a:tcPr>
                </a:tc>
                <a:tc>
                  <a:txBody>
                    <a:bodyPr/>
                    <a:lstStyle/>
                    <a:p>
                      <a:pPr algn="ctr"/>
                      <a:endParaRPr lang="en-US" sz="1100" dirty="0"/>
                    </a:p>
                  </a:txBody>
                  <a:tcPr marL="53574" marR="53574" marT="26786" marB="26786" anchor="ctr">
                    <a:lnL w="12700" cmpd="sng">
                      <a:noFill/>
                    </a:lnL>
                    <a:lnR w="12700" cmpd="sng">
                      <a:noFill/>
                    </a:lnR>
                    <a:lnB w="12700" cmpd="sng">
                      <a:noFill/>
                    </a:lnB>
                    <a:lnTlToBr w="12700" cmpd="sng">
                      <a:noFill/>
                      <a:prstDash val="solid"/>
                    </a:lnTlToBr>
                    <a:lnBlToTr w="12700" cmpd="sng">
                      <a:noFill/>
                      <a:prstDash val="solid"/>
                    </a:lnBlToTr>
                    <a:solidFill>
                      <a:schemeClr val="bg1"/>
                    </a:solidFill>
                  </a:tcPr>
                </a:tc>
                <a:tc>
                  <a:txBody>
                    <a:bodyPr/>
                    <a:lstStyle/>
                    <a:p>
                      <a:pPr algn="ctr"/>
                      <a:endParaRPr lang="en-US" sz="1100" dirty="0"/>
                    </a:p>
                  </a:txBody>
                  <a:tcPr marL="53574" marR="53574" marT="26786" marB="26786" anchor="ctr">
                    <a:lnL w="12700" cmpd="sng">
                      <a:noFill/>
                    </a:lnL>
                    <a:lnR w="12700" cmpd="sng">
                      <a:noFill/>
                    </a:lnR>
                    <a:lnB w="12700" cmpd="sng">
                      <a:noFill/>
                    </a:lnB>
                    <a:lnTlToBr w="12700" cmpd="sng">
                      <a:noFill/>
                      <a:prstDash val="solid"/>
                    </a:lnTlToBr>
                    <a:lnBlToTr w="12700" cmpd="sng">
                      <a:noFill/>
                      <a:prstDash val="solid"/>
                    </a:lnBlToTr>
                    <a:solidFill>
                      <a:schemeClr val="bg1"/>
                    </a:solidFill>
                  </a:tcPr>
                </a:tc>
              </a:tr>
              <a:tr h="308427">
                <a:tc>
                  <a:txBody>
                    <a:bodyPr/>
                    <a:lstStyle/>
                    <a:p>
                      <a:r>
                        <a:rPr lang="en-US" sz="1100" b="1" noProof="0" dirty="0" smtClean="0">
                          <a:solidFill>
                            <a:schemeClr val="bg1"/>
                          </a:solidFill>
                        </a:rPr>
                        <a:t>EV250S-127-250</a:t>
                      </a:r>
                      <a:endParaRPr lang="en-US" sz="1100" b="1" noProof="0" dirty="0">
                        <a:solidFill>
                          <a:schemeClr val="bg1"/>
                        </a:solidFill>
                      </a:endParaRPr>
                    </a:p>
                  </a:txBody>
                  <a:tcPr marL="53574" marR="53574" marT="26786" marB="26786" anchor="ctr">
                    <a:solidFill>
                      <a:schemeClr val="accent1"/>
                    </a:solidFill>
                  </a:tcPr>
                </a:tc>
                <a:tc>
                  <a:txBody>
                    <a:bodyPr/>
                    <a:lstStyle/>
                    <a:p>
                      <a:pPr algn="ctr"/>
                      <a:r>
                        <a:rPr lang="en-US" sz="1100" b="1" noProof="0" dirty="0" smtClean="0">
                          <a:solidFill>
                            <a:schemeClr val="bg1"/>
                          </a:solidFill>
                        </a:rPr>
                        <a:t>127</a:t>
                      </a:r>
                      <a:endParaRPr lang="en-US" sz="1100" b="1" noProof="0" dirty="0">
                        <a:solidFill>
                          <a:schemeClr val="bg1"/>
                        </a:solidFill>
                      </a:endParaRPr>
                    </a:p>
                  </a:txBody>
                  <a:tcPr marL="53574" marR="53574" marT="26786" marB="26786" anchor="ctr">
                    <a:solidFill>
                      <a:schemeClr val="accent5">
                        <a:lumMod val="65000"/>
                      </a:schemeClr>
                    </a:solidFill>
                  </a:tcPr>
                </a:tc>
                <a:tc>
                  <a:txBody>
                    <a:bodyPr/>
                    <a:lstStyle/>
                    <a:p>
                      <a:pPr algn="ctr"/>
                      <a:r>
                        <a:rPr lang="en-US" sz="1100" b="1" noProof="0" dirty="0" smtClean="0">
                          <a:solidFill>
                            <a:schemeClr val="bg1"/>
                          </a:solidFill>
                        </a:rPr>
                        <a:t>2.5” (65)</a:t>
                      </a:r>
                      <a:endParaRPr lang="en-US" sz="1100" b="1" noProof="0" dirty="0">
                        <a:solidFill>
                          <a:schemeClr val="bg1"/>
                        </a:solidFill>
                      </a:endParaRPr>
                    </a:p>
                  </a:txBody>
                  <a:tcPr marL="53574" marR="53574" marT="26786" marB="26786" anchor="ctr">
                    <a:solidFill>
                      <a:schemeClr val="accent5">
                        <a:lumMod val="65000"/>
                      </a:schemeClr>
                    </a:solidFill>
                  </a:tcPr>
                </a:tc>
                <a:tc rowSpan="7">
                  <a:txBody>
                    <a:bodyPr/>
                    <a:lstStyle/>
                    <a:p>
                      <a:pPr algn="ctr"/>
                      <a:r>
                        <a:rPr lang="en-US" sz="1100" b="1" noProof="0" dirty="0" smtClean="0">
                          <a:solidFill>
                            <a:schemeClr val="bg1"/>
                          </a:solidFill>
                        </a:rPr>
                        <a:t>ANSI 250, Standard Class B</a:t>
                      </a:r>
                      <a:endParaRPr lang="en-US" sz="1100" b="1" noProof="0" dirty="0">
                        <a:solidFill>
                          <a:schemeClr val="bg1"/>
                        </a:solidFill>
                      </a:endParaRPr>
                    </a:p>
                  </a:txBody>
                  <a:tcPr marL="53574" marR="53574" marT="26786" marB="26786" anchor="ctr">
                    <a:solidFill>
                      <a:schemeClr val="accent5">
                        <a:lumMod val="65000"/>
                      </a:schemeClr>
                    </a:solidFill>
                  </a:tcPr>
                </a:tc>
                <a:tc rowSpan="3">
                  <a:txBody>
                    <a:bodyPr/>
                    <a:lstStyle/>
                    <a:p>
                      <a:pPr algn="ctr"/>
                      <a:r>
                        <a:rPr lang="en-US" sz="1100" b="1" noProof="0" dirty="0" smtClean="0">
                          <a:solidFill>
                            <a:schemeClr val="bg1"/>
                          </a:solidFill>
                        </a:rPr>
                        <a:t>310</a:t>
                      </a:r>
                      <a:endParaRPr lang="en-US" sz="1100" b="1" noProof="0" dirty="0">
                        <a:solidFill>
                          <a:schemeClr val="bg1"/>
                        </a:solidFill>
                      </a:endParaRPr>
                    </a:p>
                  </a:txBody>
                  <a:tcPr marL="53574" marR="53574" marT="26786" marB="26786" anchor="ctr">
                    <a:solidFill>
                      <a:schemeClr val="accent5">
                        <a:lumMod val="65000"/>
                      </a:schemeClr>
                    </a:solidFill>
                  </a:tcPr>
                </a:tc>
                <a:tc>
                  <a:txBody>
                    <a:bodyPr/>
                    <a:lstStyle/>
                    <a:p>
                      <a:pPr algn="ctr"/>
                      <a:r>
                        <a:rPr lang="en-US" sz="1100" dirty="0" smtClean="0"/>
                        <a:t>$12,210</a:t>
                      </a:r>
                      <a:endParaRPr lang="en-US" sz="1100" dirty="0"/>
                    </a:p>
                  </a:txBody>
                  <a:tcPr marL="53574" marR="53574" marT="26786" marB="26786" anchor="ctr">
                    <a:lnT w="12700" cmpd="sng">
                      <a:noFill/>
                    </a:lnT>
                    <a:solidFill>
                      <a:schemeClr val="accent5">
                        <a:lumMod val="95000"/>
                      </a:schemeClr>
                    </a:solidFill>
                  </a:tcPr>
                </a:tc>
                <a:tc>
                  <a:txBody>
                    <a:bodyPr/>
                    <a:lstStyle/>
                    <a:p>
                      <a:pPr algn="ctr"/>
                      <a:endParaRPr lang="en-US" sz="1100" dirty="0"/>
                    </a:p>
                  </a:txBody>
                  <a:tcPr marL="53574" marR="53574" marT="26786" marB="26786" anchor="ctr">
                    <a:lnT w="12700" cmpd="sng">
                      <a:noFill/>
                    </a:lnT>
                    <a:solidFill>
                      <a:schemeClr val="accent5">
                        <a:lumMod val="95000"/>
                      </a:schemeClr>
                    </a:solidFill>
                  </a:tcPr>
                </a:tc>
                <a:tc>
                  <a:txBody>
                    <a:bodyPr/>
                    <a:lstStyle/>
                    <a:p>
                      <a:pPr algn="ctr"/>
                      <a:r>
                        <a:rPr lang="en-US" sz="1100" dirty="0" smtClean="0"/>
                        <a:t>$13,755</a:t>
                      </a:r>
                      <a:endParaRPr lang="en-US" sz="1100" dirty="0"/>
                    </a:p>
                  </a:txBody>
                  <a:tcPr marL="53574" marR="53574" marT="26786" marB="26786" anchor="ctr">
                    <a:lnT w="12700" cmpd="sng">
                      <a:noFill/>
                    </a:lnT>
                    <a:solidFill>
                      <a:schemeClr val="accent5">
                        <a:lumMod val="95000"/>
                      </a:schemeClr>
                    </a:solidFill>
                  </a:tcPr>
                </a:tc>
                <a:tc>
                  <a:txBody>
                    <a:bodyPr/>
                    <a:lstStyle/>
                    <a:p>
                      <a:pPr algn="ctr"/>
                      <a:endParaRPr lang="en-US" sz="1100" dirty="0"/>
                    </a:p>
                  </a:txBody>
                  <a:tcPr marL="53574" marR="53574" marT="26786" marB="26786" anchor="ctr">
                    <a:lnT w="12700" cmpd="sng">
                      <a:noFill/>
                    </a:lnT>
                    <a:solidFill>
                      <a:schemeClr val="accent5">
                        <a:lumMod val="95000"/>
                      </a:schemeClr>
                    </a:solidFill>
                  </a:tcPr>
                </a:tc>
              </a:tr>
              <a:tr h="308427">
                <a:tc>
                  <a:txBody>
                    <a:bodyPr/>
                    <a:lstStyle/>
                    <a:p>
                      <a:r>
                        <a:rPr lang="en-US" sz="1100" b="1" strike="noStrike" noProof="0" dirty="0" smtClean="0">
                          <a:solidFill>
                            <a:schemeClr val="bg1"/>
                          </a:solidFill>
                        </a:rPr>
                        <a:t>EV300S-180-250</a:t>
                      </a:r>
                      <a:endParaRPr lang="en-US" sz="1100" b="1" strike="noStrike" noProof="0" dirty="0">
                        <a:solidFill>
                          <a:schemeClr val="bg1"/>
                        </a:solidFill>
                      </a:endParaRPr>
                    </a:p>
                  </a:txBody>
                  <a:tcPr marL="53574" marR="53574" marT="26786" marB="26786" anchor="ctr">
                    <a:solidFill>
                      <a:schemeClr val="accent1"/>
                    </a:solidFill>
                  </a:tcPr>
                </a:tc>
                <a:tc>
                  <a:txBody>
                    <a:bodyPr/>
                    <a:lstStyle/>
                    <a:p>
                      <a:pPr algn="ctr"/>
                      <a:r>
                        <a:rPr lang="en-US" sz="1100" b="1" strike="noStrike" noProof="0" dirty="0" smtClean="0">
                          <a:solidFill>
                            <a:schemeClr val="bg1"/>
                          </a:solidFill>
                        </a:rPr>
                        <a:t>180</a:t>
                      </a:r>
                      <a:endParaRPr lang="en-US" sz="1100" b="1" strike="noStrike" noProof="0" dirty="0">
                        <a:solidFill>
                          <a:schemeClr val="bg1"/>
                        </a:solidFill>
                      </a:endParaRPr>
                    </a:p>
                  </a:txBody>
                  <a:tcPr marL="53574" marR="53574" marT="26786" marB="26786" anchor="ctr">
                    <a:solidFill>
                      <a:schemeClr val="accent5">
                        <a:lumMod val="65000"/>
                      </a:schemeClr>
                    </a:solidFill>
                  </a:tcPr>
                </a:tc>
                <a:tc>
                  <a:txBody>
                    <a:bodyPr/>
                    <a:lstStyle/>
                    <a:p>
                      <a:pPr algn="ctr"/>
                      <a:r>
                        <a:rPr lang="en-US" sz="1100" b="1" strike="noStrike" noProof="0" dirty="0" smtClean="0">
                          <a:solidFill>
                            <a:schemeClr val="bg1"/>
                          </a:solidFill>
                        </a:rPr>
                        <a:t>3” (80)</a:t>
                      </a:r>
                      <a:endParaRPr lang="en-US" sz="1100" b="1" strike="noStrike" noProof="0" dirty="0">
                        <a:solidFill>
                          <a:schemeClr val="bg1"/>
                        </a:solidFill>
                      </a:endParaRPr>
                    </a:p>
                  </a:txBody>
                  <a:tcPr marL="53574" marR="53574" marT="26786" marB="26786" anchor="ctr">
                    <a:solidFill>
                      <a:schemeClr val="accent5">
                        <a:lumMod val="65000"/>
                      </a:schemeClr>
                    </a:solidFill>
                  </a:tcPr>
                </a:tc>
                <a:tc vMerge="1">
                  <a:txBody>
                    <a:bodyPr/>
                    <a:lstStyle/>
                    <a:p>
                      <a:endParaRPr lang="en-US" sz="700" b="1" strike="noStrike" noProof="0" dirty="0">
                        <a:solidFill>
                          <a:schemeClr val="bg1"/>
                        </a:solidFill>
                      </a:endParaRPr>
                    </a:p>
                  </a:txBody>
                  <a:tcPr marL="53574" marR="53574" marT="26786" marB="26786">
                    <a:solidFill>
                      <a:schemeClr val="accent1"/>
                    </a:solidFill>
                  </a:tcPr>
                </a:tc>
                <a:tc vMerge="1">
                  <a:txBody>
                    <a:bodyPr/>
                    <a:lstStyle/>
                    <a:p>
                      <a:pPr algn="ctr"/>
                      <a:endParaRPr lang="en-US" sz="800" b="1" noProof="0" dirty="0">
                        <a:solidFill>
                          <a:schemeClr val="bg1"/>
                        </a:solidFill>
                      </a:endParaRPr>
                    </a:p>
                  </a:txBody>
                  <a:tcPr marL="53574" marR="53574" marT="26786" marB="26786" anchor="ctr">
                    <a:solidFill>
                      <a:schemeClr val="accent5">
                        <a:lumMod val="65000"/>
                      </a:schemeClr>
                    </a:solidFill>
                  </a:tcPr>
                </a:tc>
                <a:tc>
                  <a:txBody>
                    <a:bodyPr/>
                    <a:lstStyle/>
                    <a:p>
                      <a:pPr algn="ctr"/>
                      <a:r>
                        <a:rPr lang="en-US" sz="1100" dirty="0" smtClean="0"/>
                        <a:t>$14,735</a:t>
                      </a:r>
                      <a:endParaRPr lang="en-US" sz="1100" dirty="0"/>
                    </a:p>
                  </a:txBody>
                  <a:tcPr marL="53574" marR="53574" marT="26786" marB="26786" anchor="ctr">
                    <a:solidFill>
                      <a:schemeClr val="accent5">
                        <a:lumMod val="95000"/>
                      </a:schemeClr>
                    </a:solidFill>
                  </a:tcPr>
                </a:tc>
                <a:tc>
                  <a:txBody>
                    <a:bodyPr/>
                    <a:lstStyle/>
                    <a:p>
                      <a:pPr algn="ctr"/>
                      <a:endParaRPr lang="en-US" sz="1100" dirty="0"/>
                    </a:p>
                  </a:txBody>
                  <a:tcPr marL="53574" marR="53574" marT="26786" marB="26786" anchor="ctr">
                    <a:solidFill>
                      <a:schemeClr val="accent5">
                        <a:lumMod val="95000"/>
                      </a:schemeClr>
                    </a:solidFill>
                  </a:tcPr>
                </a:tc>
                <a:tc>
                  <a:txBody>
                    <a:bodyPr/>
                    <a:lstStyle/>
                    <a:p>
                      <a:pPr algn="ctr"/>
                      <a:r>
                        <a:rPr lang="en-US" sz="1100" dirty="0" smtClean="0"/>
                        <a:t>$16,280</a:t>
                      </a:r>
                      <a:endParaRPr lang="en-US" sz="1100" dirty="0"/>
                    </a:p>
                  </a:txBody>
                  <a:tcPr marL="53574" marR="53574" marT="26786" marB="26786" anchor="ctr">
                    <a:solidFill>
                      <a:schemeClr val="accent5">
                        <a:lumMod val="95000"/>
                      </a:schemeClr>
                    </a:solidFill>
                  </a:tcPr>
                </a:tc>
                <a:tc>
                  <a:txBody>
                    <a:bodyPr/>
                    <a:lstStyle/>
                    <a:p>
                      <a:pPr algn="ctr"/>
                      <a:endParaRPr lang="en-US" sz="1100" dirty="0"/>
                    </a:p>
                  </a:txBody>
                  <a:tcPr marL="53574" marR="53574" marT="26786" marB="26786" anchor="ctr">
                    <a:solidFill>
                      <a:schemeClr val="accent5">
                        <a:lumMod val="95000"/>
                      </a:schemeClr>
                    </a:solidFill>
                  </a:tcPr>
                </a:tc>
              </a:tr>
              <a:tr h="308427">
                <a:tc>
                  <a:txBody>
                    <a:bodyPr/>
                    <a:lstStyle/>
                    <a:p>
                      <a:r>
                        <a:rPr lang="en-US" sz="1100" b="1" noProof="0" dirty="0" smtClean="0">
                          <a:solidFill>
                            <a:schemeClr val="bg1"/>
                          </a:solidFill>
                        </a:rPr>
                        <a:t>EV400S-317-250</a:t>
                      </a:r>
                      <a:endParaRPr lang="en-US" sz="1100" b="1" noProof="0" dirty="0">
                        <a:solidFill>
                          <a:schemeClr val="bg1"/>
                        </a:solidFill>
                      </a:endParaRPr>
                    </a:p>
                  </a:txBody>
                  <a:tcPr marL="53574" marR="53574" marT="26786" marB="26786" anchor="ctr">
                    <a:solidFill>
                      <a:schemeClr val="accent1"/>
                    </a:solidFill>
                  </a:tcPr>
                </a:tc>
                <a:tc>
                  <a:txBody>
                    <a:bodyPr/>
                    <a:lstStyle/>
                    <a:p>
                      <a:pPr algn="ctr"/>
                      <a:r>
                        <a:rPr lang="en-US" sz="1100" b="1" noProof="0" dirty="0" smtClean="0">
                          <a:solidFill>
                            <a:schemeClr val="bg1"/>
                          </a:solidFill>
                        </a:rPr>
                        <a:t>317</a:t>
                      </a:r>
                      <a:endParaRPr lang="en-US" sz="1100" b="1" noProof="0" dirty="0">
                        <a:solidFill>
                          <a:schemeClr val="bg1"/>
                        </a:solidFill>
                      </a:endParaRPr>
                    </a:p>
                  </a:txBody>
                  <a:tcPr marL="53574" marR="53574" marT="26786" marB="26786" anchor="ctr">
                    <a:solidFill>
                      <a:schemeClr val="accent5">
                        <a:lumMod val="65000"/>
                      </a:schemeClr>
                    </a:solidFill>
                  </a:tcPr>
                </a:tc>
                <a:tc>
                  <a:txBody>
                    <a:bodyPr/>
                    <a:lstStyle/>
                    <a:p>
                      <a:pPr algn="ctr"/>
                      <a:r>
                        <a:rPr lang="en-US" sz="1100" b="1" noProof="0" dirty="0" smtClean="0">
                          <a:solidFill>
                            <a:schemeClr val="bg1"/>
                          </a:solidFill>
                        </a:rPr>
                        <a:t>4” (100)</a:t>
                      </a:r>
                      <a:endParaRPr lang="en-US" sz="1100" b="1" noProof="0" dirty="0">
                        <a:solidFill>
                          <a:schemeClr val="bg1"/>
                        </a:solidFill>
                      </a:endParaRPr>
                    </a:p>
                  </a:txBody>
                  <a:tcPr marL="53574" marR="53574" marT="26786" marB="26786" anchor="ctr">
                    <a:solidFill>
                      <a:schemeClr val="accent5">
                        <a:lumMod val="65000"/>
                      </a:schemeClr>
                    </a:solidFill>
                  </a:tcPr>
                </a:tc>
                <a:tc vMerge="1">
                  <a:txBody>
                    <a:bodyPr/>
                    <a:lstStyle/>
                    <a:p>
                      <a:endParaRPr lang="en-US" sz="700" b="1" noProof="0" dirty="0">
                        <a:solidFill>
                          <a:schemeClr val="bg1"/>
                        </a:solidFill>
                      </a:endParaRPr>
                    </a:p>
                  </a:txBody>
                  <a:tcPr marL="53574" marR="53574" marT="26786" marB="26786">
                    <a:solidFill>
                      <a:schemeClr val="accent1"/>
                    </a:solidFill>
                  </a:tcPr>
                </a:tc>
                <a:tc vMerge="1">
                  <a:txBody>
                    <a:bodyPr/>
                    <a:lstStyle/>
                    <a:p>
                      <a:pPr algn="ctr"/>
                      <a:endParaRPr lang="en-US" sz="800" b="1" noProof="0" dirty="0">
                        <a:solidFill>
                          <a:schemeClr val="bg1"/>
                        </a:solidFill>
                      </a:endParaRPr>
                    </a:p>
                  </a:txBody>
                  <a:tcPr marL="53574" marR="53574" marT="26786" marB="26786" anchor="ctr">
                    <a:solidFill>
                      <a:schemeClr val="accent5">
                        <a:lumMod val="65000"/>
                      </a:schemeClr>
                    </a:solidFill>
                  </a:tcPr>
                </a:tc>
                <a:tc>
                  <a:txBody>
                    <a:bodyPr/>
                    <a:lstStyle/>
                    <a:p>
                      <a:pPr algn="ctr"/>
                      <a:endParaRPr lang="en-US" sz="1100" dirty="0"/>
                    </a:p>
                  </a:txBody>
                  <a:tcPr marL="53574" marR="53574" marT="26786" marB="26786" anchor="ctr">
                    <a:solidFill>
                      <a:schemeClr val="accent5">
                        <a:lumMod val="95000"/>
                      </a:schemeClr>
                    </a:solidFill>
                  </a:tcPr>
                </a:tc>
                <a:tc>
                  <a:txBody>
                    <a:bodyPr/>
                    <a:lstStyle/>
                    <a:p>
                      <a:pPr algn="ctr"/>
                      <a:r>
                        <a:rPr lang="en-US" sz="1100" dirty="0" smtClean="0"/>
                        <a:t>$16,964</a:t>
                      </a:r>
                      <a:endParaRPr lang="en-US" sz="1100" dirty="0"/>
                    </a:p>
                  </a:txBody>
                  <a:tcPr marL="53574" marR="53574" marT="26786" marB="26786" anchor="ctr">
                    <a:solidFill>
                      <a:schemeClr val="accent5">
                        <a:lumMod val="95000"/>
                      </a:schemeClr>
                    </a:solidFill>
                  </a:tcPr>
                </a:tc>
                <a:tc>
                  <a:txBody>
                    <a:bodyPr/>
                    <a:lstStyle/>
                    <a:p>
                      <a:pPr algn="ctr"/>
                      <a:endParaRPr lang="en-US" sz="1100" dirty="0"/>
                    </a:p>
                  </a:txBody>
                  <a:tcPr marL="53574" marR="53574" marT="26786" marB="26786" anchor="ctr">
                    <a:solidFill>
                      <a:schemeClr val="accent5">
                        <a:lumMod val="95000"/>
                      </a:schemeClr>
                    </a:solidFill>
                  </a:tcPr>
                </a:tc>
                <a:tc>
                  <a:txBody>
                    <a:bodyPr/>
                    <a:lstStyle/>
                    <a:p>
                      <a:pPr algn="ctr"/>
                      <a:r>
                        <a:rPr lang="en-US" sz="1100" dirty="0" smtClean="0"/>
                        <a:t>$18,509</a:t>
                      </a:r>
                      <a:endParaRPr lang="en-US" sz="1100" dirty="0"/>
                    </a:p>
                  </a:txBody>
                  <a:tcPr marL="53574" marR="53574" marT="26786" marB="26786" anchor="ctr">
                    <a:solidFill>
                      <a:schemeClr val="accent5">
                        <a:lumMod val="95000"/>
                      </a:schemeClr>
                    </a:solidFill>
                  </a:tcPr>
                </a:tc>
              </a:tr>
              <a:tr h="308427">
                <a:tc>
                  <a:txBody>
                    <a:bodyPr/>
                    <a:lstStyle/>
                    <a:p>
                      <a:r>
                        <a:rPr lang="en-US" sz="1100" b="1" noProof="0" dirty="0" smtClean="0">
                          <a:solidFill>
                            <a:schemeClr val="bg1"/>
                          </a:solidFill>
                        </a:rPr>
                        <a:t>EV500S-495-250</a:t>
                      </a:r>
                      <a:endParaRPr lang="en-US" sz="1100" b="1" noProof="0" dirty="0">
                        <a:solidFill>
                          <a:schemeClr val="bg1"/>
                        </a:solidFill>
                      </a:endParaRPr>
                    </a:p>
                  </a:txBody>
                  <a:tcPr marL="53574" marR="53574" marT="26786" marB="26786" anchor="ctr">
                    <a:solidFill>
                      <a:schemeClr val="accent1"/>
                    </a:solidFill>
                  </a:tcPr>
                </a:tc>
                <a:tc>
                  <a:txBody>
                    <a:bodyPr/>
                    <a:lstStyle/>
                    <a:p>
                      <a:pPr algn="ctr"/>
                      <a:r>
                        <a:rPr lang="en-US" sz="1100" b="1" noProof="0" dirty="0" smtClean="0">
                          <a:solidFill>
                            <a:schemeClr val="bg1"/>
                          </a:solidFill>
                        </a:rPr>
                        <a:t>495</a:t>
                      </a:r>
                      <a:endParaRPr lang="en-US" sz="1100" b="1" noProof="0" dirty="0">
                        <a:solidFill>
                          <a:schemeClr val="bg1"/>
                        </a:solidFill>
                      </a:endParaRPr>
                    </a:p>
                  </a:txBody>
                  <a:tcPr marL="53574" marR="53574" marT="26786" marB="26786" anchor="ctr">
                    <a:solidFill>
                      <a:schemeClr val="accent5">
                        <a:lumMod val="65000"/>
                      </a:schemeClr>
                    </a:solidFill>
                  </a:tcPr>
                </a:tc>
                <a:tc>
                  <a:txBody>
                    <a:bodyPr/>
                    <a:lstStyle/>
                    <a:p>
                      <a:pPr algn="ctr"/>
                      <a:r>
                        <a:rPr lang="en-US" sz="1100" b="1" noProof="0" dirty="0" smtClean="0">
                          <a:solidFill>
                            <a:schemeClr val="bg1"/>
                          </a:solidFill>
                        </a:rPr>
                        <a:t>5” (125)</a:t>
                      </a:r>
                      <a:endParaRPr lang="en-US" sz="1100" b="1" noProof="0" dirty="0">
                        <a:solidFill>
                          <a:schemeClr val="bg1"/>
                        </a:solidFill>
                      </a:endParaRPr>
                    </a:p>
                  </a:txBody>
                  <a:tcPr marL="53574" marR="53574" marT="26786" marB="26786" anchor="ctr">
                    <a:solidFill>
                      <a:schemeClr val="accent5">
                        <a:lumMod val="65000"/>
                      </a:schemeClr>
                    </a:solidFill>
                  </a:tcPr>
                </a:tc>
                <a:tc vMerge="1">
                  <a:txBody>
                    <a:bodyPr/>
                    <a:lstStyle/>
                    <a:p>
                      <a:endParaRPr lang="en-US" sz="700" b="1" noProof="0" dirty="0">
                        <a:solidFill>
                          <a:schemeClr val="bg1"/>
                        </a:solidFill>
                      </a:endParaRPr>
                    </a:p>
                  </a:txBody>
                  <a:tcPr marL="53574" marR="53574" marT="26786" marB="26786">
                    <a:solidFill>
                      <a:schemeClr val="accent1"/>
                    </a:solidFill>
                  </a:tcPr>
                </a:tc>
                <a:tc>
                  <a:txBody>
                    <a:bodyPr/>
                    <a:lstStyle/>
                    <a:p>
                      <a:pPr algn="ctr"/>
                      <a:r>
                        <a:rPr lang="en-US" sz="1100" b="1" noProof="0" dirty="0" smtClean="0">
                          <a:solidFill>
                            <a:schemeClr val="bg1"/>
                          </a:solidFill>
                        </a:rPr>
                        <a:t>296</a:t>
                      </a:r>
                      <a:endParaRPr lang="en-US" sz="1100" b="1" noProof="0" dirty="0">
                        <a:solidFill>
                          <a:schemeClr val="bg1"/>
                        </a:solidFill>
                      </a:endParaRPr>
                    </a:p>
                  </a:txBody>
                  <a:tcPr marL="53574" marR="53574" marT="26786" marB="26786" anchor="ctr">
                    <a:solidFill>
                      <a:schemeClr val="accent5">
                        <a:lumMod val="65000"/>
                      </a:schemeClr>
                    </a:solidFill>
                  </a:tcPr>
                </a:tc>
                <a:tc>
                  <a:txBody>
                    <a:bodyPr/>
                    <a:lstStyle/>
                    <a:p>
                      <a:pPr algn="ctr"/>
                      <a:endParaRPr lang="en-US" sz="1100" dirty="0"/>
                    </a:p>
                  </a:txBody>
                  <a:tcPr marL="53574" marR="53574" marT="26786" marB="26786" anchor="ctr">
                    <a:solidFill>
                      <a:schemeClr val="accent5">
                        <a:lumMod val="95000"/>
                      </a:schemeClr>
                    </a:solidFill>
                  </a:tcPr>
                </a:tc>
                <a:tc>
                  <a:txBody>
                    <a:bodyPr/>
                    <a:lstStyle/>
                    <a:p>
                      <a:pPr algn="ctr"/>
                      <a:r>
                        <a:rPr lang="en-US" sz="1100" dirty="0" smtClean="0"/>
                        <a:t>$21,335</a:t>
                      </a:r>
                      <a:endParaRPr lang="en-US" sz="1100" dirty="0"/>
                    </a:p>
                  </a:txBody>
                  <a:tcPr marL="53574" marR="53574" marT="26786" marB="26786" anchor="ctr">
                    <a:solidFill>
                      <a:schemeClr val="accent5">
                        <a:lumMod val="95000"/>
                      </a:schemeClr>
                    </a:solidFill>
                  </a:tcPr>
                </a:tc>
                <a:tc>
                  <a:txBody>
                    <a:bodyPr/>
                    <a:lstStyle/>
                    <a:p>
                      <a:pPr algn="ctr"/>
                      <a:endParaRPr lang="en-US" sz="1100" dirty="0"/>
                    </a:p>
                  </a:txBody>
                  <a:tcPr marL="53574" marR="53574" marT="26786" marB="26786" anchor="ctr">
                    <a:solidFill>
                      <a:schemeClr val="accent5">
                        <a:lumMod val="95000"/>
                      </a:schemeClr>
                    </a:solidFill>
                  </a:tcPr>
                </a:tc>
                <a:tc>
                  <a:txBody>
                    <a:bodyPr/>
                    <a:lstStyle/>
                    <a:p>
                      <a:pPr algn="ctr"/>
                      <a:endParaRPr lang="en-US" sz="1100" dirty="0"/>
                    </a:p>
                  </a:txBody>
                  <a:tcPr marL="53574" marR="53574" marT="26786" marB="26786" anchor="ctr">
                    <a:solidFill>
                      <a:schemeClr val="accent5">
                        <a:lumMod val="95000"/>
                      </a:schemeClr>
                    </a:solidFill>
                  </a:tcPr>
                </a:tc>
              </a:tr>
              <a:tr h="308427">
                <a:tc>
                  <a:txBody>
                    <a:bodyPr/>
                    <a:lstStyle/>
                    <a:p>
                      <a:r>
                        <a:rPr lang="en-US" sz="1100" b="1" noProof="0" dirty="0" smtClean="0">
                          <a:solidFill>
                            <a:schemeClr val="bg1"/>
                          </a:solidFill>
                        </a:rPr>
                        <a:t>EV500S-495-250</a:t>
                      </a:r>
                      <a:endParaRPr lang="en-US" sz="1100" b="1" noProof="0" dirty="0">
                        <a:solidFill>
                          <a:schemeClr val="bg1"/>
                        </a:solidFill>
                      </a:endParaRPr>
                    </a:p>
                  </a:txBody>
                  <a:tcPr marL="53574" marR="53574" marT="26786" marB="26786" anchor="ctr">
                    <a:solidFill>
                      <a:schemeClr val="accent1"/>
                    </a:solidFill>
                  </a:tcPr>
                </a:tc>
                <a:tc>
                  <a:txBody>
                    <a:bodyPr/>
                    <a:lstStyle/>
                    <a:p>
                      <a:pPr algn="ctr"/>
                      <a:r>
                        <a:rPr lang="en-US" sz="1100" b="1" noProof="0" dirty="0" smtClean="0">
                          <a:solidFill>
                            <a:schemeClr val="bg1"/>
                          </a:solidFill>
                        </a:rPr>
                        <a:t>495</a:t>
                      </a:r>
                      <a:endParaRPr lang="en-US" sz="1100" b="1" noProof="0" dirty="0">
                        <a:solidFill>
                          <a:schemeClr val="bg1"/>
                        </a:solidFill>
                      </a:endParaRPr>
                    </a:p>
                  </a:txBody>
                  <a:tcPr marL="53574" marR="53574" marT="26786" marB="26786" anchor="ctr">
                    <a:solidFill>
                      <a:schemeClr val="accent5">
                        <a:lumMod val="65000"/>
                      </a:schemeClr>
                    </a:solidFill>
                  </a:tcPr>
                </a:tc>
                <a:tc>
                  <a:txBody>
                    <a:bodyPr/>
                    <a:lstStyle/>
                    <a:p>
                      <a:pPr algn="ctr"/>
                      <a:r>
                        <a:rPr lang="en-US" sz="1100" b="1" noProof="0" dirty="0" smtClean="0">
                          <a:solidFill>
                            <a:schemeClr val="bg1"/>
                          </a:solidFill>
                        </a:rPr>
                        <a:t>5” (125)</a:t>
                      </a:r>
                      <a:endParaRPr lang="en-US" sz="1100" b="1" noProof="0" dirty="0">
                        <a:solidFill>
                          <a:schemeClr val="bg1"/>
                        </a:solidFill>
                      </a:endParaRPr>
                    </a:p>
                  </a:txBody>
                  <a:tcPr marL="53574" marR="53574" marT="26786" marB="26786" anchor="ctr">
                    <a:solidFill>
                      <a:schemeClr val="accent5">
                        <a:lumMod val="65000"/>
                      </a:schemeClr>
                    </a:solidFill>
                  </a:tcPr>
                </a:tc>
                <a:tc vMerge="1">
                  <a:txBody>
                    <a:bodyPr/>
                    <a:lstStyle/>
                    <a:p>
                      <a:endParaRPr lang="en-US" sz="700" b="1" noProof="0" dirty="0">
                        <a:solidFill>
                          <a:schemeClr val="bg1"/>
                        </a:solidFill>
                      </a:endParaRPr>
                    </a:p>
                  </a:txBody>
                  <a:tcPr marL="53574" marR="53574" marT="26786" marB="26786">
                    <a:solidFill>
                      <a:schemeClr val="accent1"/>
                    </a:solidFill>
                  </a:tcPr>
                </a:tc>
                <a:tc>
                  <a:txBody>
                    <a:bodyPr/>
                    <a:lstStyle/>
                    <a:p>
                      <a:pPr algn="ctr"/>
                      <a:r>
                        <a:rPr lang="en-US" sz="1100" b="1" noProof="0" dirty="0" smtClean="0">
                          <a:solidFill>
                            <a:schemeClr val="bg1"/>
                          </a:solidFill>
                        </a:rPr>
                        <a:t>202</a:t>
                      </a:r>
                      <a:endParaRPr lang="en-US" sz="1100" b="1" noProof="0" dirty="0">
                        <a:solidFill>
                          <a:schemeClr val="bg1"/>
                        </a:solidFill>
                      </a:endParaRPr>
                    </a:p>
                  </a:txBody>
                  <a:tcPr marL="53574" marR="53574" marT="26786" marB="26786" anchor="ctr">
                    <a:solidFill>
                      <a:schemeClr val="accent5">
                        <a:lumMod val="65000"/>
                      </a:schemeClr>
                    </a:solidFill>
                  </a:tcPr>
                </a:tc>
                <a:tc>
                  <a:txBody>
                    <a:bodyPr/>
                    <a:lstStyle/>
                    <a:p>
                      <a:pPr algn="ctr"/>
                      <a:endParaRPr lang="en-US" sz="1100" dirty="0"/>
                    </a:p>
                  </a:txBody>
                  <a:tcPr marL="53574" marR="53574" marT="26786" marB="26786" anchor="ctr">
                    <a:solidFill>
                      <a:schemeClr val="accent5">
                        <a:lumMod val="95000"/>
                      </a:schemeClr>
                    </a:solidFill>
                  </a:tcPr>
                </a:tc>
                <a:tc>
                  <a:txBody>
                    <a:bodyPr/>
                    <a:lstStyle/>
                    <a:p>
                      <a:pPr algn="ctr"/>
                      <a:endParaRPr lang="en-US" sz="1100" dirty="0"/>
                    </a:p>
                  </a:txBody>
                  <a:tcPr marL="53574" marR="53574" marT="26786" marB="26786" anchor="ctr">
                    <a:solidFill>
                      <a:schemeClr val="accent5">
                        <a:lumMod val="95000"/>
                      </a:schemeClr>
                    </a:solidFill>
                  </a:tcPr>
                </a:tc>
                <a:tc>
                  <a:txBody>
                    <a:bodyPr/>
                    <a:lstStyle/>
                    <a:p>
                      <a:pPr algn="ctr"/>
                      <a:endParaRPr lang="en-US" sz="1100" dirty="0"/>
                    </a:p>
                  </a:txBody>
                  <a:tcPr marL="53574" marR="53574" marT="26786" marB="26786" anchor="ctr">
                    <a:solidFill>
                      <a:schemeClr val="accent5">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$22,880</a:t>
                      </a:r>
                    </a:p>
                    <a:p>
                      <a:pPr algn="ctr"/>
                      <a:endParaRPr lang="en-US" sz="1100" dirty="0"/>
                    </a:p>
                  </a:txBody>
                  <a:tcPr marL="53574" marR="53574" marT="26786" marB="26786" anchor="ctr">
                    <a:solidFill>
                      <a:schemeClr val="accent5">
                        <a:lumMod val="95000"/>
                      </a:schemeClr>
                    </a:solidFill>
                  </a:tcPr>
                </a:tc>
              </a:tr>
              <a:tr h="308427">
                <a:tc>
                  <a:txBody>
                    <a:bodyPr/>
                    <a:lstStyle/>
                    <a:p>
                      <a:r>
                        <a:rPr lang="en-US" sz="1100" b="1" noProof="0" dirty="0" smtClean="0">
                          <a:solidFill>
                            <a:schemeClr val="bg1"/>
                          </a:solidFill>
                        </a:rPr>
                        <a:t>EV600S-713-250</a:t>
                      </a:r>
                      <a:endParaRPr lang="en-US" sz="1100" b="1" noProof="0" dirty="0">
                        <a:solidFill>
                          <a:schemeClr val="bg1"/>
                        </a:solidFill>
                      </a:endParaRPr>
                    </a:p>
                  </a:txBody>
                  <a:tcPr marL="53574" marR="53574" marT="26786" marB="26786" anchor="ctr">
                    <a:solidFill>
                      <a:schemeClr val="accent1"/>
                    </a:solidFill>
                  </a:tcPr>
                </a:tc>
                <a:tc>
                  <a:txBody>
                    <a:bodyPr/>
                    <a:lstStyle/>
                    <a:p>
                      <a:pPr algn="ctr"/>
                      <a:r>
                        <a:rPr lang="en-US" sz="1100" b="1" noProof="0" dirty="0" smtClean="0">
                          <a:solidFill>
                            <a:schemeClr val="bg1"/>
                          </a:solidFill>
                        </a:rPr>
                        <a:t>713</a:t>
                      </a:r>
                      <a:endParaRPr lang="en-US" sz="1100" b="1" noProof="0" dirty="0">
                        <a:solidFill>
                          <a:schemeClr val="bg1"/>
                        </a:solidFill>
                      </a:endParaRPr>
                    </a:p>
                  </a:txBody>
                  <a:tcPr marL="53574" marR="53574" marT="26786" marB="26786" anchor="ctr">
                    <a:solidFill>
                      <a:schemeClr val="accent5">
                        <a:lumMod val="65000"/>
                      </a:schemeClr>
                    </a:solidFill>
                  </a:tcPr>
                </a:tc>
                <a:tc>
                  <a:txBody>
                    <a:bodyPr/>
                    <a:lstStyle/>
                    <a:p>
                      <a:pPr algn="ctr"/>
                      <a:r>
                        <a:rPr lang="en-US" sz="1100" b="1" noProof="0" dirty="0" smtClean="0">
                          <a:solidFill>
                            <a:schemeClr val="bg1"/>
                          </a:solidFill>
                        </a:rPr>
                        <a:t>6” (150)</a:t>
                      </a:r>
                      <a:endParaRPr lang="en-US" sz="1100" b="1" noProof="0" dirty="0">
                        <a:solidFill>
                          <a:schemeClr val="bg1"/>
                        </a:solidFill>
                      </a:endParaRPr>
                    </a:p>
                  </a:txBody>
                  <a:tcPr marL="53574" marR="53574" marT="26786" marB="26786" anchor="ctr">
                    <a:solidFill>
                      <a:schemeClr val="accent5">
                        <a:lumMod val="65000"/>
                      </a:schemeClr>
                    </a:solidFill>
                  </a:tcPr>
                </a:tc>
                <a:tc vMerge="1">
                  <a:txBody>
                    <a:bodyPr/>
                    <a:lstStyle/>
                    <a:p>
                      <a:endParaRPr lang="en-US" sz="700" b="1" noProof="0" dirty="0">
                        <a:solidFill>
                          <a:schemeClr val="bg1"/>
                        </a:solidFill>
                      </a:endParaRPr>
                    </a:p>
                  </a:txBody>
                  <a:tcPr marL="53574" marR="53574" marT="26786" marB="26786">
                    <a:solidFill>
                      <a:schemeClr val="accent1"/>
                    </a:solidFill>
                  </a:tcPr>
                </a:tc>
                <a:tc>
                  <a:txBody>
                    <a:bodyPr/>
                    <a:lstStyle/>
                    <a:p>
                      <a:pPr algn="ctr"/>
                      <a:r>
                        <a:rPr lang="en-US" sz="1100" b="1" noProof="0" dirty="0" smtClean="0">
                          <a:solidFill>
                            <a:schemeClr val="bg1"/>
                          </a:solidFill>
                        </a:rPr>
                        <a:t>215</a:t>
                      </a:r>
                      <a:endParaRPr lang="en-US" sz="1100" b="1" noProof="0" dirty="0">
                        <a:solidFill>
                          <a:schemeClr val="bg1"/>
                        </a:solidFill>
                      </a:endParaRPr>
                    </a:p>
                  </a:txBody>
                  <a:tcPr marL="53574" marR="53574" marT="26786" marB="26786" anchor="ctr">
                    <a:solidFill>
                      <a:schemeClr val="accent5">
                        <a:lumMod val="65000"/>
                      </a:schemeClr>
                    </a:solidFill>
                  </a:tcPr>
                </a:tc>
                <a:tc>
                  <a:txBody>
                    <a:bodyPr/>
                    <a:lstStyle/>
                    <a:p>
                      <a:pPr algn="ctr"/>
                      <a:endParaRPr lang="en-US" sz="1100" dirty="0"/>
                    </a:p>
                  </a:txBody>
                  <a:tcPr marL="53574" marR="53574" marT="26786" marB="26786" anchor="ctr">
                    <a:solidFill>
                      <a:schemeClr val="accent5">
                        <a:lumMod val="95000"/>
                      </a:schemeClr>
                    </a:solidFill>
                  </a:tcPr>
                </a:tc>
                <a:tc>
                  <a:txBody>
                    <a:bodyPr/>
                    <a:lstStyle/>
                    <a:p>
                      <a:pPr algn="ctr"/>
                      <a:r>
                        <a:rPr lang="en-US" sz="1100" dirty="0" smtClean="0"/>
                        <a:t>$25,133</a:t>
                      </a:r>
                      <a:endParaRPr lang="en-US" sz="1100" dirty="0"/>
                    </a:p>
                  </a:txBody>
                  <a:tcPr marL="53574" marR="53574" marT="26786" marB="26786" anchor="ctr">
                    <a:solidFill>
                      <a:schemeClr val="accent5">
                        <a:lumMod val="95000"/>
                      </a:schemeClr>
                    </a:solidFill>
                  </a:tcPr>
                </a:tc>
                <a:tc>
                  <a:txBody>
                    <a:bodyPr/>
                    <a:lstStyle/>
                    <a:p>
                      <a:pPr algn="ctr"/>
                      <a:endParaRPr lang="en-US" sz="1100" dirty="0"/>
                    </a:p>
                  </a:txBody>
                  <a:tcPr marL="53574" marR="53574" marT="26786" marB="26786" anchor="ctr">
                    <a:solidFill>
                      <a:schemeClr val="accent5">
                        <a:lumMod val="95000"/>
                      </a:schemeClr>
                    </a:solidFill>
                  </a:tcPr>
                </a:tc>
                <a:tc>
                  <a:txBody>
                    <a:bodyPr/>
                    <a:lstStyle/>
                    <a:p>
                      <a:pPr algn="ctr"/>
                      <a:endParaRPr lang="en-US" sz="1100" dirty="0"/>
                    </a:p>
                  </a:txBody>
                  <a:tcPr marL="53574" marR="53574" marT="26786" marB="26786" anchor="ctr">
                    <a:solidFill>
                      <a:schemeClr val="accent5">
                        <a:lumMod val="95000"/>
                      </a:schemeClr>
                    </a:solidFill>
                  </a:tcPr>
                </a:tc>
              </a:tr>
              <a:tr h="308427">
                <a:tc>
                  <a:txBody>
                    <a:bodyPr/>
                    <a:lstStyle/>
                    <a:p>
                      <a:r>
                        <a:rPr lang="en-US" sz="1100" b="1" noProof="0" dirty="0" smtClean="0">
                          <a:solidFill>
                            <a:schemeClr val="bg1"/>
                          </a:solidFill>
                        </a:rPr>
                        <a:t>EV600S-713-250</a:t>
                      </a:r>
                      <a:endParaRPr lang="en-US" sz="1100" b="1" noProof="0" dirty="0">
                        <a:solidFill>
                          <a:schemeClr val="bg1"/>
                        </a:solidFill>
                      </a:endParaRPr>
                    </a:p>
                  </a:txBody>
                  <a:tcPr marL="53574" marR="53574" marT="26786" marB="26786" anchor="ctr">
                    <a:solidFill>
                      <a:schemeClr val="accent1"/>
                    </a:solidFill>
                  </a:tcPr>
                </a:tc>
                <a:tc>
                  <a:txBody>
                    <a:bodyPr/>
                    <a:lstStyle/>
                    <a:p>
                      <a:pPr algn="ctr"/>
                      <a:r>
                        <a:rPr lang="en-US" sz="1100" b="1" noProof="0" dirty="0" smtClean="0">
                          <a:solidFill>
                            <a:schemeClr val="bg1"/>
                          </a:solidFill>
                        </a:rPr>
                        <a:t>713</a:t>
                      </a:r>
                      <a:endParaRPr lang="en-US" sz="1100" b="1" noProof="0" dirty="0">
                        <a:solidFill>
                          <a:schemeClr val="bg1"/>
                        </a:solidFill>
                      </a:endParaRPr>
                    </a:p>
                  </a:txBody>
                  <a:tcPr marL="53574" marR="53574" marT="26786" marB="26786" anchor="ctr">
                    <a:solidFill>
                      <a:schemeClr val="accent5">
                        <a:lumMod val="65000"/>
                      </a:schemeClr>
                    </a:solidFill>
                  </a:tcPr>
                </a:tc>
                <a:tc>
                  <a:txBody>
                    <a:bodyPr/>
                    <a:lstStyle/>
                    <a:p>
                      <a:pPr algn="ctr"/>
                      <a:r>
                        <a:rPr lang="en-US" sz="1100" b="1" noProof="0" dirty="0" smtClean="0">
                          <a:solidFill>
                            <a:schemeClr val="bg1"/>
                          </a:solidFill>
                        </a:rPr>
                        <a:t>6” (150)</a:t>
                      </a:r>
                      <a:endParaRPr lang="en-US" sz="1100" b="1" noProof="0" dirty="0">
                        <a:solidFill>
                          <a:schemeClr val="bg1"/>
                        </a:solidFill>
                      </a:endParaRPr>
                    </a:p>
                  </a:txBody>
                  <a:tcPr marL="53574" marR="53574" marT="26786" marB="26786" anchor="ctr">
                    <a:solidFill>
                      <a:schemeClr val="accent5">
                        <a:lumMod val="65000"/>
                      </a:schemeClr>
                    </a:solidFill>
                  </a:tcPr>
                </a:tc>
                <a:tc vMerge="1">
                  <a:txBody>
                    <a:bodyPr/>
                    <a:lstStyle/>
                    <a:p>
                      <a:endParaRPr lang="en-US" sz="700" b="1" noProof="0" dirty="0">
                        <a:solidFill>
                          <a:schemeClr val="bg1"/>
                        </a:solidFill>
                      </a:endParaRPr>
                    </a:p>
                  </a:txBody>
                  <a:tcPr marL="53574" marR="53574" marT="26786" marB="26786">
                    <a:solidFill>
                      <a:schemeClr val="accent1"/>
                    </a:solidFill>
                  </a:tcPr>
                </a:tc>
                <a:tc>
                  <a:txBody>
                    <a:bodyPr/>
                    <a:lstStyle/>
                    <a:p>
                      <a:pPr algn="ctr"/>
                      <a:r>
                        <a:rPr lang="en-US" sz="1100" b="1" noProof="0" dirty="0" smtClean="0">
                          <a:solidFill>
                            <a:schemeClr val="bg1"/>
                          </a:solidFill>
                        </a:rPr>
                        <a:t>135</a:t>
                      </a:r>
                      <a:endParaRPr lang="en-US" sz="1100" b="1" noProof="0" dirty="0">
                        <a:solidFill>
                          <a:schemeClr val="bg1"/>
                        </a:solidFill>
                      </a:endParaRPr>
                    </a:p>
                  </a:txBody>
                  <a:tcPr marL="53574" marR="53574" marT="26786" marB="26786" anchor="ctr">
                    <a:solidFill>
                      <a:schemeClr val="accent5">
                        <a:lumMod val="65000"/>
                      </a:schemeClr>
                    </a:solidFill>
                  </a:tcPr>
                </a:tc>
                <a:tc>
                  <a:txBody>
                    <a:bodyPr/>
                    <a:lstStyle/>
                    <a:p>
                      <a:pPr algn="ctr"/>
                      <a:endParaRPr lang="en-US" sz="1100" dirty="0"/>
                    </a:p>
                  </a:txBody>
                  <a:tcPr marL="53574" marR="53574" marT="26786" marB="26786" anchor="ctr">
                    <a:solidFill>
                      <a:schemeClr val="accent5">
                        <a:lumMod val="95000"/>
                      </a:schemeClr>
                    </a:solidFill>
                  </a:tcPr>
                </a:tc>
                <a:tc>
                  <a:txBody>
                    <a:bodyPr/>
                    <a:lstStyle/>
                    <a:p>
                      <a:pPr algn="ctr"/>
                      <a:endParaRPr lang="en-US" sz="1100" dirty="0"/>
                    </a:p>
                  </a:txBody>
                  <a:tcPr marL="53574" marR="53574" marT="26786" marB="26786" anchor="ctr">
                    <a:solidFill>
                      <a:schemeClr val="accent5">
                        <a:lumMod val="95000"/>
                      </a:schemeClr>
                    </a:solidFill>
                  </a:tcPr>
                </a:tc>
                <a:tc>
                  <a:txBody>
                    <a:bodyPr/>
                    <a:lstStyle/>
                    <a:p>
                      <a:pPr algn="ctr"/>
                      <a:endParaRPr lang="en-US" sz="1100" dirty="0"/>
                    </a:p>
                  </a:txBody>
                  <a:tcPr marL="53574" marR="53574" marT="26786" marB="26786" anchor="ctr">
                    <a:solidFill>
                      <a:schemeClr val="accent5">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t>$26,678</a:t>
                      </a:r>
                    </a:p>
                    <a:p>
                      <a:pPr algn="ctr"/>
                      <a:endParaRPr lang="en-US" sz="1100" dirty="0"/>
                    </a:p>
                  </a:txBody>
                  <a:tcPr marL="53574" marR="53574" marT="26786" marB="26786" anchor="ctr">
                    <a:solidFill>
                      <a:schemeClr val="accent5">
                        <a:lumMod val="95000"/>
                      </a:schemeClr>
                    </a:solidFill>
                  </a:tcPr>
                </a:tc>
              </a:tr>
            </a:tbl>
          </a:graphicData>
        </a:graphic>
      </p:graphicFrame>
      <p:pic>
        <p:nvPicPr>
          <p:cNvPr id="26" name="Picture 25"/>
          <p:cNvPicPr>
            <a:picLocks noChangeAspect="1"/>
          </p:cNvPicPr>
          <p:nvPr/>
        </p:nvPicPr>
        <p:blipFill>
          <a:blip r:embed="rId6" cstate="print">
            <a:clrChange>
              <a:clrFrom>
                <a:srgbClr val="FFFFFD"/>
              </a:clrFrom>
              <a:clrTo>
                <a:srgbClr val="FFFFFD">
                  <a:alpha val="0"/>
                </a:srgbClr>
              </a:clrTo>
            </a:clrChange>
            <a:extLst>
              <a:ext uri="{28A0092B-C50C-407E-A947-70E740481C1C}">
                <a14:useLocalDpi xmlns:a14="http://schemas.microsoft.com/office/drawing/2010/main" val="0"/>
              </a:ext>
            </a:extLst>
          </a:blip>
          <a:stretch>
            <a:fillRect/>
          </a:stretch>
        </p:blipFill>
        <p:spPr>
          <a:xfrm>
            <a:off x="7721089" y="2715731"/>
            <a:ext cx="649153" cy="750727"/>
          </a:xfrm>
          <a:prstGeom prst="rect">
            <a:avLst/>
          </a:prstGeom>
        </p:spPr>
      </p:pic>
      <p:sp>
        <p:nvSpPr>
          <p:cNvPr id="23" name="Pentagon 22"/>
          <p:cNvSpPr/>
          <p:nvPr/>
        </p:nvSpPr>
        <p:spPr bwMode="auto">
          <a:xfrm>
            <a:off x="797797" y="6279430"/>
            <a:ext cx="4188067" cy="947685"/>
          </a:xfrm>
          <a:prstGeom prst="homePlate">
            <a:avLst>
              <a:gd name="adj" fmla="val 0"/>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n-US" sz="1400" b="1" dirty="0" smtClean="0">
                <a:solidFill>
                  <a:schemeClr val="accent6">
                    <a:lumMod val="50000"/>
                  </a:schemeClr>
                </a:solidFill>
              </a:rPr>
              <a:t>7 Models</a:t>
            </a:r>
          </a:p>
          <a:p>
            <a:pPr algn="ctr"/>
            <a:r>
              <a:rPr lang="en-US" sz="1400" b="1" dirty="0" smtClean="0">
                <a:solidFill>
                  <a:schemeClr val="accent6">
                    <a:lumMod val="50000"/>
                  </a:schemeClr>
                </a:solidFill>
              </a:rPr>
              <a:t>Sizes: 2½” to 6”</a:t>
            </a:r>
          </a:p>
          <a:p>
            <a:pPr algn="ctr"/>
            <a:r>
              <a:rPr lang="en-US" sz="1400" b="1" dirty="0" smtClean="0">
                <a:solidFill>
                  <a:schemeClr val="accent6">
                    <a:lumMod val="50000"/>
                  </a:schemeClr>
                </a:solidFill>
              </a:rPr>
              <a:t>Flow Range: 127 GPM to 100 GPM</a:t>
            </a:r>
            <a:endParaRPr lang="en-US" sz="1800" b="1" dirty="0">
              <a:solidFill>
                <a:schemeClr val="accent6">
                  <a:lumMod val="50000"/>
                </a:schemeClr>
              </a:solidFill>
            </a:endParaRPr>
          </a:p>
        </p:txBody>
      </p:sp>
      <p:pic>
        <p:nvPicPr>
          <p:cNvPr id="27" name="Picture 26"/>
          <p:cNvPicPr>
            <a:picLocks noChangeAspect="1"/>
          </p:cNvPicPr>
          <p:nvPr/>
        </p:nvPicPr>
        <p:blipFill rotWithShape="1">
          <a:blip r:embed="rId4"/>
          <a:srcRect l="324" r="948"/>
          <a:stretch/>
        </p:blipFill>
        <p:spPr>
          <a:xfrm>
            <a:off x="665386" y="7020197"/>
            <a:ext cx="4402208" cy="405339"/>
          </a:xfrm>
          <a:prstGeom prst="rect">
            <a:avLst/>
          </a:prstGeom>
        </p:spPr>
      </p:pic>
    </p:spTree>
    <p:extLst>
      <p:ext uri="{BB962C8B-B14F-4D97-AF65-F5344CB8AC3E}">
        <p14:creationId xmlns:p14="http://schemas.microsoft.com/office/powerpoint/2010/main" val="678981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92"/>
          <p:cNvPicPr>
            <a:picLocks noChangeAspect="1"/>
          </p:cNvPicPr>
          <p:nvPr/>
        </p:nvPicPr>
        <p:blipFill rotWithShape="1">
          <a:blip r:embed="rId2">
            <a:extLst>
              <a:ext uri="{28A0092B-C50C-407E-A947-70E740481C1C}">
                <a14:useLocalDpi xmlns:a14="http://schemas.microsoft.com/office/drawing/2010/main" val="0"/>
              </a:ext>
            </a:extLst>
          </a:blip>
          <a:srcRect l="13722"/>
          <a:stretch/>
        </p:blipFill>
        <p:spPr>
          <a:xfrm flipH="1">
            <a:off x="2801" y="-1"/>
            <a:ext cx="10689012" cy="7559675"/>
          </a:xfrm>
          <a:prstGeom prst="rect">
            <a:avLst/>
          </a:prstGeom>
        </p:spPr>
      </p:pic>
      <p:pic>
        <p:nvPicPr>
          <p:cNvPr id="73" name="Image 66" descr="shadow-v2.png"/>
          <p:cNvPicPr>
            <a:picLocks/>
          </p:cNvPicPr>
          <p:nvPr/>
        </p:nvPicPr>
        <p:blipFill>
          <a:blip r:embed="rId3">
            <a:extLst>
              <a:ext uri="{28A0092B-C50C-407E-A947-70E740481C1C}">
                <a14:useLocalDpi xmlns:a14="http://schemas.microsoft.com/office/drawing/2010/main"/>
              </a:ext>
            </a:extLst>
          </a:blip>
          <a:srcRect/>
          <a:stretch>
            <a:fillRect/>
          </a:stretch>
        </p:blipFill>
        <p:spPr bwMode="auto">
          <a:xfrm rot="10800000" flipV="1">
            <a:off x="3076072" y="3260843"/>
            <a:ext cx="2041806" cy="776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471" y="330658"/>
            <a:ext cx="7913216" cy="1148777"/>
          </a:xfrm>
        </p:spPr>
        <p:txBody>
          <a:bodyPr/>
          <a:lstStyle/>
          <a:p>
            <a:r>
              <a:rPr lang="en-US" sz="2800" dirty="0" smtClean="0">
                <a:solidFill>
                  <a:schemeClr val="accent6">
                    <a:lumMod val="50000"/>
                  </a:schemeClr>
                </a:solidFill>
                <a:latin typeface="Arial" charset="0"/>
                <a:ea typeface="Arial" charset="0"/>
                <a:cs typeface="Arial" charset="0"/>
              </a:rPr>
              <a:t>Industry Recognition</a:t>
            </a:r>
            <a:endParaRPr lang="en-GB" sz="2800" dirty="0">
              <a:solidFill>
                <a:schemeClr val="accent6">
                  <a:lumMod val="50000"/>
                </a:schemeClr>
              </a:solidFill>
              <a:latin typeface="Arial" charset="0"/>
              <a:ea typeface="Arial" charset="0"/>
              <a:cs typeface="Arial" charset="0"/>
            </a:endParaRPr>
          </a:p>
        </p:txBody>
      </p:sp>
      <p:sp>
        <p:nvSpPr>
          <p:cNvPr id="4" name="Slide Number Placeholder 3"/>
          <p:cNvSpPr>
            <a:spLocks noGrp="1"/>
          </p:cNvSpPr>
          <p:nvPr>
            <p:ph type="sldNum" sz="quarter" idx="12"/>
          </p:nvPr>
        </p:nvSpPr>
        <p:spPr/>
        <p:txBody>
          <a:bodyPr/>
          <a:lstStyle/>
          <a:p>
            <a:fld id="{CBCF0E3E-7CD1-4FFB-9471-68BB255DE445}" type="slidenum">
              <a:rPr lang="de-CH" altLang="de-DE" smtClean="0"/>
              <a:pPr/>
              <a:t>44</a:t>
            </a:fld>
            <a:endParaRPr lang="de-CH" altLang="de-DE" dirty="0"/>
          </a:p>
        </p:txBody>
      </p:sp>
      <p:grpSp>
        <p:nvGrpSpPr>
          <p:cNvPr id="18" name="Group 17"/>
          <p:cNvGrpSpPr/>
          <p:nvPr/>
        </p:nvGrpSpPr>
        <p:grpSpPr>
          <a:xfrm>
            <a:off x="5541360" y="1784292"/>
            <a:ext cx="2075950" cy="1554242"/>
            <a:chOff x="8009724" y="1784292"/>
            <a:chExt cx="2075950" cy="1554242"/>
          </a:xfrm>
        </p:grpSpPr>
        <p:pic>
          <p:nvPicPr>
            <p:cNvPr id="71" name="Image 66" descr="shadow-v2.png"/>
            <p:cNvPicPr>
              <a:picLocks/>
            </p:cNvPicPr>
            <p:nvPr/>
          </p:nvPicPr>
          <p:blipFill>
            <a:blip r:embed="rId3">
              <a:extLst>
                <a:ext uri="{28A0092B-C50C-407E-A947-70E740481C1C}">
                  <a14:useLocalDpi xmlns:a14="http://schemas.microsoft.com/office/drawing/2010/main"/>
                </a:ext>
              </a:extLst>
            </a:blip>
            <a:srcRect/>
            <a:stretch>
              <a:fillRect/>
            </a:stretch>
          </p:blipFill>
          <p:spPr bwMode="auto">
            <a:xfrm rot="10800000" flipV="1">
              <a:off x="8009724" y="3260842"/>
              <a:ext cx="2041806" cy="776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5" name="Rectangle 34"/>
            <p:cNvSpPr/>
            <p:nvPr/>
          </p:nvSpPr>
          <p:spPr bwMode="auto">
            <a:xfrm>
              <a:off x="8040765" y="1784292"/>
              <a:ext cx="2044909" cy="14401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7" name="Rectangle 56"/>
            <p:cNvSpPr/>
            <p:nvPr/>
          </p:nvSpPr>
          <p:spPr bwMode="auto">
            <a:xfrm>
              <a:off x="8040765" y="2922288"/>
              <a:ext cx="2044909" cy="338554"/>
            </a:xfrm>
            <a:prstGeom prst="rect">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25" name="Picture 12" descr="C:\Users\reedsc\AppData\Local\Microsoft\Windows\Temporary Internet Files\Content.Outlook\EV0ILLM0\control-trends-award.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7890"/>
            <a:stretch/>
          </p:blipFill>
          <p:spPr bwMode="auto">
            <a:xfrm>
              <a:off x="8648889" y="1799635"/>
              <a:ext cx="915610" cy="990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p:cNvSpPr txBox="1"/>
            <p:nvPr/>
          </p:nvSpPr>
          <p:spPr>
            <a:xfrm>
              <a:off x="8040764" y="2906723"/>
              <a:ext cx="2044909" cy="338554"/>
            </a:xfrm>
            <a:prstGeom prst="rect">
              <a:avLst/>
            </a:prstGeom>
            <a:noFill/>
          </p:spPr>
          <p:txBody>
            <a:bodyPr wrap="square" rtlCol="0" anchor="ctr">
              <a:spAutoFit/>
            </a:bodyPr>
            <a:lstStyle/>
            <a:p>
              <a:pPr algn="ctr"/>
              <a:r>
                <a:rPr lang="en-US" sz="800" b="1" dirty="0" err="1" smtClean="0">
                  <a:solidFill>
                    <a:schemeClr val="bg1"/>
                  </a:solidFill>
                </a:rPr>
                <a:t>ControlTrends</a:t>
              </a:r>
              <a:r>
                <a:rPr lang="en-US" sz="800" b="1" dirty="0" smtClean="0">
                  <a:solidFill>
                    <a:schemeClr val="bg1"/>
                  </a:solidFill>
                </a:rPr>
                <a:t> 2014</a:t>
              </a:r>
            </a:p>
            <a:p>
              <a:pPr algn="ctr"/>
              <a:r>
                <a:rPr lang="en-US" sz="800" b="1" dirty="0" smtClean="0">
                  <a:solidFill>
                    <a:schemeClr val="bg1"/>
                  </a:solidFill>
                </a:rPr>
                <a:t>Energy </a:t>
              </a:r>
              <a:r>
                <a:rPr lang="en-US" sz="800" b="1" dirty="0">
                  <a:solidFill>
                    <a:schemeClr val="bg1"/>
                  </a:solidFill>
                </a:rPr>
                <a:t>Saving Product of </a:t>
              </a:r>
              <a:r>
                <a:rPr lang="en-US" sz="800" b="1" dirty="0" err="1" smtClean="0">
                  <a:solidFill>
                    <a:schemeClr val="bg1"/>
                  </a:solidFill>
                </a:rPr>
                <a:t>theYear</a:t>
              </a:r>
              <a:endParaRPr lang="en-US" sz="800" b="1" dirty="0">
                <a:solidFill>
                  <a:schemeClr val="bg1"/>
                </a:solidFill>
              </a:endParaRPr>
            </a:p>
          </p:txBody>
        </p:sp>
      </p:grpSp>
      <p:grpSp>
        <p:nvGrpSpPr>
          <p:cNvPr id="17" name="Group 16"/>
          <p:cNvGrpSpPr/>
          <p:nvPr/>
        </p:nvGrpSpPr>
        <p:grpSpPr>
          <a:xfrm>
            <a:off x="8071269" y="1784292"/>
            <a:ext cx="2061981" cy="1553446"/>
            <a:chOff x="5561523" y="1784292"/>
            <a:chExt cx="2061981" cy="1553446"/>
          </a:xfrm>
        </p:grpSpPr>
        <p:pic>
          <p:nvPicPr>
            <p:cNvPr id="72" name="Image 66" descr="shadow-v2.png"/>
            <p:cNvPicPr>
              <a:picLocks/>
            </p:cNvPicPr>
            <p:nvPr/>
          </p:nvPicPr>
          <p:blipFill>
            <a:blip r:embed="rId3">
              <a:extLst>
                <a:ext uri="{28A0092B-C50C-407E-A947-70E740481C1C}">
                  <a14:useLocalDpi xmlns:a14="http://schemas.microsoft.com/office/drawing/2010/main"/>
                </a:ext>
              </a:extLst>
            </a:blip>
            <a:srcRect/>
            <a:stretch>
              <a:fillRect/>
            </a:stretch>
          </p:blipFill>
          <p:spPr bwMode="auto">
            <a:xfrm rot="10800000" flipV="1">
              <a:off x="5581698" y="3260046"/>
              <a:ext cx="2041806" cy="776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4" name="Rectangle 33"/>
            <p:cNvSpPr/>
            <p:nvPr/>
          </p:nvSpPr>
          <p:spPr bwMode="auto">
            <a:xfrm>
              <a:off x="5561523" y="1784292"/>
              <a:ext cx="2044909" cy="14401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6" name="Rectangle 55"/>
            <p:cNvSpPr/>
            <p:nvPr/>
          </p:nvSpPr>
          <p:spPr bwMode="auto">
            <a:xfrm>
              <a:off x="5561523" y="2922288"/>
              <a:ext cx="2044909" cy="338554"/>
            </a:xfrm>
            <a:prstGeom prst="rect">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26" name="Picture 25"/>
            <p:cNvPicPr>
              <a:picLocks noChangeAspect="1"/>
            </p:cNvPicPr>
            <p:nvPr/>
          </p:nvPicPr>
          <p:blipFill rotWithShape="1">
            <a:blip r:embed="rId5" cstate="print">
              <a:extLst>
                <a:ext uri="{28A0092B-C50C-407E-A947-70E740481C1C}">
                  <a14:useLocalDpi xmlns:a14="http://schemas.microsoft.com/office/drawing/2010/main" val="0"/>
                </a:ext>
              </a:extLst>
            </a:blip>
            <a:srcRect b="6403"/>
            <a:stretch/>
          </p:blipFill>
          <p:spPr>
            <a:xfrm>
              <a:off x="6126909" y="1786317"/>
              <a:ext cx="913227" cy="1003854"/>
            </a:xfrm>
            <a:prstGeom prst="rect">
              <a:avLst/>
            </a:prstGeom>
            <a:effectLst/>
          </p:spPr>
        </p:pic>
        <p:sp>
          <p:nvSpPr>
            <p:cNvPr id="44" name="TextBox 43"/>
            <p:cNvSpPr txBox="1"/>
            <p:nvPr/>
          </p:nvSpPr>
          <p:spPr>
            <a:xfrm>
              <a:off x="5595667" y="2906139"/>
              <a:ext cx="1970412" cy="338554"/>
            </a:xfrm>
            <a:prstGeom prst="rect">
              <a:avLst/>
            </a:prstGeom>
            <a:noFill/>
          </p:spPr>
          <p:txBody>
            <a:bodyPr wrap="none" rtlCol="0">
              <a:spAutoFit/>
            </a:bodyPr>
            <a:lstStyle/>
            <a:p>
              <a:pPr algn="ctr"/>
              <a:r>
                <a:rPr lang="en-US" sz="800" b="1" dirty="0" err="1" smtClean="0">
                  <a:solidFill>
                    <a:schemeClr val="bg1"/>
                  </a:solidFill>
                </a:rPr>
                <a:t>ControlTrends</a:t>
              </a:r>
              <a:r>
                <a:rPr lang="en-US" sz="800" b="1" dirty="0" smtClean="0">
                  <a:solidFill>
                    <a:schemeClr val="bg1"/>
                  </a:solidFill>
                </a:rPr>
                <a:t> 2012</a:t>
              </a:r>
            </a:p>
            <a:p>
              <a:pPr algn="ctr"/>
              <a:r>
                <a:rPr lang="en-US" sz="800" b="1" dirty="0" smtClean="0">
                  <a:solidFill>
                    <a:schemeClr val="bg1"/>
                  </a:solidFill>
                </a:rPr>
                <a:t>Best commercial product of the year</a:t>
              </a:r>
              <a:endParaRPr lang="en-US" sz="800" b="1" dirty="0">
                <a:solidFill>
                  <a:schemeClr val="bg1"/>
                </a:solidFill>
              </a:endParaRPr>
            </a:p>
          </p:txBody>
        </p:sp>
      </p:grpSp>
      <p:grpSp>
        <p:nvGrpSpPr>
          <p:cNvPr id="76" name="Group 75"/>
          <p:cNvGrpSpPr/>
          <p:nvPr/>
        </p:nvGrpSpPr>
        <p:grpSpPr>
          <a:xfrm>
            <a:off x="593724" y="3466341"/>
            <a:ext cx="2044910" cy="1517852"/>
            <a:chOff x="593724" y="3466341"/>
            <a:chExt cx="2044910" cy="1517852"/>
          </a:xfrm>
        </p:grpSpPr>
        <p:pic>
          <p:nvPicPr>
            <p:cNvPr id="65" name="Image 66" descr="shadow-v2.png"/>
            <p:cNvPicPr>
              <a:picLocks/>
            </p:cNvPicPr>
            <p:nvPr/>
          </p:nvPicPr>
          <p:blipFill>
            <a:blip r:embed="rId3">
              <a:extLst>
                <a:ext uri="{28A0092B-C50C-407E-A947-70E740481C1C}">
                  <a14:useLocalDpi xmlns:a14="http://schemas.microsoft.com/office/drawing/2010/main"/>
                </a:ext>
              </a:extLst>
            </a:blip>
            <a:srcRect/>
            <a:stretch>
              <a:fillRect/>
            </a:stretch>
          </p:blipFill>
          <p:spPr bwMode="auto">
            <a:xfrm rot="10800000" flipV="1">
              <a:off x="593724" y="4906501"/>
              <a:ext cx="2041806" cy="776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6" name="Rectangle 35"/>
            <p:cNvSpPr/>
            <p:nvPr/>
          </p:nvSpPr>
          <p:spPr bwMode="auto">
            <a:xfrm>
              <a:off x="593725" y="3466341"/>
              <a:ext cx="2044909" cy="14401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9" name="Rectangle 58"/>
            <p:cNvSpPr/>
            <p:nvPr/>
          </p:nvSpPr>
          <p:spPr bwMode="auto">
            <a:xfrm>
              <a:off x="593725" y="4567947"/>
              <a:ext cx="2044909" cy="338554"/>
            </a:xfrm>
            <a:prstGeom prst="rect">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1153" y="3543008"/>
              <a:ext cx="1019625" cy="949479"/>
            </a:xfrm>
            <a:prstGeom prst="rect">
              <a:avLst/>
            </a:prstGeom>
          </p:spPr>
        </p:pic>
        <p:sp>
          <p:nvSpPr>
            <p:cNvPr id="45" name="TextBox 44"/>
            <p:cNvSpPr txBox="1"/>
            <p:nvPr/>
          </p:nvSpPr>
          <p:spPr>
            <a:xfrm>
              <a:off x="762471" y="4552604"/>
              <a:ext cx="1636987" cy="338554"/>
            </a:xfrm>
            <a:prstGeom prst="rect">
              <a:avLst/>
            </a:prstGeom>
            <a:noFill/>
          </p:spPr>
          <p:txBody>
            <a:bodyPr wrap="none" rtlCol="0">
              <a:spAutoFit/>
            </a:bodyPr>
            <a:lstStyle/>
            <a:p>
              <a:pPr algn="ctr"/>
              <a:r>
                <a:rPr lang="en-US" sz="800" b="1" dirty="0" smtClean="0">
                  <a:solidFill>
                    <a:schemeClr val="bg1"/>
                  </a:solidFill>
                </a:rPr>
                <a:t>2015 Energy Show</a:t>
              </a:r>
            </a:p>
            <a:p>
              <a:pPr algn="ctr"/>
              <a:r>
                <a:rPr lang="en-US" sz="800" b="1" dirty="0">
                  <a:solidFill>
                    <a:schemeClr val="bg1"/>
                  </a:solidFill>
                </a:rPr>
                <a:t>Best Energy Efficient </a:t>
              </a:r>
              <a:r>
                <a:rPr lang="en-US" sz="800" b="1" dirty="0" smtClean="0">
                  <a:solidFill>
                    <a:schemeClr val="bg1"/>
                  </a:solidFill>
                </a:rPr>
                <a:t>Product</a:t>
              </a:r>
              <a:endParaRPr lang="en-US" sz="800" b="1" dirty="0">
                <a:solidFill>
                  <a:schemeClr val="bg1"/>
                </a:solidFill>
              </a:endParaRPr>
            </a:p>
          </p:txBody>
        </p:sp>
      </p:grpSp>
      <p:grpSp>
        <p:nvGrpSpPr>
          <p:cNvPr id="16" name="Group 15"/>
          <p:cNvGrpSpPr/>
          <p:nvPr/>
        </p:nvGrpSpPr>
        <p:grpSpPr>
          <a:xfrm>
            <a:off x="3076072" y="1799635"/>
            <a:ext cx="2044909" cy="1468773"/>
            <a:chOff x="3076072" y="1799635"/>
            <a:chExt cx="2044909" cy="1468773"/>
          </a:xfrm>
        </p:grpSpPr>
        <p:sp>
          <p:nvSpPr>
            <p:cNvPr id="33" name="Rectangle 32"/>
            <p:cNvSpPr/>
            <p:nvPr/>
          </p:nvSpPr>
          <p:spPr bwMode="auto">
            <a:xfrm>
              <a:off x="3076072" y="1799635"/>
              <a:ext cx="2044909" cy="14401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3" name="Rectangle 52"/>
            <p:cNvSpPr/>
            <p:nvPr/>
          </p:nvSpPr>
          <p:spPr bwMode="auto">
            <a:xfrm>
              <a:off x="3076072" y="2922288"/>
              <a:ext cx="2044909" cy="338554"/>
            </a:xfrm>
            <a:prstGeom prst="rect">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6" name="TextBox 45"/>
            <p:cNvSpPr txBox="1"/>
            <p:nvPr/>
          </p:nvSpPr>
          <p:spPr>
            <a:xfrm>
              <a:off x="3309941" y="2929854"/>
              <a:ext cx="1662636" cy="338554"/>
            </a:xfrm>
            <a:prstGeom prst="rect">
              <a:avLst/>
            </a:prstGeom>
            <a:noFill/>
          </p:spPr>
          <p:txBody>
            <a:bodyPr wrap="none" rtlCol="0">
              <a:spAutoFit/>
            </a:bodyPr>
            <a:lstStyle/>
            <a:p>
              <a:pPr algn="ctr"/>
              <a:r>
                <a:rPr lang="en-US" sz="800" b="1" dirty="0" err="1" smtClean="0">
                  <a:solidFill>
                    <a:schemeClr val="bg1"/>
                  </a:solidFill>
                </a:rPr>
                <a:t>Acrex</a:t>
              </a:r>
              <a:r>
                <a:rPr lang="en-US" sz="800" b="1" dirty="0" smtClean="0">
                  <a:solidFill>
                    <a:schemeClr val="bg1"/>
                  </a:solidFill>
                </a:rPr>
                <a:t> 2015</a:t>
              </a:r>
            </a:p>
            <a:p>
              <a:pPr algn="ctr"/>
              <a:r>
                <a:rPr lang="en-US" sz="800" b="1" dirty="0" smtClean="0">
                  <a:solidFill>
                    <a:schemeClr val="bg1"/>
                  </a:solidFill>
                </a:rPr>
                <a:t>Winner of award of excellence</a:t>
              </a:r>
              <a:endParaRPr lang="en-US" sz="800" b="1" dirty="0">
                <a:solidFill>
                  <a:schemeClr val="bg1"/>
                </a:solidFill>
              </a:endParaRPr>
            </a:p>
          </p:txBody>
        </p:sp>
      </p:grpSp>
      <p:grpSp>
        <p:nvGrpSpPr>
          <p:cNvPr id="43" name="Group 42"/>
          <p:cNvGrpSpPr/>
          <p:nvPr/>
        </p:nvGrpSpPr>
        <p:grpSpPr>
          <a:xfrm>
            <a:off x="5561642" y="3456829"/>
            <a:ext cx="2085258" cy="1531966"/>
            <a:chOff x="5552215" y="3450998"/>
            <a:chExt cx="2085258" cy="1531966"/>
          </a:xfrm>
        </p:grpSpPr>
        <p:pic>
          <p:nvPicPr>
            <p:cNvPr id="69" name="Image 66" descr="shadow-v2.png"/>
            <p:cNvPicPr>
              <a:picLocks/>
            </p:cNvPicPr>
            <p:nvPr/>
          </p:nvPicPr>
          <p:blipFill>
            <a:blip r:embed="rId3">
              <a:extLst>
                <a:ext uri="{28A0092B-C50C-407E-A947-70E740481C1C}">
                  <a14:useLocalDpi xmlns:a14="http://schemas.microsoft.com/office/drawing/2010/main"/>
                </a:ext>
              </a:extLst>
            </a:blip>
            <a:srcRect/>
            <a:stretch>
              <a:fillRect/>
            </a:stretch>
          </p:blipFill>
          <p:spPr bwMode="auto">
            <a:xfrm rot="10800000" flipV="1">
              <a:off x="5595667" y="4905272"/>
              <a:ext cx="2041806" cy="776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8" name="Rectangle 37"/>
            <p:cNvSpPr/>
            <p:nvPr/>
          </p:nvSpPr>
          <p:spPr bwMode="auto">
            <a:xfrm>
              <a:off x="5558419" y="3450998"/>
              <a:ext cx="2044909" cy="14401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0" name="Rectangle 59"/>
            <p:cNvSpPr/>
            <p:nvPr/>
          </p:nvSpPr>
          <p:spPr bwMode="auto">
            <a:xfrm>
              <a:off x="5552215" y="4567947"/>
              <a:ext cx="2054218" cy="338554"/>
            </a:xfrm>
            <a:prstGeom prst="rect">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27" name="Picture 2" descr="I:\Departments\Marketing\Data\Marketing\Beta Site\EnergyValveSite\images\awards\2014-ahr-exp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26909" y="3581445"/>
              <a:ext cx="1101865" cy="9450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p:cNvGrpSpPr/>
          <p:nvPr/>
        </p:nvGrpSpPr>
        <p:grpSpPr>
          <a:xfrm>
            <a:off x="593725" y="5170490"/>
            <a:ext cx="2044909" cy="1517029"/>
            <a:chOff x="3076072" y="3466341"/>
            <a:chExt cx="2044909" cy="1517029"/>
          </a:xfrm>
        </p:grpSpPr>
        <p:pic>
          <p:nvPicPr>
            <p:cNvPr id="74" name="Image 66" descr="shadow-v2.png"/>
            <p:cNvPicPr>
              <a:picLocks/>
            </p:cNvPicPr>
            <p:nvPr/>
          </p:nvPicPr>
          <p:blipFill>
            <a:blip r:embed="rId3">
              <a:extLst>
                <a:ext uri="{28A0092B-C50C-407E-A947-70E740481C1C}">
                  <a14:useLocalDpi xmlns:a14="http://schemas.microsoft.com/office/drawing/2010/main"/>
                </a:ext>
              </a:extLst>
            </a:blip>
            <a:srcRect/>
            <a:stretch>
              <a:fillRect/>
            </a:stretch>
          </p:blipFill>
          <p:spPr bwMode="auto">
            <a:xfrm rot="10800000" flipV="1">
              <a:off x="3076072" y="4905678"/>
              <a:ext cx="2041806" cy="776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7" name="Rectangle 36"/>
            <p:cNvSpPr/>
            <p:nvPr/>
          </p:nvSpPr>
          <p:spPr bwMode="auto">
            <a:xfrm>
              <a:off x="3076072" y="3466341"/>
              <a:ext cx="2044909" cy="14401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8" name="Rectangle 57"/>
            <p:cNvSpPr/>
            <p:nvPr/>
          </p:nvSpPr>
          <p:spPr bwMode="auto">
            <a:xfrm>
              <a:off x="3076072" y="4567947"/>
              <a:ext cx="2044909" cy="338554"/>
            </a:xfrm>
            <a:prstGeom prst="rect">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21" name="Picture 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49604" y="3513420"/>
              <a:ext cx="1214745" cy="95434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TextBox 47"/>
            <p:cNvSpPr txBox="1"/>
            <p:nvPr/>
          </p:nvSpPr>
          <p:spPr>
            <a:xfrm>
              <a:off x="3213507" y="4558126"/>
              <a:ext cx="1770036" cy="338554"/>
            </a:xfrm>
            <a:prstGeom prst="rect">
              <a:avLst/>
            </a:prstGeom>
            <a:noFill/>
          </p:spPr>
          <p:txBody>
            <a:bodyPr wrap="none" rtlCol="0">
              <a:spAutoFit/>
            </a:bodyPr>
            <a:lstStyle/>
            <a:p>
              <a:pPr algn="ctr"/>
              <a:r>
                <a:rPr lang="en-US" sz="800" b="1" dirty="0" smtClean="0">
                  <a:solidFill>
                    <a:schemeClr val="bg1"/>
                  </a:solidFill>
                </a:rPr>
                <a:t>BCIA Awards 2013</a:t>
              </a:r>
            </a:p>
            <a:p>
              <a:pPr algn="ctr"/>
              <a:r>
                <a:rPr lang="en-US" sz="800" b="1" dirty="0">
                  <a:solidFill>
                    <a:schemeClr val="bg1"/>
                  </a:solidFill>
                </a:rPr>
                <a:t>Technical Innovation of the Year</a:t>
              </a:r>
            </a:p>
          </p:txBody>
        </p:sp>
      </p:grpSp>
      <p:pic>
        <p:nvPicPr>
          <p:cNvPr id="70" name="Image 66" descr="shadow-v2.png"/>
          <p:cNvPicPr>
            <a:picLocks/>
          </p:cNvPicPr>
          <p:nvPr/>
        </p:nvPicPr>
        <p:blipFill>
          <a:blip r:embed="rId3">
            <a:extLst>
              <a:ext uri="{28A0092B-C50C-407E-A947-70E740481C1C}">
                <a14:useLocalDpi xmlns:a14="http://schemas.microsoft.com/office/drawing/2010/main"/>
              </a:ext>
            </a:extLst>
          </a:blip>
          <a:srcRect/>
          <a:stretch>
            <a:fillRect/>
          </a:stretch>
        </p:blipFill>
        <p:spPr bwMode="auto">
          <a:xfrm rot="10800000" flipV="1">
            <a:off x="8065409" y="4900962"/>
            <a:ext cx="2041806" cy="776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8095972" y="3452678"/>
            <a:ext cx="2044909" cy="1455503"/>
            <a:chOff x="8040765" y="3450998"/>
            <a:chExt cx="2044909" cy="1455503"/>
          </a:xfrm>
        </p:grpSpPr>
        <p:sp>
          <p:nvSpPr>
            <p:cNvPr id="39" name="Rectangle 38"/>
            <p:cNvSpPr/>
            <p:nvPr/>
          </p:nvSpPr>
          <p:spPr bwMode="auto">
            <a:xfrm>
              <a:off x="8040765" y="3450998"/>
              <a:ext cx="2044909" cy="14401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1" name="Rectangle 60"/>
            <p:cNvSpPr/>
            <p:nvPr/>
          </p:nvSpPr>
          <p:spPr bwMode="auto">
            <a:xfrm>
              <a:off x="8040765" y="4567947"/>
              <a:ext cx="2044909" cy="338554"/>
            </a:xfrm>
            <a:prstGeom prst="rect">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16393" y="3552491"/>
              <a:ext cx="1493651" cy="995768"/>
            </a:xfrm>
            <a:prstGeom prst="rect">
              <a:avLst/>
            </a:prstGeom>
          </p:spPr>
        </p:pic>
        <p:sp>
          <p:nvSpPr>
            <p:cNvPr id="49" name="TextBox 48"/>
            <p:cNvSpPr txBox="1"/>
            <p:nvPr/>
          </p:nvSpPr>
          <p:spPr>
            <a:xfrm>
              <a:off x="8094042" y="4572032"/>
              <a:ext cx="1938351" cy="323165"/>
            </a:xfrm>
            <a:prstGeom prst="rect">
              <a:avLst/>
            </a:prstGeom>
            <a:noFill/>
          </p:spPr>
          <p:txBody>
            <a:bodyPr wrap="none" rtlCol="0">
              <a:spAutoFit/>
            </a:bodyPr>
            <a:lstStyle/>
            <a:p>
              <a:pPr algn="ctr"/>
              <a:r>
                <a:rPr lang="en-US" sz="800" b="1" dirty="0" smtClean="0">
                  <a:solidFill>
                    <a:schemeClr val="bg1"/>
                  </a:solidFill>
                </a:rPr>
                <a:t>2013 Building Efficiency Award</a:t>
              </a:r>
            </a:p>
            <a:p>
              <a:pPr algn="ctr"/>
              <a:r>
                <a:rPr lang="en-US" sz="700" b="1" dirty="0" smtClean="0">
                  <a:solidFill>
                    <a:schemeClr val="bg1"/>
                  </a:solidFill>
                </a:rPr>
                <a:t>Best energy efficient automation product</a:t>
              </a:r>
              <a:endParaRPr lang="en-US" sz="700" b="1" dirty="0">
                <a:solidFill>
                  <a:schemeClr val="bg1"/>
                </a:solidFill>
              </a:endParaRPr>
            </a:p>
          </p:txBody>
        </p:sp>
      </p:grpSp>
      <p:grpSp>
        <p:nvGrpSpPr>
          <p:cNvPr id="77" name="Group 76"/>
          <p:cNvGrpSpPr/>
          <p:nvPr/>
        </p:nvGrpSpPr>
        <p:grpSpPr>
          <a:xfrm>
            <a:off x="3032835" y="5185833"/>
            <a:ext cx="2062895" cy="1517852"/>
            <a:chOff x="1782056" y="5185833"/>
            <a:chExt cx="2062895" cy="1517852"/>
          </a:xfrm>
        </p:grpSpPr>
        <p:pic>
          <p:nvPicPr>
            <p:cNvPr id="66" name="Image 66" descr="shadow-v2.png"/>
            <p:cNvPicPr>
              <a:picLocks/>
            </p:cNvPicPr>
            <p:nvPr/>
          </p:nvPicPr>
          <p:blipFill>
            <a:blip r:embed="rId3">
              <a:extLst>
                <a:ext uri="{28A0092B-C50C-407E-A947-70E740481C1C}">
                  <a14:useLocalDpi xmlns:a14="http://schemas.microsoft.com/office/drawing/2010/main"/>
                </a:ext>
              </a:extLst>
            </a:blip>
            <a:srcRect/>
            <a:stretch>
              <a:fillRect/>
            </a:stretch>
          </p:blipFill>
          <p:spPr bwMode="auto">
            <a:xfrm rot="10800000" flipV="1">
              <a:off x="1782056" y="6625993"/>
              <a:ext cx="2041806" cy="776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0" name="Rectangle 39"/>
            <p:cNvSpPr/>
            <p:nvPr/>
          </p:nvSpPr>
          <p:spPr bwMode="auto">
            <a:xfrm>
              <a:off x="1800042" y="5185833"/>
              <a:ext cx="2044909" cy="14401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2" name="Rectangle 61"/>
            <p:cNvSpPr/>
            <p:nvPr/>
          </p:nvSpPr>
          <p:spPr bwMode="auto">
            <a:xfrm>
              <a:off x="1800042" y="6287439"/>
              <a:ext cx="2044909" cy="338554"/>
            </a:xfrm>
            <a:prstGeom prst="rect">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11708" y="5299403"/>
              <a:ext cx="1382502" cy="928706"/>
            </a:xfrm>
            <a:prstGeom prst="rect">
              <a:avLst/>
            </a:prstGeom>
          </p:spPr>
        </p:pic>
        <p:sp>
          <p:nvSpPr>
            <p:cNvPr id="50" name="TextBox 49"/>
            <p:cNvSpPr txBox="1"/>
            <p:nvPr/>
          </p:nvSpPr>
          <p:spPr>
            <a:xfrm>
              <a:off x="1818913" y="6270713"/>
              <a:ext cx="1936749" cy="338554"/>
            </a:xfrm>
            <a:prstGeom prst="rect">
              <a:avLst/>
            </a:prstGeom>
            <a:noFill/>
          </p:spPr>
          <p:txBody>
            <a:bodyPr wrap="none" rtlCol="0">
              <a:spAutoFit/>
            </a:bodyPr>
            <a:lstStyle/>
            <a:p>
              <a:pPr algn="ctr"/>
              <a:r>
                <a:rPr lang="en-US" sz="800" b="1" dirty="0" smtClean="0">
                  <a:solidFill>
                    <a:schemeClr val="bg1"/>
                  </a:solidFill>
                </a:rPr>
                <a:t>HVR Awards 2012</a:t>
              </a:r>
            </a:p>
            <a:p>
              <a:pPr algn="ctr"/>
              <a:r>
                <a:rPr lang="en-US" sz="800" b="1" dirty="0" smtClean="0">
                  <a:solidFill>
                    <a:schemeClr val="bg1"/>
                  </a:solidFill>
                </a:rPr>
                <a:t>Air-conditioning product of the year</a:t>
              </a:r>
            </a:p>
          </p:txBody>
        </p:sp>
      </p:grpSp>
      <p:grpSp>
        <p:nvGrpSpPr>
          <p:cNvPr id="79" name="Group 78"/>
          <p:cNvGrpSpPr/>
          <p:nvPr/>
        </p:nvGrpSpPr>
        <p:grpSpPr>
          <a:xfrm>
            <a:off x="8015515" y="5170490"/>
            <a:ext cx="2067901" cy="1526119"/>
            <a:chOff x="6764736" y="5170490"/>
            <a:chExt cx="2067901" cy="1526119"/>
          </a:xfrm>
        </p:grpSpPr>
        <p:pic>
          <p:nvPicPr>
            <p:cNvPr id="68" name="Image 66" descr="shadow-v2.png"/>
            <p:cNvPicPr>
              <a:picLocks/>
            </p:cNvPicPr>
            <p:nvPr/>
          </p:nvPicPr>
          <p:blipFill>
            <a:blip r:embed="rId3">
              <a:extLst>
                <a:ext uri="{28A0092B-C50C-407E-A947-70E740481C1C}">
                  <a14:useLocalDpi xmlns:a14="http://schemas.microsoft.com/office/drawing/2010/main"/>
                </a:ext>
              </a:extLst>
            </a:blip>
            <a:srcRect/>
            <a:stretch>
              <a:fillRect/>
            </a:stretch>
          </p:blipFill>
          <p:spPr bwMode="auto">
            <a:xfrm rot="10800000" flipV="1">
              <a:off x="6790831" y="6618917"/>
              <a:ext cx="2041806" cy="776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2" name="Rectangle 41"/>
            <p:cNvSpPr/>
            <p:nvPr/>
          </p:nvSpPr>
          <p:spPr bwMode="auto">
            <a:xfrm>
              <a:off x="6764736" y="5170490"/>
              <a:ext cx="2044909" cy="14401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4" name="Rectangle 63"/>
            <p:cNvSpPr/>
            <p:nvPr/>
          </p:nvSpPr>
          <p:spPr bwMode="auto">
            <a:xfrm>
              <a:off x="6776232" y="6287439"/>
              <a:ext cx="2044909" cy="338554"/>
            </a:xfrm>
            <a:prstGeom prst="rect">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nvGrpSpPr>
            <p:cNvPr id="8" name="Group 7"/>
            <p:cNvGrpSpPr/>
            <p:nvPr/>
          </p:nvGrpSpPr>
          <p:grpSpPr>
            <a:xfrm>
              <a:off x="6929529" y="5477890"/>
              <a:ext cx="1693878" cy="598010"/>
              <a:chOff x="5723212" y="5305273"/>
              <a:chExt cx="1693878" cy="598010"/>
            </a:xfrm>
          </p:grpSpPr>
          <p:pic>
            <p:nvPicPr>
              <p:cNvPr id="30" name="Picture 6" descr="C:\Users\kennenje\Desktop\interclima elec 2013.png"/>
              <p:cNvPicPr>
                <a:picLocks noChangeAspect="1" noChangeArrowheads="1"/>
              </p:cNvPicPr>
              <p:nvPr/>
            </p:nvPicPr>
            <p:blipFill rotWithShape="1">
              <a:blip r:embed="rId11">
                <a:extLst>
                  <a:ext uri="{28A0092B-C50C-407E-A947-70E740481C1C}">
                    <a14:useLocalDpi xmlns:a14="http://schemas.microsoft.com/office/drawing/2010/main" val="0"/>
                  </a:ext>
                </a:extLst>
              </a:blip>
              <a:srcRect l="9450"/>
              <a:stretch/>
            </p:blipFill>
            <p:spPr bwMode="auto">
              <a:xfrm>
                <a:off x="5827832" y="5305273"/>
                <a:ext cx="1506082" cy="33505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5723212" y="5615512"/>
                <a:ext cx="1693878" cy="287771"/>
              </a:xfrm>
              <a:prstGeom prst="rect">
                <a:avLst/>
              </a:prstGeom>
              <a:noFill/>
            </p:spPr>
            <p:txBody>
              <a:bodyPr wrap="square" rtlCol="0">
                <a:spAutoFit/>
              </a:bodyPr>
              <a:lstStyle/>
              <a:p>
                <a:pPr algn="ctr"/>
                <a:r>
                  <a:rPr lang="en-US" sz="1270" b="1" dirty="0">
                    <a:solidFill>
                      <a:srgbClr val="686F78"/>
                    </a:solidFill>
                    <a:effectLst>
                      <a:outerShdw blurRad="50800" dist="38100" dir="5400000" algn="t" rotWithShape="0">
                        <a:prstClr val="black">
                          <a:alpha val="40000"/>
                        </a:prstClr>
                      </a:outerShdw>
                    </a:effectLst>
                  </a:rPr>
                  <a:t>Silver </a:t>
                </a:r>
                <a:r>
                  <a:rPr lang="en-US" sz="1270" b="1">
                    <a:solidFill>
                      <a:srgbClr val="686F78"/>
                    </a:solidFill>
                    <a:effectLst>
                      <a:outerShdw blurRad="50800" dist="38100" dir="5400000" algn="t" rotWithShape="0">
                        <a:prstClr val="black">
                          <a:alpha val="40000"/>
                        </a:prstClr>
                      </a:outerShdw>
                    </a:effectLst>
                  </a:rPr>
                  <a:t>Trophy </a:t>
                </a:r>
                <a:endParaRPr lang="en-US" sz="1270" b="1" dirty="0">
                  <a:solidFill>
                    <a:srgbClr val="686F78"/>
                  </a:solidFill>
                  <a:effectLst>
                    <a:outerShdw blurRad="50800" dist="38100" dir="5400000" algn="t" rotWithShape="0">
                      <a:prstClr val="black">
                        <a:alpha val="40000"/>
                      </a:prstClr>
                    </a:outerShdw>
                  </a:effectLst>
                </a:endParaRPr>
              </a:p>
            </p:txBody>
          </p:sp>
        </p:grpSp>
        <p:sp>
          <p:nvSpPr>
            <p:cNvPr id="52" name="TextBox 51"/>
            <p:cNvSpPr txBox="1"/>
            <p:nvPr/>
          </p:nvSpPr>
          <p:spPr>
            <a:xfrm>
              <a:off x="6799709" y="6293650"/>
              <a:ext cx="2032928" cy="323165"/>
            </a:xfrm>
            <a:prstGeom prst="rect">
              <a:avLst/>
            </a:prstGeom>
            <a:noFill/>
          </p:spPr>
          <p:txBody>
            <a:bodyPr wrap="none" rtlCol="0" anchor="ctr">
              <a:spAutoFit/>
            </a:bodyPr>
            <a:lstStyle/>
            <a:p>
              <a:pPr algn="ctr"/>
              <a:r>
                <a:rPr lang="en-US" sz="800" b="1" dirty="0" smtClean="0">
                  <a:solidFill>
                    <a:schemeClr val="bg1"/>
                  </a:solidFill>
                </a:rPr>
                <a:t>Silver Trophy Award 2013</a:t>
              </a:r>
            </a:p>
            <a:p>
              <a:pPr algn="ctr"/>
              <a:r>
                <a:rPr lang="en-US" sz="700" b="1" dirty="0" smtClean="0">
                  <a:solidFill>
                    <a:schemeClr val="bg1"/>
                  </a:solidFill>
                </a:rPr>
                <a:t>Winner of Energy Smart Automation Award</a:t>
              </a:r>
              <a:endParaRPr lang="en-US" sz="700" b="1" dirty="0">
                <a:solidFill>
                  <a:schemeClr val="bg1"/>
                </a:solidFill>
              </a:endParaRPr>
            </a:p>
          </p:txBody>
        </p:sp>
      </p:grpSp>
      <p:grpSp>
        <p:nvGrpSpPr>
          <p:cNvPr id="78" name="Group 77"/>
          <p:cNvGrpSpPr/>
          <p:nvPr/>
        </p:nvGrpSpPr>
        <p:grpSpPr>
          <a:xfrm>
            <a:off x="5562511" y="5185833"/>
            <a:ext cx="2060993" cy="1515084"/>
            <a:chOff x="4266305" y="5185833"/>
            <a:chExt cx="2060993" cy="1515084"/>
          </a:xfrm>
        </p:grpSpPr>
        <p:sp>
          <p:nvSpPr>
            <p:cNvPr id="41" name="Rectangle 40"/>
            <p:cNvSpPr/>
            <p:nvPr/>
          </p:nvSpPr>
          <p:spPr bwMode="auto">
            <a:xfrm>
              <a:off x="4282389" y="5185833"/>
              <a:ext cx="2044909" cy="14401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3" name="Rectangle 62"/>
            <p:cNvSpPr/>
            <p:nvPr/>
          </p:nvSpPr>
          <p:spPr bwMode="auto">
            <a:xfrm>
              <a:off x="4272796" y="6287439"/>
              <a:ext cx="2044909" cy="338554"/>
            </a:xfrm>
            <a:prstGeom prst="rect">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6" name="Picture 5"/>
            <p:cNvPicPr>
              <a:picLocks noChangeAspect="1"/>
            </p:cNvPicPr>
            <p:nvPr/>
          </p:nvPicPr>
          <p:blipFill>
            <a:blip r:embed="rId12"/>
            <a:stretch>
              <a:fillRect/>
            </a:stretch>
          </p:blipFill>
          <p:spPr>
            <a:xfrm>
              <a:off x="4700466" y="5249496"/>
              <a:ext cx="1252502" cy="978613"/>
            </a:xfrm>
            <a:prstGeom prst="rect">
              <a:avLst/>
            </a:prstGeom>
          </p:spPr>
        </p:pic>
        <p:sp>
          <p:nvSpPr>
            <p:cNvPr id="51" name="TextBox 50"/>
            <p:cNvSpPr txBox="1"/>
            <p:nvPr/>
          </p:nvSpPr>
          <p:spPr>
            <a:xfrm>
              <a:off x="4266305" y="6275953"/>
              <a:ext cx="2051400" cy="338554"/>
            </a:xfrm>
            <a:prstGeom prst="rect">
              <a:avLst/>
            </a:prstGeom>
            <a:noFill/>
          </p:spPr>
          <p:txBody>
            <a:bodyPr wrap="square" rtlCol="0" anchor="ctr">
              <a:spAutoFit/>
            </a:bodyPr>
            <a:lstStyle/>
            <a:p>
              <a:pPr algn="ctr"/>
              <a:r>
                <a:rPr lang="en-US" sz="800" b="1" dirty="0" smtClean="0">
                  <a:solidFill>
                    <a:schemeClr val="bg1"/>
                  </a:solidFill>
                </a:rPr>
                <a:t>Shanghai Energy IAC 2014</a:t>
              </a:r>
            </a:p>
            <a:p>
              <a:pPr algn="ctr"/>
              <a:r>
                <a:rPr lang="en-US" sz="800" b="1" dirty="0" smtClean="0">
                  <a:solidFill>
                    <a:schemeClr val="bg1"/>
                  </a:solidFill>
                </a:rPr>
                <a:t>Golden Key Award</a:t>
              </a:r>
              <a:endParaRPr lang="en-US" sz="800" b="1" dirty="0">
                <a:solidFill>
                  <a:schemeClr val="bg1"/>
                </a:solidFill>
              </a:endParaRPr>
            </a:p>
          </p:txBody>
        </p:sp>
        <p:pic>
          <p:nvPicPr>
            <p:cNvPr id="67" name="Image 66" descr="shadow-v2.png"/>
            <p:cNvPicPr>
              <a:picLocks/>
            </p:cNvPicPr>
            <p:nvPr/>
          </p:nvPicPr>
          <p:blipFill>
            <a:blip r:embed="rId3">
              <a:extLst>
                <a:ext uri="{28A0092B-C50C-407E-A947-70E740481C1C}">
                  <a14:useLocalDpi xmlns:a14="http://schemas.microsoft.com/office/drawing/2010/main"/>
                </a:ext>
              </a:extLst>
            </a:blip>
            <a:srcRect/>
            <a:stretch>
              <a:fillRect/>
            </a:stretch>
          </p:blipFill>
          <p:spPr bwMode="auto">
            <a:xfrm rot="10800000" flipV="1">
              <a:off x="4275899" y="6623225"/>
              <a:ext cx="2041806" cy="776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pic>
        <p:nvPicPr>
          <p:cNvPr id="75" name="Content Placeholder 18"/>
          <p:cNvPicPr>
            <a:picLocks noGrp="1" noChangeAspect="1" noChangeArrowheads="1"/>
          </p:cNvPicPr>
          <p:nvPr>
            <p:ph idx="1"/>
          </p:nvPr>
        </p:nvPicPr>
        <p:blipFill rotWithShape="1">
          <a:blip r:embed="rId13" cstate="print">
            <a:extLst>
              <a:ext uri="{28A0092B-C50C-407E-A947-70E740481C1C}">
                <a14:useLocalDpi xmlns:a14="http://schemas.microsoft.com/office/drawing/2010/main" val="0"/>
              </a:ext>
            </a:extLst>
          </a:blip>
          <a:srcRect t="3616" r="4962" b="13266"/>
          <a:stretch/>
        </p:blipFill>
        <p:spPr bwMode="auto">
          <a:xfrm>
            <a:off x="3537307" y="1930228"/>
            <a:ext cx="1107083" cy="913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2" name="Group 81"/>
          <p:cNvGrpSpPr/>
          <p:nvPr/>
        </p:nvGrpSpPr>
        <p:grpSpPr>
          <a:xfrm>
            <a:off x="593724" y="1820682"/>
            <a:ext cx="2044910" cy="1516827"/>
            <a:chOff x="593724" y="1820682"/>
            <a:chExt cx="2044910" cy="1516827"/>
          </a:xfrm>
        </p:grpSpPr>
        <p:grpSp>
          <p:nvGrpSpPr>
            <p:cNvPr id="12" name="Group 11"/>
            <p:cNvGrpSpPr/>
            <p:nvPr/>
          </p:nvGrpSpPr>
          <p:grpSpPr>
            <a:xfrm>
              <a:off x="593724" y="1820682"/>
              <a:ext cx="2044910" cy="1516827"/>
              <a:chOff x="593724" y="1820682"/>
              <a:chExt cx="2044910" cy="1516827"/>
            </a:xfrm>
          </p:grpSpPr>
          <p:sp>
            <p:nvSpPr>
              <p:cNvPr id="3" name="Rectangle 2"/>
              <p:cNvSpPr/>
              <p:nvPr/>
            </p:nvSpPr>
            <p:spPr bwMode="auto">
              <a:xfrm>
                <a:off x="593725" y="1820682"/>
                <a:ext cx="2044909" cy="14401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593725" y="2922288"/>
                <a:ext cx="2044909" cy="338554"/>
              </a:xfrm>
              <a:prstGeom prst="rect">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 name="TextBox 4"/>
              <p:cNvSpPr txBox="1"/>
              <p:nvPr/>
            </p:nvSpPr>
            <p:spPr>
              <a:xfrm>
                <a:off x="806557" y="2915741"/>
                <a:ext cx="1548822" cy="338554"/>
              </a:xfrm>
              <a:prstGeom prst="rect">
                <a:avLst/>
              </a:prstGeom>
              <a:noFill/>
            </p:spPr>
            <p:txBody>
              <a:bodyPr wrap="none" rtlCol="0">
                <a:spAutoFit/>
              </a:bodyPr>
              <a:lstStyle/>
              <a:p>
                <a:pPr algn="ctr"/>
                <a:r>
                  <a:rPr lang="en-US" sz="800" b="1" dirty="0" smtClean="0">
                    <a:solidFill>
                      <a:schemeClr val="bg1"/>
                    </a:solidFill>
                  </a:rPr>
                  <a:t>ACME 2016</a:t>
                </a:r>
              </a:p>
              <a:p>
                <a:pPr algn="ctr"/>
                <a:r>
                  <a:rPr lang="en-US" sz="800" b="1" dirty="0" smtClean="0">
                    <a:solidFill>
                      <a:schemeClr val="bg1"/>
                    </a:solidFill>
                  </a:rPr>
                  <a:t>Winner of Innovation Award</a:t>
                </a:r>
                <a:endParaRPr lang="en-US" sz="800" b="1" dirty="0">
                  <a:solidFill>
                    <a:schemeClr val="bg1"/>
                  </a:solidFill>
                </a:endParaRPr>
              </a:p>
            </p:txBody>
          </p:sp>
          <p:pic>
            <p:nvPicPr>
              <p:cNvPr id="54" name="Image 66" descr="shadow-v2.png"/>
              <p:cNvPicPr>
                <a:picLocks/>
              </p:cNvPicPr>
              <p:nvPr/>
            </p:nvPicPr>
            <p:blipFill>
              <a:blip r:embed="rId3">
                <a:extLst>
                  <a:ext uri="{28A0092B-C50C-407E-A947-70E740481C1C}">
                    <a14:useLocalDpi xmlns:a14="http://schemas.microsoft.com/office/drawing/2010/main"/>
                  </a:ext>
                </a:extLst>
              </a:blip>
              <a:srcRect/>
              <a:stretch>
                <a:fillRect/>
              </a:stretch>
            </p:blipFill>
            <p:spPr bwMode="auto">
              <a:xfrm rot="10800000" flipV="1">
                <a:off x="593724" y="3259817"/>
                <a:ext cx="2041806" cy="776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pic>
          <p:nvPicPr>
            <p:cNvPr id="81" name="Picture 80"/>
            <p:cNvPicPr>
              <a:picLocks noChangeAspect="1"/>
            </p:cNvPicPr>
            <p:nvPr/>
          </p:nvPicPr>
          <p:blipFill>
            <a:blip r:embed="rId14"/>
            <a:stretch>
              <a:fillRect/>
            </a:stretch>
          </p:blipFill>
          <p:spPr>
            <a:xfrm>
              <a:off x="1071153" y="1912131"/>
              <a:ext cx="1127729" cy="966625"/>
            </a:xfrm>
            <a:prstGeom prst="rect">
              <a:avLst/>
            </a:prstGeom>
          </p:spPr>
        </p:pic>
      </p:grpSp>
      <p:grpSp>
        <p:nvGrpSpPr>
          <p:cNvPr id="84" name="Group 83"/>
          <p:cNvGrpSpPr/>
          <p:nvPr/>
        </p:nvGrpSpPr>
        <p:grpSpPr>
          <a:xfrm>
            <a:off x="3000317" y="3455779"/>
            <a:ext cx="2199641" cy="1531966"/>
            <a:chOff x="5484555" y="3450998"/>
            <a:chExt cx="2199641" cy="1531966"/>
          </a:xfrm>
        </p:grpSpPr>
        <p:pic>
          <p:nvPicPr>
            <p:cNvPr id="85" name="Image 66" descr="shadow-v2.png"/>
            <p:cNvPicPr>
              <a:picLocks/>
            </p:cNvPicPr>
            <p:nvPr/>
          </p:nvPicPr>
          <p:blipFill>
            <a:blip r:embed="rId3">
              <a:extLst>
                <a:ext uri="{28A0092B-C50C-407E-A947-70E740481C1C}">
                  <a14:useLocalDpi xmlns:a14="http://schemas.microsoft.com/office/drawing/2010/main"/>
                </a:ext>
              </a:extLst>
            </a:blip>
            <a:srcRect/>
            <a:stretch>
              <a:fillRect/>
            </a:stretch>
          </p:blipFill>
          <p:spPr bwMode="auto">
            <a:xfrm rot="10800000" flipV="1">
              <a:off x="5595667" y="4905272"/>
              <a:ext cx="2041806" cy="776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86" name="Rectangle 85"/>
            <p:cNvSpPr/>
            <p:nvPr/>
          </p:nvSpPr>
          <p:spPr bwMode="auto">
            <a:xfrm>
              <a:off x="5558419" y="3450998"/>
              <a:ext cx="2044909" cy="14401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7" name="Rectangle 86"/>
            <p:cNvSpPr/>
            <p:nvPr/>
          </p:nvSpPr>
          <p:spPr bwMode="auto">
            <a:xfrm>
              <a:off x="5561523" y="4567947"/>
              <a:ext cx="2044909" cy="338554"/>
            </a:xfrm>
            <a:prstGeom prst="rect">
              <a:avLst/>
            </a:prstGeom>
            <a:solidFill>
              <a:srgbClr val="FF66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9" name="TextBox 88"/>
            <p:cNvSpPr txBox="1"/>
            <p:nvPr/>
          </p:nvSpPr>
          <p:spPr>
            <a:xfrm>
              <a:off x="5484555" y="4570613"/>
              <a:ext cx="2199641" cy="323165"/>
            </a:xfrm>
            <a:prstGeom prst="rect">
              <a:avLst/>
            </a:prstGeom>
            <a:noFill/>
          </p:spPr>
          <p:txBody>
            <a:bodyPr wrap="none" rtlCol="0">
              <a:spAutoFit/>
            </a:bodyPr>
            <a:lstStyle/>
            <a:p>
              <a:pPr algn="ctr"/>
              <a:r>
                <a:rPr lang="en-US" sz="800" b="1" dirty="0" smtClean="0">
                  <a:solidFill>
                    <a:schemeClr val="bg1"/>
                  </a:solidFill>
                </a:rPr>
                <a:t>2017 AHR </a:t>
              </a:r>
              <a:r>
                <a:rPr lang="en-US" sz="800" b="1" dirty="0">
                  <a:solidFill>
                    <a:schemeClr val="bg1"/>
                  </a:solidFill>
                </a:rPr>
                <a:t>I</a:t>
              </a:r>
              <a:r>
                <a:rPr lang="en-US" sz="800" b="1" dirty="0" smtClean="0">
                  <a:solidFill>
                    <a:schemeClr val="bg1"/>
                  </a:solidFill>
                </a:rPr>
                <a:t>nnovation </a:t>
              </a:r>
              <a:r>
                <a:rPr lang="en-US" sz="800" b="1" dirty="0">
                  <a:solidFill>
                    <a:schemeClr val="bg1"/>
                  </a:solidFill>
                </a:rPr>
                <a:t>A</a:t>
              </a:r>
              <a:r>
                <a:rPr lang="en-US" sz="800" b="1" dirty="0" smtClean="0">
                  <a:solidFill>
                    <a:schemeClr val="bg1"/>
                  </a:solidFill>
                </a:rPr>
                <a:t>ward</a:t>
              </a:r>
            </a:p>
            <a:p>
              <a:pPr algn="ctr"/>
              <a:r>
                <a:rPr lang="en-US" sz="700" b="1" dirty="0" smtClean="0">
                  <a:solidFill>
                    <a:schemeClr val="bg1"/>
                  </a:solidFill>
                </a:rPr>
                <a:t>Finalist in the Category of Building Automation</a:t>
              </a:r>
              <a:endParaRPr lang="en-US" sz="700" b="1" dirty="0">
                <a:solidFill>
                  <a:schemeClr val="bg1"/>
                </a:solidFill>
              </a:endParaRPr>
            </a:p>
          </p:txBody>
        </p:sp>
      </p:grpSp>
      <p:pic>
        <p:nvPicPr>
          <p:cNvPr id="83" name="Picture 82"/>
          <p:cNvPicPr>
            <a:picLocks noChangeAspect="1"/>
          </p:cNvPicPr>
          <p:nvPr/>
        </p:nvPicPr>
        <p:blipFill rotWithShape="1">
          <a:blip r:embed="rId15"/>
          <a:srcRect l="10264" r="61588"/>
          <a:stretch/>
        </p:blipFill>
        <p:spPr>
          <a:xfrm>
            <a:off x="3576356" y="3575847"/>
            <a:ext cx="1006098" cy="873710"/>
          </a:xfrm>
          <a:prstGeom prst="rect">
            <a:avLst/>
          </a:prstGeom>
        </p:spPr>
      </p:pic>
      <p:grpSp>
        <p:nvGrpSpPr>
          <p:cNvPr id="88" name="Group 87"/>
          <p:cNvGrpSpPr/>
          <p:nvPr/>
        </p:nvGrpSpPr>
        <p:grpSpPr>
          <a:xfrm>
            <a:off x="8558975" y="0"/>
            <a:ext cx="1408494" cy="1043533"/>
            <a:chOff x="8874298" y="0"/>
            <a:chExt cx="1408494" cy="1043533"/>
          </a:xfrm>
        </p:grpSpPr>
        <p:sp>
          <p:nvSpPr>
            <p:cNvPr id="94" name="Rectangle 93"/>
            <p:cNvSpPr/>
            <p:nvPr/>
          </p:nvSpPr>
          <p:spPr bwMode="auto">
            <a:xfrm>
              <a:off x="8874298" y="0"/>
              <a:ext cx="1408494" cy="82750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95" name="Pentagon 94"/>
            <p:cNvSpPr/>
            <p:nvPr/>
          </p:nvSpPr>
          <p:spPr bwMode="auto">
            <a:xfrm rot="5400000">
              <a:off x="9056779" y="-182480"/>
              <a:ext cx="1043532" cy="1408494"/>
            </a:xfrm>
            <a:prstGeom prst="homePlate">
              <a:avLst>
                <a:gd name="adj" fmla="val 19578"/>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96" name="Picture 9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075050" y="251445"/>
              <a:ext cx="1006990" cy="394090"/>
            </a:xfrm>
            <a:prstGeom prst="rect">
              <a:avLst/>
            </a:prstGeom>
          </p:spPr>
        </p:pic>
      </p:grpSp>
      <p:sp>
        <p:nvSpPr>
          <p:cNvPr id="97" name="TextBox 96"/>
          <p:cNvSpPr txBox="1"/>
          <p:nvPr/>
        </p:nvSpPr>
        <p:spPr>
          <a:xfrm>
            <a:off x="5499591" y="4576444"/>
            <a:ext cx="2188421" cy="323165"/>
          </a:xfrm>
          <a:prstGeom prst="rect">
            <a:avLst/>
          </a:prstGeom>
          <a:noFill/>
        </p:spPr>
        <p:txBody>
          <a:bodyPr wrap="none" rtlCol="0">
            <a:spAutoFit/>
          </a:bodyPr>
          <a:lstStyle/>
          <a:p>
            <a:pPr algn="ctr"/>
            <a:r>
              <a:rPr lang="en-US" sz="800" b="1" dirty="0" smtClean="0">
                <a:solidFill>
                  <a:schemeClr val="bg1"/>
                </a:solidFill>
              </a:rPr>
              <a:t>2014 AHR </a:t>
            </a:r>
            <a:r>
              <a:rPr lang="en-US" sz="800" b="1" dirty="0">
                <a:solidFill>
                  <a:schemeClr val="bg1"/>
                </a:solidFill>
              </a:rPr>
              <a:t>Innovation Award</a:t>
            </a:r>
          </a:p>
          <a:p>
            <a:pPr algn="ctr"/>
            <a:r>
              <a:rPr lang="en-US" sz="700" b="1" dirty="0" smtClean="0">
                <a:solidFill>
                  <a:schemeClr val="bg1"/>
                </a:solidFill>
              </a:rPr>
              <a:t>Winner in the Category of Building Automation</a:t>
            </a:r>
            <a:endParaRPr lang="en-US" sz="700" b="1" dirty="0">
              <a:solidFill>
                <a:schemeClr val="bg1"/>
              </a:solidFill>
            </a:endParaRPr>
          </a:p>
        </p:txBody>
      </p:sp>
    </p:spTree>
    <p:extLst>
      <p:ext uri="{BB962C8B-B14F-4D97-AF65-F5344CB8AC3E}">
        <p14:creationId xmlns:p14="http://schemas.microsoft.com/office/powerpoint/2010/main" val="1584262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93378" y="2123653"/>
            <a:ext cx="9504710" cy="2304256"/>
          </a:xfrm>
        </p:spPr>
        <p:txBody>
          <a:bodyPr/>
          <a:lstStyle/>
          <a:p>
            <a:pPr marL="0" indent="0"/>
            <a:r>
              <a:rPr lang="en-GB" sz="2000" b="0" dirty="0" smtClean="0"/>
              <a:t/>
            </a:r>
            <a:br>
              <a:rPr lang="en-GB" sz="2000" b="0" dirty="0" smtClean="0"/>
            </a:br>
            <a:r>
              <a:rPr lang="en-GB" sz="2000" b="0" dirty="0" smtClean="0"/>
              <a:t>For </a:t>
            </a:r>
            <a:r>
              <a:rPr lang="en-GB" sz="2000" b="0" dirty="0"/>
              <a:t>more information and access </a:t>
            </a:r>
            <a:r>
              <a:rPr lang="en-GB" sz="2000" b="0" dirty="0" smtClean="0"/>
              <a:t>to useful </a:t>
            </a:r>
            <a:r>
              <a:rPr lang="en-GB" sz="2000" b="0" dirty="0"/>
              <a:t>tools and </a:t>
            </a:r>
            <a:r>
              <a:rPr lang="en-GB" sz="2000" b="0" dirty="0" smtClean="0"/>
              <a:t>resources, visit</a:t>
            </a:r>
            <a:r>
              <a:rPr lang="en-GB" b="0" dirty="0" smtClean="0"/>
              <a:t> </a:t>
            </a:r>
            <a:r>
              <a:rPr lang="en-US" sz="4800" dirty="0" err="1" smtClean="0"/>
              <a:t>energyvalve.com</a:t>
            </a:r>
            <a:r>
              <a:rPr lang="en-US" sz="4800" dirty="0"/>
              <a:t/>
            </a:r>
            <a:br>
              <a:rPr lang="en-US" sz="4800" dirty="0"/>
            </a:br>
            <a:endParaRPr lang="en-US" dirty="0"/>
          </a:p>
        </p:txBody>
      </p:sp>
      <p:sp>
        <p:nvSpPr>
          <p:cNvPr id="6" name="TextBox 5"/>
          <p:cNvSpPr txBox="1"/>
          <p:nvPr/>
        </p:nvSpPr>
        <p:spPr>
          <a:xfrm>
            <a:off x="3617714" y="5940077"/>
            <a:ext cx="1836257" cy="830997"/>
          </a:xfrm>
          <a:prstGeom prst="rect">
            <a:avLst/>
          </a:prstGeom>
          <a:noFill/>
        </p:spPr>
        <p:txBody>
          <a:bodyPr wrap="square" lIns="0" tIns="0" rIns="0" bIns="0" rtlCol="0">
            <a:spAutoFit/>
          </a:bodyPr>
          <a:lstStyle/>
          <a:p>
            <a:r>
              <a:rPr lang="en-US" sz="1200" b="1" dirty="0" smtClean="0">
                <a:solidFill>
                  <a:schemeClr val="tx1">
                    <a:lumMod val="50000"/>
                    <a:lumOff val="50000"/>
                  </a:schemeClr>
                </a:solidFill>
              </a:rPr>
              <a:t>FIND US</a:t>
            </a:r>
          </a:p>
          <a:p>
            <a:r>
              <a:rPr lang="en-US" sz="1000" dirty="0" smtClean="0">
                <a:solidFill>
                  <a:schemeClr val="tx1">
                    <a:lumMod val="50000"/>
                    <a:lumOff val="50000"/>
                  </a:schemeClr>
                </a:solidFill>
              </a:rPr>
              <a:t>BELIMO Americas</a:t>
            </a:r>
          </a:p>
          <a:p>
            <a:r>
              <a:rPr lang="en-US" sz="1000" dirty="0" smtClean="0">
                <a:solidFill>
                  <a:schemeClr val="tx1">
                    <a:lumMod val="50000"/>
                    <a:lumOff val="50000"/>
                  </a:schemeClr>
                </a:solidFill>
              </a:rPr>
              <a:t>33 Turner Road</a:t>
            </a:r>
            <a:br>
              <a:rPr lang="en-US" sz="1000" dirty="0" smtClean="0">
                <a:solidFill>
                  <a:schemeClr val="tx1">
                    <a:lumMod val="50000"/>
                    <a:lumOff val="50000"/>
                  </a:schemeClr>
                </a:solidFill>
              </a:rPr>
            </a:br>
            <a:r>
              <a:rPr lang="en-US" sz="1000" dirty="0" smtClean="0">
                <a:solidFill>
                  <a:schemeClr val="tx1">
                    <a:lumMod val="50000"/>
                    <a:lumOff val="50000"/>
                  </a:schemeClr>
                </a:solidFill>
              </a:rPr>
              <a:t>Danbury, CT 06810</a:t>
            </a:r>
          </a:p>
          <a:p>
            <a:endParaRPr lang="en-US" sz="1200" dirty="0">
              <a:solidFill>
                <a:schemeClr val="tx1">
                  <a:lumMod val="50000"/>
                  <a:lumOff val="50000"/>
                </a:schemeClr>
              </a:solidFill>
            </a:endParaRPr>
          </a:p>
        </p:txBody>
      </p:sp>
      <p:sp>
        <p:nvSpPr>
          <p:cNvPr id="8" name="TextBox 7"/>
          <p:cNvSpPr txBox="1"/>
          <p:nvPr/>
        </p:nvSpPr>
        <p:spPr>
          <a:xfrm>
            <a:off x="5849962" y="5944938"/>
            <a:ext cx="2113121" cy="830997"/>
          </a:xfrm>
          <a:prstGeom prst="rect">
            <a:avLst/>
          </a:prstGeom>
          <a:noFill/>
        </p:spPr>
        <p:txBody>
          <a:bodyPr wrap="square" lIns="0" tIns="0" rIns="0" bIns="0" rtlCol="0">
            <a:spAutoFit/>
          </a:bodyPr>
          <a:lstStyle/>
          <a:p>
            <a:r>
              <a:rPr lang="en-US" sz="1200" b="1" dirty="0" smtClean="0">
                <a:solidFill>
                  <a:schemeClr val="tx1">
                    <a:lumMod val="50000"/>
                    <a:lumOff val="50000"/>
                  </a:schemeClr>
                </a:solidFill>
              </a:rPr>
              <a:t>CONTACT</a:t>
            </a:r>
          </a:p>
          <a:p>
            <a:r>
              <a:rPr lang="en-US" sz="1000" dirty="0" smtClean="0">
                <a:solidFill>
                  <a:schemeClr val="tx1">
                    <a:lumMod val="50000"/>
                    <a:lumOff val="50000"/>
                  </a:schemeClr>
                </a:solidFill>
              </a:rPr>
              <a:t>Phone: +1-800-543-9038</a:t>
            </a:r>
          </a:p>
          <a:p>
            <a:r>
              <a:rPr lang="en-US" sz="1000" dirty="0" smtClean="0">
                <a:solidFill>
                  <a:schemeClr val="tx1">
                    <a:lumMod val="50000"/>
                    <a:lumOff val="50000"/>
                  </a:schemeClr>
                </a:solidFill>
              </a:rPr>
              <a:t>Fax: +1-800-228-8283</a:t>
            </a:r>
          </a:p>
          <a:p>
            <a:r>
              <a:rPr lang="en-US" sz="1000" dirty="0" smtClean="0">
                <a:solidFill>
                  <a:schemeClr val="tx1">
                    <a:lumMod val="50000"/>
                    <a:lumOff val="50000"/>
                  </a:schemeClr>
                </a:solidFill>
              </a:rPr>
              <a:t>E-mail: marketing@us.belimo.com</a:t>
            </a:r>
          </a:p>
          <a:p>
            <a:endParaRPr lang="en-US" sz="1200" dirty="0">
              <a:solidFill>
                <a:schemeClr val="tx1">
                  <a:lumMod val="50000"/>
                  <a:lumOff val="50000"/>
                </a:schemeClr>
              </a:solidFill>
            </a:endParaRPr>
          </a:p>
        </p:txBody>
      </p:sp>
      <p:sp>
        <p:nvSpPr>
          <p:cNvPr id="9" name="TextBox 8"/>
          <p:cNvSpPr txBox="1"/>
          <p:nvPr/>
        </p:nvSpPr>
        <p:spPr>
          <a:xfrm>
            <a:off x="8730282" y="5931584"/>
            <a:ext cx="1612979" cy="523220"/>
          </a:xfrm>
          <a:prstGeom prst="rect">
            <a:avLst/>
          </a:prstGeom>
          <a:noFill/>
        </p:spPr>
        <p:txBody>
          <a:bodyPr wrap="square" lIns="0" tIns="0" rIns="0" bIns="0" rtlCol="0">
            <a:spAutoFit/>
          </a:bodyPr>
          <a:lstStyle/>
          <a:p>
            <a:r>
              <a:rPr lang="en-US" sz="1200" b="1" dirty="0" smtClean="0">
                <a:solidFill>
                  <a:schemeClr val="tx1">
                    <a:lumMod val="50000"/>
                    <a:lumOff val="50000"/>
                  </a:schemeClr>
                </a:solidFill>
              </a:rPr>
              <a:t>WEBSITE</a:t>
            </a:r>
          </a:p>
          <a:p>
            <a:r>
              <a:rPr lang="en-US" sz="1000" dirty="0" smtClean="0">
                <a:solidFill>
                  <a:schemeClr val="tx1">
                    <a:lumMod val="50000"/>
                    <a:lumOff val="50000"/>
                  </a:schemeClr>
                </a:solidFill>
              </a:rPr>
              <a:t>www.belimo.us</a:t>
            </a:r>
            <a:endParaRPr lang="en-US" sz="1000" dirty="0">
              <a:solidFill>
                <a:schemeClr val="tx1">
                  <a:lumMod val="50000"/>
                  <a:lumOff val="50000"/>
                </a:schemeClr>
              </a:solidFill>
            </a:endParaRPr>
          </a:p>
          <a:p>
            <a:endParaRPr lang="en-US" sz="1200" dirty="0">
              <a:solidFill>
                <a:schemeClr val="tx1">
                  <a:lumMod val="50000"/>
                  <a:lumOff val="50000"/>
                </a:schemeClr>
              </a:solidFill>
            </a:endParaRPr>
          </a:p>
        </p:txBody>
      </p:sp>
    </p:spTree>
    <p:extLst>
      <p:ext uri="{BB962C8B-B14F-4D97-AF65-F5344CB8AC3E}">
        <p14:creationId xmlns:p14="http://schemas.microsoft.com/office/powerpoint/2010/main" val="614863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3722"/>
          <a:stretch/>
        </p:blipFill>
        <p:spPr>
          <a:xfrm flipH="1">
            <a:off x="2801" y="-1"/>
            <a:ext cx="10689012" cy="7559675"/>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346" y="645535"/>
            <a:ext cx="8712968" cy="6806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809402" y="323850"/>
            <a:ext cx="7488832" cy="970193"/>
          </a:xfrm>
        </p:spPr>
        <p:txBody>
          <a:bodyPr/>
          <a:lstStyle/>
          <a:p>
            <a:r>
              <a:rPr lang="en-US" sz="2800" dirty="0" smtClean="0">
                <a:solidFill>
                  <a:schemeClr val="accent6">
                    <a:lumMod val="50000"/>
                  </a:schemeClr>
                </a:solidFill>
              </a:rPr>
              <a:t>Low </a:t>
            </a:r>
            <a:r>
              <a:rPr lang="el-GR" sz="2800" dirty="0" smtClean="0">
                <a:solidFill>
                  <a:schemeClr val="accent6">
                    <a:lumMod val="50000"/>
                  </a:schemeClr>
                </a:solidFill>
              </a:rPr>
              <a:t>Δ</a:t>
            </a:r>
            <a:r>
              <a:rPr lang="en-US" sz="2800" dirty="0">
                <a:solidFill>
                  <a:schemeClr val="accent6">
                    <a:lumMod val="50000"/>
                  </a:schemeClr>
                </a:solidFill>
              </a:rPr>
              <a:t>T</a:t>
            </a:r>
            <a:r>
              <a:rPr lang="en-US" sz="2800" dirty="0" smtClean="0">
                <a:solidFill>
                  <a:schemeClr val="accent6">
                    <a:lumMod val="50000"/>
                  </a:schemeClr>
                </a:solidFill>
              </a:rPr>
              <a:t> Reduces Heat </a:t>
            </a:r>
            <a:r>
              <a:rPr lang="en-US" sz="2800" dirty="0">
                <a:solidFill>
                  <a:schemeClr val="accent6">
                    <a:lumMod val="50000"/>
                  </a:schemeClr>
                </a:solidFill>
              </a:rPr>
              <a:t>T</a:t>
            </a:r>
            <a:r>
              <a:rPr lang="en-US" sz="2800" dirty="0" smtClean="0">
                <a:solidFill>
                  <a:schemeClr val="accent6">
                    <a:lumMod val="50000"/>
                  </a:schemeClr>
                </a:solidFill>
              </a:rPr>
              <a:t>ransfer at the Coil</a:t>
            </a:r>
            <a:endParaRPr lang="en-US" sz="2800" u="sng" dirty="0">
              <a:solidFill>
                <a:schemeClr val="accent6">
                  <a:lumMod val="50000"/>
                </a:schemeClr>
              </a:solidFill>
            </a:endParaRPr>
          </a:p>
        </p:txBody>
      </p:sp>
      <p:grpSp>
        <p:nvGrpSpPr>
          <p:cNvPr id="69" name="Group 68"/>
          <p:cNvGrpSpPr/>
          <p:nvPr/>
        </p:nvGrpSpPr>
        <p:grpSpPr>
          <a:xfrm>
            <a:off x="8558975" y="0"/>
            <a:ext cx="1408494" cy="1043533"/>
            <a:chOff x="8874298" y="0"/>
            <a:chExt cx="1408494" cy="1043533"/>
          </a:xfrm>
        </p:grpSpPr>
        <p:sp>
          <p:nvSpPr>
            <p:cNvPr id="70" name="Rectangle 69"/>
            <p:cNvSpPr/>
            <p:nvPr/>
          </p:nvSpPr>
          <p:spPr bwMode="auto">
            <a:xfrm>
              <a:off x="8874298" y="0"/>
              <a:ext cx="1408494" cy="82750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71" name="Pentagon 70"/>
            <p:cNvSpPr/>
            <p:nvPr/>
          </p:nvSpPr>
          <p:spPr bwMode="auto">
            <a:xfrm rot="5400000">
              <a:off x="9056779" y="-182480"/>
              <a:ext cx="1043532" cy="1408494"/>
            </a:xfrm>
            <a:prstGeom prst="homePlate">
              <a:avLst>
                <a:gd name="adj" fmla="val 19578"/>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72" name="Picture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5050" y="251445"/>
              <a:ext cx="1006990" cy="394090"/>
            </a:xfrm>
            <a:prstGeom prst="rect">
              <a:avLst/>
            </a:prstGeom>
          </p:spPr>
        </p:pic>
      </p:grpSp>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l="752" t="-1" r="16421" b="16001"/>
          <a:stretch/>
        </p:blipFill>
        <p:spPr>
          <a:xfrm>
            <a:off x="737394" y="1331565"/>
            <a:ext cx="7644606" cy="4845516"/>
          </a:xfrm>
          <a:prstGeom prst="rect">
            <a:avLst/>
          </a:prstGeom>
        </p:spPr>
      </p:pic>
      <p:grpSp>
        <p:nvGrpSpPr>
          <p:cNvPr id="3" name="Group 2"/>
          <p:cNvGrpSpPr/>
          <p:nvPr/>
        </p:nvGrpSpPr>
        <p:grpSpPr>
          <a:xfrm>
            <a:off x="305346" y="6588149"/>
            <a:ext cx="4402208" cy="1008740"/>
            <a:chOff x="305346" y="6588149"/>
            <a:chExt cx="4402208" cy="1008740"/>
          </a:xfrm>
        </p:grpSpPr>
        <p:sp>
          <p:nvSpPr>
            <p:cNvPr id="14" name="Pentagon 13"/>
            <p:cNvSpPr/>
            <p:nvPr/>
          </p:nvSpPr>
          <p:spPr bwMode="auto">
            <a:xfrm>
              <a:off x="437757" y="6588149"/>
              <a:ext cx="4188067" cy="810319"/>
            </a:xfrm>
            <a:prstGeom prst="homePlate">
              <a:avLst>
                <a:gd name="adj" fmla="val 0"/>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n-US" sz="1400" b="1" dirty="0" smtClean="0">
                  <a:solidFill>
                    <a:schemeClr val="accent6">
                      <a:lumMod val="50000"/>
                    </a:schemeClr>
                  </a:solidFill>
                </a:rPr>
                <a:t>Increased flow does not always produce more power instead it saturates the coil.</a:t>
              </a:r>
              <a:endParaRPr lang="en-US" sz="1800" b="1" dirty="0">
                <a:solidFill>
                  <a:schemeClr val="accent6">
                    <a:lumMod val="50000"/>
                  </a:schemeClr>
                </a:solidFill>
              </a:endParaRPr>
            </a:p>
          </p:txBody>
        </p:sp>
        <p:pic>
          <p:nvPicPr>
            <p:cNvPr id="15" name="Picture 14"/>
            <p:cNvPicPr>
              <a:picLocks noChangeAspect="1"/>
            </p:cNvPicPr>
            <p:nvPr/>
          </p:nvPicPr>
          <p:blipFill rotWithShape="1">
            <a:blip r:embed="rId7"/>
            <a:srcRect l="324" r="948"/>
            <a:stretch/>
          </p:blipFill>
          <p:spPr>
            <a:xfrm>
              <a:off x="305346" y="7191550"/>
              <a:ext cx="4402208" cy="405339"/>
            </a:xfrm>
            <a:prstGeom prst="rect">
              <a:avLst/>
            </a:prstGeom>
          </p:spPr>
        </p:pic>
      </p:grpSp>
    </p:spTree>
    <p:extLst>
      <p:ext uri="{BB962C8B-B14F-4D97-AF65-F5344CB8AC3E}">
        <p14:creationId xmlns:p14="http://schemas.microsoft.com/office/powerpoint/2010/main" val="30686429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p:cNvPicPr>
            <a:picLocks noChangeAspect="1"/>
          </p:cNvPicPr>
          <p:nvPr/>
        </p:nvPicPr>
        <p:blipFill rotWithShape="1">
          <a:blip r:embed="rId3">
            <a:extLst>
              <a:ext uri="{28A0092B-C50C-407E-A947-70E740481C1C}">
                <a14:useLocalDpi xmlns:a14="http://schemas.microsoft.com/office/drawing/2010/main" val="0"/>
              </a:ext>
            </a:extLst>
          </a:blip>
          <a:srcRect l="13722"/>
          <a:stretch/>
        </p:blipFill>
        <p:spPr>
          <a:xfrm flipH="1">
            <a:off x="2801" y="-1"/>
            <a:ext cx="10689012" cy="7559675"/>
          </a:xfrm>
          <a:prstGeom prst="rect">
            <a:avLst/>
          </a:prstGeom>
        </p:spPr>
      </p:pic>
      <p:sp>
        <p:nvSpPr>
          <p:cNvPr id="82" name="Rectangle 81"/>
          <p:cNvSpPr/>
          <p:nvPr/>
        </p:nvSpPr>
        <p:spPr bwMode="auto">
          <a:xfrm>
            <a:off x="476251" y="4620366"/>
            <a:ext cx="5013672" cy="261585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79" name="Picture 78"/>
          <p:cNvPicPr>
            <a:picLocks noChangeAspect="1"/>
          </p:cNvPicPr>
          <p:nvPr/>
        </p:nvPicPr>
        <p:blipFill rotWithShape="1">
          <a:blip r:embed="rId4"/>
          <a:srcRect l="324" r="948"/>
          <a:stretch/>
        </p:blipFill>
        <p:spPr>
          <a:xfrm>
            <a:off x="317908" y="3912354"/>
            <a:ext cx="5194296" cy="405339"/>
          </a:xfrm>
          <a:prstGeom prst="rect">
            <a:avLst/>
          </a:prstGeom>
        </p:spPr>
      </p:pic>
      <p:sp>
        <p:nvSpPr>
          <p:cNvPr id="3" name="Rectangle 2"/>
          <p:cNvSpPr/>
          <p:nvPr/>
        </p:nvSpPr>
        <p:spPr bwMode="auto">
          <a:xfrm>
            <a:off x="454408" y="979810"/>
            <a:ext cx="4955791" cy="317331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 name="Slide Number Placeholder 3"/>
          <p:cNvSpPr>
            <a:spLocks noGrp="1"/>
          </p:cNvSpPr>
          <p:nvPr>
            <p:ph type="sldNum" sz="quarter" idx="12"/>
          </p:nvPr>
        </p:nvSpPr>
        <p:spPr/>
        <p:txBody>
          <a:bodyPr/>
          <a:lstStyle/>
          <a:p>
            <a:fld id="{CBCF0E3E-7CD1-4FFB-9471-68BB255DE445}" type="slidenum">
              <a:rPr lang="de-CH" altLang="de-DE" smtClean="0"/>
              <a:pPr/>
              <a:t>6</a:t>
            </a:fld>
            <a:endParaRPr lang="de-CH" altLang="de-DE"/>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54699" t="14935" b="2851"/>
          <a:stretch/>
        </p:blipFill>
        <p:spPr>
          <a:xfrm>
            <a:off x="5848350" y="1128969"/>
            <a:ext cx="4843463" cy="6215177"/>
          </a:xfrm>
          <a:prstGeom prst="rect">
            <a:avLst/>
          </a:prstGeom>
        </p:spPr>
      </p:pic>
      <p:grpSp>
        <p:nvGrpSpPr>
          <p:cNvPr id="19" name="Group 18"/>
          <p:cNvGrpSpPr/>
          <p:nvPr/>
        </p:nvGrpSpPr>
        <p:grpSpPr>
          <a:xfrm>
            <a:off x="816611" y="1777330"/>
            <a:ext cx="1425579" cy="589269"/>
            <a:chOff x="611723" y="1277520"/>
            <a:chExt cx="1295981" cy="643106"/>
          </a:xfrm>
        </p:grpSpPr>
        <p:pic>
          <p:nvPicPr>
            <p:cNvPr id="20" name="Picture 19"/>
            <p:cNvPicPr>
              <a:picLocks noChangeAspect="1"/>
            </p:cNvPicPr>
            <p:nvPr/>
          </p:nvPicPr>
          <p:blipFill rotWithShape="1">
            <a:blip r:embed="rId4"/>
            <a:srcRect l="324" r="48956"/>
            <a:stretch/>
          </p:blipFill>
          <p:spPr>
            <a:xfrm>
              <a:off x="611723" y="1505322"/>
              <a:ext cx="1295981" cy="415304"/>
            </a:xfrm>
            <a:prstGeom prst="rect">
              <a:avLst/>
            </a:prstGeom>
          </p:spPr>
        </p:pic>
        <p:grpSp>
          <p:nvGrpSpPr>
            <p:cNvPr id="21" name="Group 20"/>
            <p:cNvGrpSpPr/>
            <p:nvPr/>
          </p:nvGrpSpPr>
          <p:grpSpPr>
            <a:xfrm>
              <a:off x="611723" y="1277520"/>
              <a:ext cx="1295981" cy="463761"/>
              <a:chOff x="611723" y="2340527"/>
              <a:chExt cx="1295981" cy="463761"/>
            </a:xfrm>
          </p:grpSpPr>
          <p:sp>
            <p:nvSpPr>
              <p:cNvPr id="22" name="Pentagon 21"/>
              <p:cNvSpPr/>
              <p:nvPr/>
            </p:nvSpPr>
            <p:spPr bwMode="auto">
              <a:xfrm>
                <a:off x="611723" y="2340527"/>
                <a:ext cx="1295981" cy="463761"/>
              </a:xfrm>
              <a:prstGeom prst="homePlate">
                <a:avLst>
                  <a:gd name="adj" fmla="val 0"/>
                </a:avLst>
              </a:prstGeom>
              <a:solidFill>
                <a:schemeClr val="accent5">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23" name="TextBox 22"/>
              <p:cNvSpPr txBox="1"/>
              <p:nvPr/>
            </p:nvSpPr>
            <p:spPr>
              <a:xfrm>
                <a:off x="923712" y="2447934"/>
                <a:ext cx="719752" cy="246221"/>
              </a:xfrm>
              <a:prstGeom prst="rect">
                <a:avLst/>
              </a:prstGeom>
              <a:noFill/>
            </p:spPr>
            <p:txBody>
              <a:bodyPr wrap="square" rtlCol="0">
                <a:spAutoFit/>
              </a:bodyPr>
              <a:lstStyle/>
              <a:p>
                <a:pPr algn="ctr"/>
                <a:r>
                  <a:rPr lang="da-DK" sz="1000" b="1" dirty="0" smtClean="0"/>
                  <a:t>FLOW</a:t>
                </a:r>
                <a:endParaRPr lang="da-DK" sz="1000" dirty="0"/>
              </a:p>
            </p:txBody>
          </p:sp>
        </p:grpSp>
      </p:grpSp>
      <p:grpSp>
        <p:nvGrpSpPr>
          <p:cNvPr id="24" name="Group 23"/>
          <p:cNvGrpSpPr/>
          <p:nvPr/>
        </p:nvGrpSpPr>
        <p:grpSpPr>
          <a:xfrm>
            <a:off x="744988" y="3195913"/>
            <a:ext cx="1500612" cy="583924"/>
            <a:chOff x="543511" y="2283718"/>
            <a:chExt cx="1364193" cy="643588"/>
          </a:xfrm>
        </p:grpSpPr>
        <p:pic>
          <p:nvPicPr>
            <p:cNvPr id="25" name="Picture 24"/>
            <p:cNvPicPr>
              <a:picLocks noChangeAspect="1"/>
            </p:cNvPicPr>
            <p:nvPr/>
          </p:nvPicPr>
          <p:blipFill rotWithShape="1">
            <a:blip r:embed="rId4"/>
            <a:srcRect l="324" r="48956"/>
            <a:stretch/>
          </p:blipFill>
          <p:spPr>
            <a:xfrm>
              <a:off x="543511" y="2512002"/>
              <a:ext cx="1364193" cy="415304"/>
            </a:xfrm>
            <a:prstGeom prst="rect">
              <a:avLst/>
            </a:prstGeom>
          </p:spPr>
        </p:pic>
        <p:grpSp>
          <p:nvGrpSpPr>
            <p:cNvPr id="26" name="Group 25"/>
            <p:cNvGrpSpPr/>
            <p:nvPr/>
          </p:nvGrpSpPr>
          <p:grpSpPr>
            <a:xfrm>
              <a:off x="611723" y="2283718"/>
              <a:ext cx="1295981" cy="463957"/>
              <a:chOff x="611723" y="2497815"/>
              <a:chExt cx="762937" cy="306473"/>
            </a:xfrm>
          </p:grpSpPr>
          <p:sp>
            <p:nvSpPr>
              <p:cNvPr id="27" name="Pentagon 26"/>
              <p:cNvSpPr/>
              <p:nvPr/>
            </p:nvSpPr>
            <p:spPr bwMode="auto">
              <a:xfrm>
                <a:off x="611723" y="2497815"/>
                <a:ext cx="762937" cy="306473"/>
              </a:xfrm>
              <a:prstGeom prst="homePlate">
                <a:avLst>
                  <a:gd name="adj" fmla="val 0"/>
                </a:avLst>
              </a:prstGeom>
              <a:solidFill>
                <a:schemeClr val="accent5">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28" name="TextBox 27"/>
              <p:cNvSpPr txBox="1"/>
              <p:nvPr/>
            </p:nvSpPr>
            <p:spPr>
              <a:xfrm>
                <a:off x="633267" y="2560236"/>
                <a:ext cx="719752" cy="162645"/>
              </a:xfrm>
              <a:prstGeom prst="rect">
                <a:avLst/>
              </a:prstGeom>
              <a:noFill/>
            </p:spPr>
            <p:txBody>
              <a:bodyPr wrap="square" rtlCol="0">
                <a:spAutoFit/>
              </a:bodyPr>
              <a:lstStyle/>
              <a:p>
                <a:pPr algn="ctr"/>
                <a:r>
                  <a:rPr lang="da-DK" sz="1000" b="1" dirty="0" smtClean="0"/>
                  <a:t>DELTA T</a:t>
                </a:r>
                <a:endParaRPr lang="da-DK" sz="1000" dirty="0"/>
              </a:p>
            </p:txBody>
          </p:sp>
        </p:grpSp>
      </p:grpSp>
      <p:sp>
        <p:nvSpPr>
          <p:cNvPr id="29" name="TextBox 28"/>
          <p:cNvSpPr txBox="1"/>
          <p:nvPr/>
        </p:nvSpPr>
        <p:spPr>
          <a:xfrm>
            <a:off x="1788168" y="4374145"/>
            <a:ext cx="2835793" cy="246221"/>
          </a:xfrm>
          <a:prstGeom prst="rect">
            <a:avLst/>
          </a:prstGeom>
          <a:noFill/>
        </p:spPr>
        <p:txBody>
          <a:bodyPr wrap="square" rtlCol="0">
            <a:spAutoFit/>
          </a:bodyPr>
          <a:lstStyle/>
          <a:p>
            <a:pPr algn="ctr"/>
            <a:r>
              <a:rPr lang="da-DK" sz="1000" b="1" dirty="0" smtClean="0"/>
              <a:t>$ PER TON/H RELATIVE TO DELTA T</a:t>
            </a:r>
            <a:endParaRPr lang="da-DK" sz="1000" b="1" dirty="0"/>
          </a:p>
        </p:txBody>
      </p:sp>
      <p:sp>
        <p:nvSpPr>
          <p:cNvPr id="11" name="Rectangle 10"/>
          <p:cNvSpPr/>
          <p:nvPr/>
        </p:nvSpPr>
        <p:spPr bwMode="auto">
          <a:xfrm>
            <a:off x="2374856" y="979810"/>
            <a:ext cx="2736304" cy="300378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68639" y="1212316"/>
            <a:ext cx="2544452" cy="1360280"/>
          </a:xfrm>
          <a:prstGeom prst="rect">
            <a:avLst/>
          </a:prstGeom>
        </p:spPr>
      </p:pic>
      <p:pic>
        <p:nvPicPr>
          <p:cNvPr id="41" name="Picture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65586" y="3104799"/>
            <a:ext cx="2647505" cy="580275"/>
          </a:xfrm>
          <a:prstGeom prst="rect">
            <a:avLst/>
          </a:prstGeom>
        </p:spPr>
      </p:pic>
      <p:pic>
        <p:nvPicPr>
          <p:cNvPr id="40" name="Image 66" descr="shadow-v2.png"/>
          <p:cNvPicPr>
            <a:picLocks/>
          </p:cNvPicPr>
          <p:nvPr/>
        </p:nvPicPr>
        <p:blipFill>
          <a:blip r:embed="rId8">
            <a:extLst>
              <a:ext uri="{28A0092B-C50C-407E-A947-70E740481C1C}">
                <a14:useLocalDpi xmlns:a14="http://schemas.microsoft.com/office/drawing/2010/main"/>
              </a:ext>
            </a:extLst>
          </a:blip>
          <a:srcRect/>
          <a:stretch>
            <a:fillRect/>
          </a:stretch>
        </p:blipFill>
        <p:spPr bwMode="auto">
          <a:xfrm rot="10800000" flipV="1">
            <a:off x="2681610" y="3543714"/>
            <a:ext cx="2304256" cy="1413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2" name="Rectangle 41"/>
          <p:cNvSpPr/>
          <p:nvPr/>
        </p:nvSpPr>
        <p:spPr bwMode="auto">
          <a:xfrm>
            <a:off x="628224" y="4800396"/>
            <a:ext cx="4573665" cy="231594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pic>
        <p:nvPicPr>
          <p:cNvPr id="43" name="Picture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6053" y="4648369"/>
            <a:ext cx="4809853" cy="2360226"/>
          </a:xfrm>
          <a:prstGeom prst="rect">
            <a:avLst/>
          </a:prstGeom>
        </p:spPr>
      </p:pic>
      <p:sp>
        <p:nvSpPr>
          <p:cNvPr id="39" name="TextBox 38"/>
          <p:cNvSpPr txBox="1"/>
          <p:nvPr/>
        </p:nvSpPr>
        <p:spPr>
          <a:xfrm rot="18000000">
            <a:off x="2753467" y="1895627"/>
            <a:ext cx="418108" cy="200055"/>
          </a:xfrm>
          <a:prstGeom prst="rect">
            <a:avLst/>
          </a:prstGeom>
          <a:noFill/>
        </p:spPr>
        <p:txBody>
          <a:bodyPr wrap="square" rtlCol="0">
            <a:spAutoFit/>
          </a:bodyPr>
          <a:lstStyle/>
          <a:p>
            <a:pPr algn="ctr"/>
            <a:r>
              <a:rPr lang="da-DK" sz="700" dirty="0" smtClean="0">
                <a:solidFill>
                  <a:schemeClr val="bg1"/>
                </a:solidFill>
              </a:rPr>
              <a:t>LOW</a:t>
            </a:r>
            <a:endParaRPr lang="da-DK" sz="700" dirty="0">
              <a:solidFill>
                <a:schemeClr val="bg1"/>
              </a:solidFill>
            </a:endParaRPr>
          </a:p>
        </p:txBody>
      </p:sp>
      <p:sp>
        <p:nvSpPr>
          <p:cNvPr id="38" name="TextBox 37"/>
          <p:cNvSpPr txBox="1"/>
          <p:nvPr/>
        </p:nvSpPr>
        <p:spPr>
          <a:xfrm>
            <a:off x="3519958" y="1372542"/>
            <a:ext cx="680273" cy="200055"/>
          </a:xfrm>
          <a:prstGeom prst="rect">
            <a:avLst/>
          </a:prstGeom>
          <a:noFill/>
        </p:spPr>
        <p:txBody>
          <a:bodyPr wrap="square" rtlCol="0">
            <a:spAutoFit/>
          </a:bodyPr>
          <a:lstStyle/>
          <a:p>
            <a:pPr algn="ctr"/>
            <a:r>
              <a:rPr lang="da-DK" sz="700" smtClean="0">
                <a:solidFill>
                  <a:schemeClr val="bg1"/>
                </a:solidFill>
              </a:rPr>
              <a:t>MEDIUM</a:t>
            </a:r>
            <a:endParaRPr lang="da-DK" sz="700" dirty="0">
              <a:solidFill>
                <a:schemeClr val="bg1"/>
              </a:solidFill>
            </a:endParaRPr>
          </a:p>
        </p:txBody>
      </p:sp>
      <p:sp>
        <p:nvSpPr>
          <p:cNvPr id="37" name="TextBox 36"/>
          <p:cNvSpPr txBox="1"/>
          <p:nvPr/>
        </p:nvSpPr>
        <p:spPr>
          <a:xfrm rot="3600000">
            <a:off x="4427197" y="1882722"/>
            <a:ext cx="541522" cy="200055"/>
          </a:xfrm>
          <a:prstGeom prst="rect">
            <a:avLst/>
          </a:prstGeom>
          <a:noFill/>
        </p:spPr>
        <p:txBody>
          <a:bodyPr wrap="square" rtlCol="0">
            <a:spAutoFit/>
          </a:bodyPr>
          <a:lstStyle/>
          <a:p>
            <a:pPr algn="ctr"/>
            <a:r>
              <a:rPr lang="da-DK" sz="700" dirty="0" smtClean="0">
                <a:solidFill>
                  <a:schemeClr val="bg1"/>
                </a:solidFill>
              </a:rPr>
              <a:t>HIGH</a:t>
            </a:r>
            <a:endParaRPr lang="da-DK" sz="700" dirty="0">
              <a:solidFill>
                <a:schemeClr val="bg1"/>
              </a:solidFill>
            </a:endParaRPr>
          </a:p>
        </p:txBody>
      </p:sp>
      <p:sp>
        <p:nvSpPr>
          <p:cNvPr id="50" name="TextBox 49"/>
          <p:cNvSpPr txBox="1"/>
          <p:nvPr/>
        </p:nvSpPr>
        <p:spPr>
          <a:xfrm>
            <a:off x="2856567" y="3304990"/>
            <a:ext cx="418108" cy="200055"/>
          </a:xfrm>
          <a:prstGeom prst="rect">
            <a:avLst/>
          </a:prstGeom>
          <a:noFill/>
        </p:spPr>
        <p:txBody>
          <a:bodyPr wrap="square" rtlCol="0">
            <a:spAutoFit/>
          </a:bodyPr>
          <a:lstStyle/>
          <a:p>
            <a:pPr algn="ctr"/>
            <a:r>
              <a:rPr lang="da-DK" sz="700" dirty="0" smtClean="0">
                <a:solidFill>
                  <a:schemeClr val="bg1"/>
                </a:solidFill>
              </a:rPr>
              <a:t>LOW</a:t>
            </a:r>
            <a:endParaRPr lang="da-DK" sz="700" dirty="0">
              <a:solidFill>
                <a:schemeClr val="bg1"/>
              </a:solidFill>
            </a:endParaRPr>
          </a:p>
        </p:txBody>
      </p:sp>
      <p:sp>
        <p:nvSpPr>
          <p:cNvPr id="51" name="TextBox 50"/>
          <p:cNvSpPr txBox="1"/>
          <p:nvPr/>
        </p:nvSpPr>
        <p:spPr>
          <a:xfrm>
            <a:off x="3519958" y="3303006"/>
            <a:ext cx="680273" cy="200055"/>
          </a:xfrm>
          <a:prstGeom prst="rect">
            <a:avLst/>
          </a:prstGeom>
          <a:noFill/>
        </p:spPr>
        <p:txBody>
          <a:bodyPr wrap="square" rtlCol="0">
            <a:spAutoFit/>
          </a:bodyPr>
          <a:lstStyle/>
          <a:p>
            <a:pPr algn="ctr"/>
            <a:r>
              <a:rPr lang="da-DK" sz="700" smtClean="0">
                <a:solidFill>
                  <a:schemeClr val="bg1"/>
                </a:solidFill>
              </a:rPr>
              <a:t>MEDIUM</a:t>
            </a:r>
            <a:endParaRPr lang="da-DK" sz="700" dirty="0">
              <a:solidFill>
                <a:schemeClr val="bg1"/>
              </a:solidFill>
            </a:endParaRPr>
          </a:p>
        </p:txBody>
      </p:sp>
      <p:sp>
        <p:nvSpPr>
          <p:cNvPr id="52" name="TextBox 51"/>
          <p:cNvSpPr txBox="1"/>
          <p:nvPr/>
        </p:nvSpPr>
        <p:spPr>
          <a:xfrm>
            <a:off x="4325326" y="3303551"/>
            <a:ext cx="541522" cy="200055"/>
          </a:xfrm>
          <a:prstGeom prst="rect">
            <a:avLst/>
          </a:prstGeom>
          <a:noFill/>
        </p:spPr>
        <p:txBody>
          <a:bodyPr wrap="square" rtlCol="0">
            <a:spAutoFit/>
          </a:bodyPr>
          <a:lstStyle/>
          <a:p>
            <a:pPr algn="ctr"/>
            <a:r>
              <a:rPr lang="da-DK" sz="700" dirty="0" smtClean="0">
                <a:solidFill>
                  <a:schemeClr val="bg1"/>
                </a:solidFill>
              </a:rPr>
              <a:t>HIGH</a:t>
            </a:r>
            <a:endParaRPr lang="da-DK" sz="700" dirty="0">
              <a:solidFill>
                <a:schemeClr val="bg1"/>
              </a:solidFill>
            </a:endParaRPr>
          </a:p>
        </p:txBody>
      </p:sp>
      <p:sp>
        <p:nvSpPr>
          <p:cNvPr id="53" name="Rectangle 52"/>
          <p:cNvSpPr/>
          <p:nvPr/>
        </p:nvSpPr>
        <p:spPr bwMode="auto">
          <a:xfrm>
            <a:off x="5740290" y="2323853"/>
            <a:ext cx="1556746" cy="469248"/>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r"/>
            <a:r>
              <a:rPr lang="da-DK" sz="3200" b="1" dirty="0">
                <a:solidFill>
                  <a:schemeClr val="accent6">
                    <a:lumMod val="50000"/>
                  </a:schemeClr>
                </a:solidFill>
              </a:rPr>
              <a:t>42</a:t>
            </a:r>
            <a:r>
              <a:rPr lang="it-IT" sz="3200" dirty="0" smtClean="0">
                <a:solidFill>
                  <a:schemeClr val="accent6">
                    <a:lumMod val="50000"/>
                  </a:schemeClr>
                </a:solidFill>
              </a:rPr>
              <a:t>° </a:t>
            </a:r>
            <a:r>
              <a:rPr lang="da-DK" sz="3200" b="1" dirty="0" smtClean="0">
                <a:solidFill>
                  <a:schemeClr val="accent6">
                    <a:lumMod val="50000"/>
                  </a:schemeClr>
                </a:solidFill>
              </a:rPr>
              <a:t>F</a:t>
            </a:r>
            <a:endParaRPr lang="da-DK" sz="3200" b="1" dirty="0">
              <a:solidFill>
                <a:schemeClr val="accent6">
                  <a:lumMod val="50000"/>
                </a:schemeClr>
              </a:solidFill>
            </a:endParaRPr>
          </a:p>
        </p:txBody>
      </p:sp>
      <p:sp>
        <p:nvSpPr>
          <p:cNvPr id="54" name="TextBox 53"/>
          <p:cNvSpPr txBox="1"/>
          <p:nvPr/>
        </p:nvSpPr>
        <p:spPr>
          <a:xfrm>
            <a:off x="6220312" y="3102896"/>
            <a:ext cx="2174195" cy="276999"/>
          </a:xfrm>
          <a:prstGeom prst="rect">
            <a:avLst/>
          </a:prstGeom>
          <a:noFill/>
        </p:spPr>
        <p:txBody>
          <a:bodyPr wrap="square" rtlCol="0">
            <a:spAutoFit/>
          </a:bodyPr>
          <a:lstStyle/>
          <a:p>
            <a:pPr algn="ctr"/>
            <a:r>
              <a:rPr lang="en-GB" sz="1200" dirty="0" smtClean="0">
                <a:solidFill>
                  <a:schemeClr val="bg1"/>
                </a:solidFill>
              </a:rPr>
              <a:t>Entering water</a:t>
            </a:r>
            <a:endParaRPr lang="en-GB" sz="1200" dirty="0">
              <a:solidFill>
                <a:schemeClr val="bg1"/>
              </a:solidFill>
            </a:endParaRPr>
          </a:p>
        </p:txBody>
      </p:sp>
      <p:sp>
        <p:nvSpPr>
          <p:cNvPr id="55" name="TextBox 54"/>
          <p:cNvSpPr txBox="1"/>
          <p:nvPr/>
        </p:nvSpPr>
        <p:spPr>
          <a:xfrm>
            <a:off x="6181202" y="5331285"/>
            <a:ext cx="2174195" cy="276999"/>
          </a:xfrm>
          <a:prstGeom prst="rect">
            <a:avLst/>
          </a:prstGeom>
          <a:noFill/>
        </p:spPr>
        <p:txBody>
          <a:bodyPr wrap="square" rtlCol="0">
            <a:spAutoFit/>
          </a:bodyPr>
          <a:lstStyle/>
          <a:p>
            <a:pPr algn="ctr"/>
            <a:r>
              <a:rPr lang="en-GB" sz="1200" dirty="0" smtClean="0">
                <a:solidFill>
                  <a:schemeClr val="bg1"/>
                </a:solidFill>
              </a:rPr>
              <a:t>Return water</a:t>
            </a:r>
            <a:endParaRPr lang="en-GB" sz="1200" dirty="0">
              <a:solidFill>
                <a:schemeClr val="bg1"/>
              </a:solidFill>
            </a:endParaRPr>
          </a:p>
        </p:txBody>
      </p:sp>
      <p:grpSp>
        <p:nvGrpSpPr>
          <p:cNvPr id="56" name="Group 55"/>
          <p:cNvGrpSpPr/>
          <p:nvPr/>
        </p:nvGrpSpPr>
        <p:grpSpPr>
          <a:xfrm>
            <a:off x="5997929" y="4519499"/>
            <a:ext cx="1389701" cy="561794"/>
            <a:chOff x="4899175" y="3062420"/>
            <a:chExt cx="1389701" cy="561794"/>
          </a:xfrm>
        </p:grpSpPr>
        <p:pic>
          <p:nvPicPr>
            <p:cNvPr id="57" name="Picture 5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99175" y="3062420"/>
              <a:ext cx="1389701" cy="561794"/>
            </a:xfrm>
            <a:prstGeom prst="rect">
              <a:avLst/>
            </a:prstGeom>
          </p:spPr>
        </p:pic>
        <p:sp>
          <p:nvSpPr>
            <p:cNvPr id="58" name="Rectangle 57"/>
            <p:cNvSpPr/>
            <p:nvPr/>
          </p:nvSpPr>
          <p:spPr bwMode="auto">
            <a:xfrm>
              <a:off x="4974201" y="3110614"/>
              <a:ext cx="1224081" cy="469248"/>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r"/>
              <a:r>
                <a:rPr lang="da-DK" sz="3200" b="1" dirty="0" smtClean="0">
                  <a:solidFill>
                    <a:schemeClr val="bg1"/>
                  </a:solidFill>
                </a:rPr>
                <a:t>50</a:t>
              </a:r>
              <a:r>
                <a:rPr lang="it-IT" sz="3200" dirty="0" smtClean="0">
                  <a:solidFill>
                    <a:schemeClr val="bg1"/>
                  </a:solidFill>
                </a:rPr>
                <a:t>°</a:t>
              </a:r>
              <a:r>
                <a:rPr lang="da-DK" sz="3200" b="1" dirty="0" smtClean="0">
                  <a:solidFill>
                    <a:schemeClr val="bg1"/>
                  </a:solidFill>
                </a:rPr>
                <a:t> </a:t>
              </a:r>
              <a:r>
                <a:rPr lang="da-DK" sz="3200" b="1" dirty="0">
                  <a:solidFill>
                    <a:schemeClr val="bg1"/>
                  </a:solidFill>
                </a:rPr>
                <a:t>F</a:t>
              </a:r>
            </a:p>
          </p:txBody>
        </p:sp>
      </p:grpSp>
      <p:grpSp>
        <p:nvGrpSpPr>
          <p:cNvPr id="59" name="Group 58"/>
          <p:cNvGrpSpPr/>
          <p:nvPr/>
        </p:nvGrpSpPr>
        <p:grpSpPr>
          <a:xfrm>
            <a:off x="5997929" y="4519329"/>
            <a:ext cx="1389701" cy="561794"/>
            <a:chOff x="4899175" y="3062420"/>
            <a:chExt cx="1389701" cy="561794"/>
          </a:xfrm>
        </p:grpSpPr>
        <p:pic>
          <p:nvPicPr>
            <p:cNvPr id="60" name="Picture 5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99175" y="3062420"/>
              <a:ext cx="1389701" cy="561794"/>
            </a:xfrm>
            <a:prstGeom prst="rect">
              <a:avLst/>
            </a:prstGeom>
          </p:spPr>
        </p:pic>
        <p:sp>
          <p:nvSpPr>
            <p:cNvPr id="61" name="Rectangle 60"/>
            <p:cNvSpPr/>
            <p:nvPr/>
          </p:nvSpPr>
          <p:spPr bwMode="auto">
            <a:xfrm>
              <a:off x="4974201" y="3110614"/>
              <a:ext cx="1224081" cy="469248"/>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r"/>
              <a:r>
                <a:rPr lang="da-DK" sz="3200" b="1" dirty="0" smtClean="0">
                  <a:solidFill>
                    <a:schemeClr val="accent6">
                      <a:lumMod val="50000"/>
                    </a:schemeClr>
                  </a:solidFill>
                </a:rPr>
                <a:t>58</a:t>
              </a:r>
              <a:r>
                <a:rPr lang="it-IT" sz="3200" dirty="0" smtClean="0">
                  <a:solidFill>
                    <a:schemeClr val="accent6">
                      <a:lumMod val="50000"/>
                    </a:schemeClr>
                  </a:solidFill>
                </a:rPr>
                <a:t>°</a:t>
              </a:r>
              <a:r>
                <a:rPr lang="da-DK" sz="3200" b="1" dirty="0" smtClean="0">
                  <a:solidFill>
                    <a:schemeClr val="accent6">
                      <a:lumMod val="50000"/>
                    </a:schemeClr>
                  </a:solidFill>
                </a:rPr>
                <a:t> </a:t>
              </a:r>
              <a:r>
                <a:rPr lang="da-DK" sz="3200" b="1" dirty="0">
                  <a:solidFill>
                    <a:schemeClr val="accent6">
                      <a:lumMod val="50000"/>
                    </a:schemeClr>
                  </a:solidFill>
                </a:rPr>
                <a:t>F</a:t>
              </a:r>
            </a:p>
          </p:txBody>
        </p:sp>
      </p:grpSp>
      <p:grpSp>
        <p:nvGrpSpPr>
          <p:cNvPr id="62" name="Group 61"/>
          <p:cNvGrpSpPr/>
          <p:nvPr/>
        </p:nvGrpSpPr>
        <p:grpSpPr>
          <a:xfrm rot="18000000">
            <a:off x="2961832" y="1578987"/>
            <a:ext cx="1743812" cy="1743812"/>
            <a:chOff x="3589069" y="1317725"/>
            <a:chExt cx="1116000" cy="1116000"/>
          </a:xfrm>
        </p:grpSpPr>
        <p:sp>
          <p:nvSpPr>
            <p:cNvPr id="63" name="Oval 62"/>
            <p:cNvSpPr>
              <a:spLocks noChangeAspect="1"/>
            </p:cNvSpPr>
            <p:nvPr/>
          </p:nvSpPr>
          <p:spPr bwMode="auto">
            <a:xfrm>
              <a:off x="3589069" y="1317725"/>
              <a:ext cx="1116000" cy="1116000"/>
            </a:xfrm>
            <a:prstGeom prst="ellipse">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grpSp>
          <p:nvGrpSpPr>
            <p:cNvPr id="64" name="Group 63"/>
            <p:cNvGrpSpPr/>
            <p:nvPr/>
          </p:nvGrpSpPr>
          <p:grpSpPr>
            <a:xfrm>
              <a:off x="3930578" y="1585800"/>
              <a:ext cx="619033" cy="509815"/>
              <a:chOff x="2584939" y="1612053"/>
              <a:chExt cx="619033" cy="509815"/>
            </a:xfrm>
          </p:grpSpPr>
          <p:grpSp>
            <p:nvGrpSpPr>
              <p:cNvPr id="65" name="Group 64"/>
              <p:cNvGrpSpPr/>
              <p:nvPr/>
            </p:nvGrpSpPr>
            <p:grpSpPr>
              <a:xfrm>
                <a:off x="2584939" y="1682304"/>
                <a:ext cx="439564" cy="439564"/>
                <a:chOff x="2584939" y="1682304"/>
                <a:chExt cx="439564" cy="439564"/>
              </a:xfrm>
            </p:grpSpPr>
            <p:sp>
              <p:nvSpPr>
                <p:cNvPr id="67" name="Oval 66"/>
                <p:cNvSpPr/>
                <p:nvPr/>
              </p:nvSpPr>
              <p:spPr bwMode="auto">
                <a:xfrm>
                  <a:off x="2584939" y="1682304"/>
                  <a:ext cx="439564" cy="439564"/>
                </a:xfrm>
                <a:prstGeom prst="ellipse">
                  <a:avLst/>
                </a:prstGeom>
                <a:solidFill>
                  <a:schemeClr val="bg1"/>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68" name="Oval 67"/>
                <p:cNvSpPr/>
                <p:nvPr/>
              </p:nvSpPr>
              <p:spPr bwMode="auto">
                <a:xfrm>
                  <a:off x="2749998" y="1837837"/>
                  <a:ext cx="128283" cy="128283"/>
                </a:xfrm>
                <a:prstGeom prst="ellipse">
                  <a:avLst/>
                </a:prstGeom>
                <a:solidFill>
                  <a:schemeClr val="bg1"/>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grpSp>
          <p:pic>
            <p:nvPicPr>
              <p:cNvPr id="66" name="Picture 6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33467">
                <a:off x="2776042" y="1612053"/>
                <a:ext cx="427930" cy="370266"/>
              </a:xfrm>
              <a:prstGeom prst="rect">
                <a:avLst/>
              </a:prstGeom>
            </p:spPr>
          </p:pic>
        </p:grpSp>
      </p:grpSp>
      <p:sp>
        <p:nvSpPr>
          <p:cNvPr id="69" name="Rectangle 68"/>
          <p:cNvSpPr/>
          <p:nvPr/>
        </p:nvSpPr>
        <p:spPr bwMode="auto">
          <a:xfrm>
            <a:off x="4287114" y="2799453"/>
            <a:ext cx="535400" cy="185073"/>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a:r>
              <a:rPr kumimoji="0" lang="da-DK" sz="1050" b="1" i="0" u="none" strike="noStrike" cap="none" normalizeH="0" baseline="0" dirty="0" smtClean="0">
                <a:ln>
                  <a:noFill/>
                </a:ln>
                <a:solidFill>
                  <a:schemeClr val="tx1"/>
                </a:solidFill>
                <a:effectLst/>
              </a:rPr>
              <a:t>16</a:t>
            </a:r>
            <a:r>
              <a:rPr lang="it-IT" sz="1050" b="1" dirty="0"/>
              <a:t>°</a:t>
            </a:r>
            <a:r>
              <a:rPr lang="da-DK" sz="1050" b="1" dirty="0" smtClean="0"/>
              <a:t>F</a:t>
            </a:r>
            <a:endParaRPr lang="da-DK" sz="1050" b="1" dirty="0"/>
          </a:p>
        </p:txBody>
      </p:sp>
      <p:pic>
        <p:nvPicPr>
          <p:cNvPr id="70" name="Picture 6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4320822" y="2918488"/>
            <a:ext cx="444631" cy="408902"/>
          </a:xfrm>
          <a:prstGeom prst="rect">
            <a:avLst/>
          </a:prstGeom>
        </p:spPr>
      </p:pic>
      <p:sp>
        <p:nvSpPr>
          <p:cNvPr id="71" name="TextBox 70"/>
          <p:cNvSpPr txBox="1"/>
          <p:nvPr/>
        </p:nvSpPr>
        <p:spPr>
          <a:xfrm>
            <a:off x="2804259" y="2805102"/>
            <a:ext cx="474521" cy="261610"/>
          </a:xfrm>
          <a:prstGeom prst="rect">
            <a:avLst/>
          </a:prstGeom>
          <a:noFill/>
        </p:spPr>
        <p:txBody>
          <a:bodyPr wrap="square" rtlCol="0">
            <a:spAutoFit/>
          </a:bodyPr>
          <a:lstStyle/>
          <a:p>
            <a:pPr algn="ctr"/>
            <a:r>
              <a:rPr lang="da-DK" sz="1050" b="1" dirty="0" smtClean="0"/>
              <a:t>8</a:t>
            </a:r>
            <a:r>
              <a:rPr lang="it-IT" sz="1050" b="1" dirty="0" smtClean="0"/>
              <a:t>°</a:t>
            </a:r>
            <a:r>
              <a:rPr lang="da-DK" sz="1050" b="1" dirty="0" smtClean="0"/>
              <a:t>F</a:t>
            </a:r>
            <a:endParaRPr lang="da-DK" sz="1050" b="1" dirty="0"/>
          </a:p>
        </p:txBody>
      </p:sp>
      <p:pic>
        <p:nvPicPr>
          <p:cNvPr id="72" name="Picture 7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3385023" y="5195627"/>
            <a:ext cx="448715" cy="412657"/>
          </a:xfrm>
          <a:prstGeom prst="rect">
            <a:avLst/>
          </a:prstGeom>
        </p:spPr>
      </p:pic>
      <p:pic>
        <p:nvPicPr>
          <p:cNvPr id="73" name="Picture 72"/>
          <p:cNvPicPr>
            <a:picLocks noChangeAspect="1"/>
          </p:cNvPicPr>
          <p:nvPr/>
        </p:nvPicPr>
        <p:blipFill rotWithShape="1">
          <a:blip r:embed="rId4"/>
          <a:srcRect l="324" r="948"/>
          <a:stretch/>
        </p:blipFill>
        <p:spPr>
          <a:xfrm>
            <a:off x="367634" y="7026556"/>
            <a:ext cx="5194296" cy="405339"/>
          </a:xfrm>
          <a:prstGeom prst="rect">
            <a:avLst/>
          </a:prstGeom>
        </p:spPr>
      </p:pic>
      <p:sp>
        <p:nvSpPr>
          <p:cNvPr id="49" name="Rectangle 48"/>
          <p:cNvSpPr/>
          <p:nvPr/>
        </p:nvSpPr>
        <p:spPr>
          <a:xfrm>
            <a:off x="454408" y="326063"/>
            <a:ext cx="8136109" cy="523220"/>
          </a:xfrm>
          <a:prstGeom prst="rect">
            <a:avLst/>
          </a:prstGeom>
        </p:spPr>
        <p:txBody>
          <a:bodyPr wrap="square">
            <a:spAutoFit/>
          </a:bodyPr>
          <a:lstStyle/>
          <a:p>
            <a:r>
              <a:rPr lang="en-US" sz="2800" b="1" dirty="0" smtClean="0">
                <a:solidFill>
                  <a:schemeClr val="accent6">
                    <a:lumMod val="50000"/>
                  </a:schemeClr>
                </a:solidFill>
                <a:latin typeface="+mj-lt"/>
                <a:ea typeface="+mj-ea"/>
                <a:cs typeface="+mj-cs"/>
              </a:rPr>
              <a:t>Central Plants Increase Rate for Low Delta T</a:t>
            </a:r>
            <a:endParaRPr lang="da-DK" sz="2800" b="1" dirty="0">
              <a:solidFill>
                <a:schemeClr val="accent6">
                  <a:lumMod val="50000"/>
                </a:schemeClr>
              </a:solidFill>
              <a:latin typeface="+mj-lt"/>
              <a:ea typeface="+mj-ea"/>
              <a:cs typeface="+mj-cs"/>
            </a:endParaRPr>
          </a:p>
        </p:txBody>
      </p:sp>
      <p:grpSp>
        <p:nvGrpSpPr>
          <p:cNvPr id="75" name="Group 74"/>
          <p:cNvGrpSpPr/>
          <p:nvPr/>
        </p:nvGrpSpPr>
        <p:grpSpPr>
          <a:xfrm>
            <a:off x="8558975" y="0"/>
            <a:ext cx="1408494" cy="1043533"/>
            <a:chOff x="8874298" y="0"/>
            <a:chExt cx="1408494" cy="1043533"/>
          </a:xfrm>
        </p:grpSpPr>
        <p:sp>
          <p:nvSpPr>
            <p:cNvPr id="76" name="Rectangle 75"/>
            <p:cNvSpPr/>
            <p:nvPr/>
          </p:nvSpPr>
          <p:spPr bwMode="auto">
            <a:xfrm>
              <a:off x="8874298" y="0"/>
              <a:ext cx="1408494" cy="82750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77" name="Pentagon 76"/>
            <p:cNvSpPr/>
            <p:nvPr/>
          </p:nvSpPr>
          <p:spPr bwMode="auto">
            <a:xfrm rot="5400000">
              <a:off x="9056779" y="-182480"/>
              <a:ext cx="1043532" cy="1408494"/>
            </a:xfrm>
            <a:prstGeom prst="homePlate">
              <a:avLst>
                <a:gd name="adj" fmla="val 19578"/>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78" name="Picture 7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75050" y="251445"/>
              <a:ext cx="1006990" cy="394090"/>
            </a:xfrm>
            <a:prstGeom prst="rect">
              <a:avLst/>
            </a:prstGeom>
          </p:spPr>
        </p:pic>
      </p:grpSp>
    </p:spTree>
    <p:extLst>
      <p:ext uri="{BB962C8B-B14F-4D97-AF65-F5344CB8AC3E}">
        <p14:creationId xmlns:p14="http://schemas.microsoft.com/office/powerpoint/2010/main" val="98137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5400000">
                                      <p:cBhvr>
                                        <p:cTn id="6" dur="2000" fill="hold"/>
                                        <p:tgtEl>
                                          <p:spTgt spid="62"/>
                                        </p:tgtEl>
                                        <p:attrNameLst>
                                          <p:attrName>r</p:attrName>
                                        </p:attrNameLst>
                                      </p:cBhvr>
                                    </p:animRot>
                                  </p:childTnLst>
                                </p:cTn>
                              </p:par>
                              <p:par>
                                <p:cTn id="7" presetID="1" presetClass="exit" presetSubtype="0" fill="hold" nodeType="withEffect">
                                  <p:stCondLst>
                                    <p:cond delay="2000"/>
                                  </p:stCondLst>
                                  <p:childTnLst>
                                    <p:set>
                                      <p:cBhvr>
                                        <p:cTn id="8" dur="1" fill="hold">
                                          <p:stCondLst>
                                            <p:cond delay="0"/>
                                          </p:stCondLst>
                                        </p:cTn>
                                        <p:tgtEl>
                                          <p:spTgt spid="59"/>
                                        </p:tgtEl>
                                        <p:attrNameLst>
                                          <p:attrName>style.visibility</p:attrName>
                                        </p:attrNameLst>
                                      </p:cBhvr>
                                      <p:to>
                                        <p:strVal val="hidden"/>
                                      </p:to>
                                    </p:set>
                                  </p:childTnLst>
                                </p:cTn>
                              </p:par>
                              <p:par>
                                <p:cTn id="9" presetID="1" presetClass="exit" presetSubtype="0" fill="hold" grpId="0" nodeType="withEffect">
                                  <p:stCondLst>
                                    <p:cond delay="2000"/>
                                  </p:stCondLst>
                                  <p:childTnLst>
                                    <p:set>
                                      <p:cBhvr>
                                        <p:cTn id="10" dur="1" fill="hold">
                                          <p:stCondLst>
                                            <p:cond delay="0"/>
                                          </p:stCondLst>
                                        </p:cTn>
                                        <p:tgtEl>
                                          <p:spTgt spid="69"/>
                                        </p:tgtEl>
                                        <p:attrNameLst>
                                          <p:attrName>style.visibility</p:attrName>
                                        </p:attrNameLst>
                                      </p:cBhvr>
                                      <p:to>
                                        <p:strVal val="hidden"/>
                                      </p:to>
                                    </p:set>
                                  </p:childTnLst>
                                  <p:subTnLst>
                                    <p:set>
                                      <p:cBhvr override="childStyle">
                                        <p:cTn dur="1" fill="hold" display="0" masterRel="nextClick" afterEffect="1"/>
                                        <p:tgtEl>
                                          <p:spTgt spid="69"/>
                                        </p:tgtEl>
                                        <p:attrNameLst>
                                          <p:attrName>style.visibility</p:attrName>
                                        </p:attrNameLst>
                                      </p:cBhvr>
                                      <p:to>
                                        <p:strVal val="hidden"/>
                                      </p:to>
                                    </p:set>
                                  </p:subTnLst>
                                </p:cTn>
                              </p:par>
                              <p:par>
                                <p:cTn id="11" presetID="1" presetClass="entr" presetSubtype="0" fill="hold" nodeType="withEffect">
                                  <p:stCondLst>
                                    <p:cond delay="2000"/>
                                  </p:stCondLst>
                                  <p:childTnLst>
                                    <p:set>
                                      <p:cBhvr>
                                        <p:cTn id="12" dur="1" fill="hold">
                                          <p:stCondLst>
                                            <p:cond delay="0"/>
                                          </p:stCondLst>
                                        </p:cTn>
                                        <p:tgtEl>
                                          <p:spTgt spid="5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4.32071E-6 -1.73877E-6 L -0.14046 0.00063 " pathEditMode="relative" rAng="0" ptsTypes="AA">
                                      <p:cBhvr>
                                        <p:cTn id="16" dur="2000" fill="hold"/>
                                        <p:tgtEl>
                                          <p:spTgt spid="70"/>
                                        </p:tgtEl>
                                        <p:attrNameLst>
                                          <p:attrName>ppt_x</p:attrName>
                                          <p:attrName>ppt_y</p:attrName>
                                        </p:attrNameLst>
                                      </p:cBhvr>
                                      <p:rCtr x="-7023" y="21"/>
                                    </p:animMotion>
                                  </p:childTnLst>
                                </p:cTn>
                              </p:par>
                            </p:childTnLst>
                          </p:cTn>
                        </p:par>
                        <p:par>
                          <p:cTn id="17" fill="hold">
                            <p:stCondLst>
                              <p:cond delay="2000"/>
                            </p:stCondLst>
                            <p:childTnLst>
                              <p:par>
                                <p:cTn id="18" presetID="1" presetClass="entr" presetSubtype="0" fill="hold" grpId="0" nodeType="afterEffect">
                                  <p:stCondLst>
                                    <p:cond delay="0"/>
                                  </p:stCondLst>
                                  <p:childTnLst>
                                    <p:set>
                                      <p:cBhvr>
                                        <p:cTn id="19" dur="1" fill="hold">
                                          <p:stCondLst>
                                            <p:cond delay="0"/>
                                          </p:stCondLst>
                                        </p:cTn>
                                        <p:tgtEl>
                                          <p:spTgt spid="71"/>
                                        </p:tgtEl>
                                        <p:attrNameLst>
                                          <p:attrName>style.visibility</p:attrName>
                                        </p:attrNameLst>
                                      </p:cBhvr>
                                      <p:to>
                                        <p:strVal val="visible"/>
                                      </p:to>
                                    </p:set>
                                  </p:childTnLst>
                                </p:cTn>
                              </p:par>
                              <p:par>
                                <p:cTn id="20" presetID="0" presetClass="path" presetSubtype="0" accel="50000" decel="50000" fill="hold" nodeType="withEffect">
                                  <p:stCondLst>
                                    <p:cond delay="0"/>
                                  </p:stCondLst>
                                  <p:childTnLst>
                                    <p:animMotion origin="layout" path="M -7.20119E-7 -0.00042 L -7.20119E-7 -0.00021 C -0.01128 0.00147 -0.00876 0.00168 -0.02212 -0.00042 C -0.02331 -0.00063 -0.0245 -0.00126 -0.02569 -0.00189 C -0.02776 -0.00273 -0.03118 -0.00462 -0.03118 -0.00441 C -0.03578 -0.00924 -0.03266 -0.00714 -0.04039 -0.00882 C -0.05464 -0.01218 -0.03341 -0.00777 -0.05687 -0.01155 C -0.06058 -0.01218 -0.0634 -0.01281 -0.06696 -0.01449 C -0.0686 -0.01533 -0.07053 -0.01638 -0.07216 -0.01701 C -0.07335 -0.01785 -0.07424 -0.01848 -0.07498 -0.0189 C -0.07632 -0.01932 -0.07825 -0.01932 -0.07973 -0.02016 C -0.08137 -0.02079 -0.08315 -0.02205 -0.08493 -0.02289 C -0.08627 -0.02352 -0.08745 -0.02352 -0.08864 -0.02436 C -0.08864 -0.02415 -0.09532 -0.02772 -0.09696 -0.02835 L -0.09948 -0.02982 C -0.10646 -0.03675 -0.0977 -0.02856 -0.10601 -0.03402 C -0.1072 -0.03465 -0.10765 -0.03612 -0.10883 -0.03675 C -0.11047 -0.03822 -0.11433 -0.0399 -0.11433 -0.03948 C -0.11522 -0.04032 -0.11611 -0.04179 -0.11685 -0.04263 C -0.11774 -0.04305 -0.11878 -0.04305 -0.11967 -0.04389 C -0.1216 -0.04536 -0.12294 -0.0483 -0.12517 -0.04935 C -0.13437 -0.05439 -0.12012 -0.04725 -0.13155 -0.05229 C -0.13318 -0.05292 -0.13526 -0.05439 -0.1369 -0.05502 L -0.14254 -0.05775 C -0.14328 -0.05838 -0.14417 -0.05922 -0.14521 -0.05922 C -0.15397 -0.06048 -0.15056 -0.06048 -0.15501 -0.06048 L -0.15501 -0.06048 " pathEditMode="relative" rAng="0" ptsTypes="AAAAAAAAAAAAAAAAAAAAAAAAAAA">
                                      <p:cBhvr>
                                        <p:cTn id="21" dur="2000" fill="hold"/>
                                        <p:tgtEl>
                                          <p:spTgt spid="72"/>
                                        </p:tgtEl>
                                        <p:attrNameLst>
                                          <p:attrName>ppt_x</p:attrName>
                                          <p:attrName>ppt_y</p:attrName>
                                        </p:attrNameLst>
                                      </p:cBhvr>
                                      <p:rCtr x="-7751" y="-29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0691813" cy="7559676"/>
          </a:xfrm>
          <a:prstGeom prst="rect">
            <a:avLst/>
          </a:prstGeom>
        </p:spPr>
      </p:pic>
      <p:sp>
        <p:nvSpPr>
          <p:cNvPr id="34" name="Rectangle 33"/>
          <p:cNvSpPr/>
          <p:nvPr/>
        </p:nvSpPr>
        <p:spPr bwMode="auto">
          <a:xfrm rot="10800000">
            <a:off x="-1" y="-1"/>
            <a:ext cx="10691813" cy="2366023"/>
          </a:xfrm>
          <a:prstGeom prst="rect">
            <a:avLst/>
          </a:prstGeom>
          <a:gradFill flip="none" rotWithShape="1">
            <a:gsLst>
              <a:gs pos="100000">
                <a:schemeClr val="bg1">
                  <a:alpha val="0"/>
                </a:schemeClr>
              </a:gs>
              <a:gs pos="43000">
                <a:schemeClr val="bg1">
                  <a:alpha val="61000"/>
                </a:schemeClr>
              </a:gs>
            </a:gsLst>
            <a:lin ang="540000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0" name="Rectangle 29"/>
          <p:cNvSpPr/>
          <p:nvPr/>
        </p:nvSpPr>
        <p:spPr bwMode="auto">
          <a:xfrm>
            <a:off x="0" y="2366023"/>
            <a:ext cx="10691813" cy="1488827"/>
          </a:xfrm>
          <a:prstGeom prst="rect">
            <a:avLst/>
          </a:prstGeom>
          <a:gradFill flip="none" rotWithShape="1">
            <a:gsLst>
              <a:gs pos="100000">
                <a:schemeClr val="bg1">
                  <a:alpha val="0"/>
                </a:schemeClr>
              </a:gs>
              <a:gs pos="43000">
                <a:schemeClr val="bg1">
                  <a:alpha val="61000"/>
                </a:schemeClr>
              </a:gs>
            </a:gsLst>
            <a:lin ang="540000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82263" t="32365" r="10329" b="56160"/>
          <a:stretch/>
        </p:blipFill>
        <p:spPr>
          <a:xfrm>
            <a:off x="66186" y="2533163"/>
            <a:ext cx="691385" cy="553852"/>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82263" t="32365" r="10329" b="56160"/>
          <a:stretch/>
        </p:blipFill>
        <p:spPr>
          <a:xfrm>
            <a:off x="1992088" y="2077571"/>
            <a:ext cx="472225" cy="378288"/>
          </a:xfrm>
          <a:prstGeom prst="rect">
            <a:avLst/>
          </a:prstGeom>
        </p:spPr>
      </p:pic>
      <p:pic>
        <p:nvPicPr>
          <p:cNvPr id="24" name="Picture 23"/>
          <p:cNvPicPr>
            <a:picLocks noChangeAspect="1"/>
          </p:cNvPicPr>
          <p:nvPr/>
        </p:nvPicPr>
        <p:blipFill rotWithShape="1">
          <a:blip r:embed="rId6" cstate="print">
            <a:extLst>
              <a:ext uri="{28A0092B-C50C-407E-A947-70E740481C1C}">
                <a14:useLocalDpi xmlns:a14="http://schemas.microsoft.com/office/drawing/2010/main" val="0"/>
              </a:ext>
            </a:extLst>
          </a:blip>
          <a:srcRect l="82263" t="32365" r="10329" b="56160"/>
          <a:stretch/>
        </p:blipFill>
        <p:spPr>
          <a:xfrm>
            <a:off x="2893466" y="2178524"/>
            <a:ext cx="920234" cy="737177"/>
          </a:xfrm>
          <a:prstGeom prst="rect">
            <a:avLst/>
          </a:prstGeom>
        </p:spPr>
      </p:pic>
      <p:pic>
        <p:nvPicPr>
          <p:cNvPr id="25" name="Picture 24"/>
          <p:cNvPicPr>
            <a:picLocks noChangeAspect="1"/>
          </p:cNvPicPr>
          <p:nvPr/>
        </p:nvPicPr>
        <p:blipFill rotWithShape="1">
          <a:blip r:embed="rId7" cstate="print">
            <a:extLst>
              <a:ext uri="{28A0092B-C50C-407E-A947-70E740481C1C}">
                <a14:useLocalDpi xmlns:a14="http://schemas.microsoft.com/office/drawing/2010/main" val="0"/>
              </a:ext>
            </a:extLst>
          </a:blip>
          <a:srcRect l="82263" t="32365" r="10329" b="56160"/>
          <a:stretch/>
        </p:blipFill>
        <p:spPr>
          <a:xfrm>
            <a:off x="6100854" y="2591695"/>
            <a:ext cx="628532" cy="503502"/>
          </a:xfrm>
          <a:prstGeom prst="rect">
            <a:avLst/>
          </a:prstGeom>
        </p:spPr>
      </p:pic>
      <p:pic>
        <p:nvPicPr>
          <p:cNvPr id="26" name="Picture 25"/>
          <p:cNvPicPr>
            <a:picLocks noChangeAspect="1"/>
          </p:cNvPicPr>
          <p:nvPr/>
        </p:nvPicPr>
        <p:blipFill rotWithShape="1">
          <a:blip r:embed="rId8">
            <a:extLst>
              <a:ext uri="{28A0092B-C50C-407E-A947-70E740481C1C}">
                <a14:useLocalDpi xmlns:a14="http://schemas.microsoft.com/office/drawing/2010/main" val="0"/>
              </a:ext>
            </a:extLst>
          </a:blip>
          <a:srcRect l="82263" t="32365" r="10329" b="56160"/>
          <a:stretch/>
        </p:blipFill>
        <p:spPr>
          <a:xfrm>
            <a:off x="7485768" y="1781682"/>
            <a:ext cx="1224831" cy="981184"/>
          </a:xfrm>
          <a:prstGeom prst="rect">
            <a:avLst/>
          </a:prstGeom>
        </p:spPr>
      </p:pic>
      <p:cxnSp>
        <p:nvCxnSpPr>
          <p:cNvPr id="27" name="Straight Connector 26"/>
          <p:cNvCxnSpPr/>
          <p:nvPr/>
        </p:nvCxnSpPr>
        <p:spPr bwMode="auto">
          <a:xfrm>
            <a:off x="5136381" y="2704127"/>
            <a:ext cx="0" cy="2515870"/>
          </a:xfrm>
          <a:prstGeom prst="line">
            <a:avLst/>
          </a:prstGeom>
          <a:solidFill>
            <a:schemeClr val="accent1"/>
          </a:solidFill>
          <a:ln w="57150" cap="flat" cmpd="sng" algn="ctr">
            <a:solidFill>
              <a:schemeClr val="bg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1" name="Picture 30"/>
          <p:cNvPicPr>
            <a:picLocks noChangeAspect="1"/>
          </p:cNvPicPr>
          <p:nvPr/>
        </p:nvPicPr>
        <p:blipFill rotWithShape="1">
          <a:blip r:embed="rId7" cstate="print">
            <a:extLst>
              <a:ext uri="{28A0092B-C50C-407E-A947-70E740481C1C}">
                <a14:useLocalDpi xmlns:a14="http://schemas.microsoft.com/office/drawing/2010/main" val="0"/>
              </a:ext>
            </a:extLst>
          </a:blip>
          <a:srcRect l="82263" t="32365" r="10329" b="56160"/>
          <a:stretch/>
        </p:blipFill>
        <p:spPr>
          <a:xfrm>
            <a:off x="9833386" y="2288119"/>
            <a:ext cx="628532" cy="503502"/>
          </a:xfrm>
          <a:prstGeom prst="rect">
            <a:avLst/>
          </a:prstGeom>
        </p:spPr>
      </p:pic>
      <p:sp>
        <p:nvSpPr>
          <p:cNvPr id="22" name="Title 2"/>
          <p:cNvSpPr txBox="1">
            <a:spLocks/>
          </p:cNvSpPr>
          <p:nvPr/>
        </p:nvSpPr>
        <p:spPr>
          <a:xfrm>
            <a:off x="738188" y="323851"/>
            <a:ext cx="6551934" cy="670094"/>
          </a:xfrm>
          <a:prstGeom prst="rect">
            <a:avLst/>
          </a:prstGeom>
        </p:spPr>
        <p:txBody>
          <a:bodyPr/>
          <a:lstStyle>
            <a:lvl1pPr algn="l" defTabSz="995363" rtl="0" eaLnBrk="1" fontAlgn="base" hangingPunct="1">
              <a:spcBef>
                <a:spcPct val="0"/>
              </a:spcBef>
              <a:spcAft>
                <a:spcPct val="0"/>
              </a:spcAft>
              <a:defRPr sz="2400" b="1">
                <a:solidFill>
                  <a:schemeClr val="tx1"/>
                </a:solidFill>
                <a:latin typeface="+mj-lt"/>
                <a:ea typeface="+mj-ea"/>
                <a:cs typeface="+mj-cs"/>
              </a:defRPr>
            </a:lvl1pPr>
            <a:lvl2pPr algn="l" defTabSz="995363" rtl="0" eaLnBrk="1" fontAlgn="base" hangingPunct="1">
              <a:spcBef>
                <a:spcPct val="0"/>
              </a:spcBef>
              <a:spcAft>
                <a:spcPct val="0"/>
              </a:spcAft>
              <a:defRPr sz="2800" b="1">
                <a:solidFill>
                  <a:srgbClr val="787878"/>
                </a:solidFill>
                <a:latin typeface="Arial" charset="0"/>
              </a:defRPr>
            </a:lvl2pPr>
            <a:lvl3pPr algn="l" defTabSz="995363" rtl="0" eaLnBrk="1" fontAlgn="base" hangingPunct="1">
              <a:spcBef>
                <a:spcPct val="0"/>
              </a:spcBef>
              <a:spcAft>
                <a:spcPct val="0"/>
              </a:spcAft>
              <a:defRPr sz="2800" b="1">
                <a:solidFill>
                  <a:srgbClr val="787878"/>
                </a:solidFill>
                <a:latin typeface="Arial" charset="0"/>
              </a:defRPr>
            </a:lvl3pPr>
            <a:lvl4pPr algn="l" defTabSz="995363" rtl="0" eaLnBrk="1" fontAlgn="base" hangingPunct="1">
              <a:spcBef>
                <a:spcPct val="0"/>
              </a:spcBef>
              <a:spcAft>
                <a:spcPct val="0"/>
              </a:spcAft>
              <a:defRPr sz="2800" b="1">
                <a:solidFill>
                  <a:srgbClr val="787878"/>
                </a:solidFill>
                <a:latin typeface="Arial" charset="0"/>
              </a:defRPr>
            </a:lvl4pPr>
            <a:lvl5pPr algn="l" defTabSz="995363" rtl="0" eaLnBrk="1" fontAlgn="base" hangingPunct="1">
              <a:spcBef>
                <a:spcPct val="0"/>
              </a:spcBef>
              <a:spcAft>
                <a:spcPct val="0"/>
              </a:spcAft>
              <a:defRPr sz="2800" b="1">
                <a:solidFill>
                  <a:srgbClr val="787878"/>
                </a:solidFill>
                <a:latin typeface="Arial" charset="0"/>
              </a:defRPr>
            </a:lvl5pPr>
            <a:lvl6pPr marL="457200" algn="l" defTabSz="995363" rtl="0" eaLnBrk="1" fontAlgn="base" hangingPunct="1">
              <a:spcBef>
                <a:spcPct val="0"/>
              </a:spcBef>
              <a:spcAft>
                <a:spcPct val="0"/>
              </a:spcAft>
              <a:defRPr sz="2800" b="1">
                <a:solidFill>
                  <a:srgbClr val="787878"/>
                </a:solidFill>
                <a:latin typeface="Arial" charset="0"/>
              </a:defRPr>
            </a:lvl6pPr>
            <a:lvl7pPr marL="914400" algn="l" defTabSz="995363" rtl="0" eaLnBrk="1" fontAlgn="base" hangingPunct="1">
              <a:spcBef>
                <a:spcPct val="0"/>
              </a:spcBef>
              <a:spcAft>
                <a:spcPct val="0"/>
              </a:spcAft>
              <a:defRPr sz="2800" b="1">
                <a:solidFill>
                  <a:srgbClr val="787878"/>
                </a:solidFill>
                <a:latin typeface="Arial" charset="0"/>
              </a:defRPr>
            </a:lvl7pPr>
            <a:lvl8pPr marL="1371600" algn="l" defTabSz="995363" rtl="0" eaLnBrk="1" fontAlgn="base" hangingPunct="1">
              <a:spcBef>
                <a:spcPct val="0"/>
              </a:spcBef>
              <a:spcAft>
                <a:spcPct val="0"/>
              </a:spcAft>
              <a:defRPr sz="2800" b="1">
                <a:solidFill>
                  <a:srgbClr val="787878"/>
                </a:solidFill>
                <a:latin typeface="Arial" charset="0"/>
              </a:defRPr>
            </a:lvl8pPr>
            <a:lvl9pPr marL="1828800" algn="l" defTabSz="995363" rtl="0" eaLnBrk="1" fontAlgn="base" hangingPunct="1">
              <a:spcBef>
                <a:spcPct val="0"/>
              </a:spcBef>
              <a:spcAft>
                <a:spcPct val="0"/>
              </a:spcAft>
              <a:defRPr sz="2800" b="1">
                <a:solidFill>
                  <a:srgbClr val="787878"/>
                </a:solidFill>
                <a:latin typeface="Arial" charset="0"/>
              </a:defRPr>
            </a:lvl9pPr>
          </a:lstStyle>
          <a:p>
            <a:pPr marL="0" lvl="1"/>
            <a:r>
              <a:rPr lang="en-GB" sz="3200" kern="0" dirty="0" smtClean="0">
                <a:solidFill>
                  <a:schemeClr val="accent1"/>
                </a:solidFill>
              </a:rPr>
              <a:t>Energy </a:t>
            </a:r>
            <a:r>
              <a:rPr lang="en-GB" sz="3200" kern="0" dirty="0">
                <a:solidFill>
                  <a:schemeClr val="accent1"/>
                </a:solidFill>
              </a:rPr>
              <a:t>Valve 3.0</a:t>
            </a:r>
          </a:p>
          <a:p>
            <a:pPr marL="0" lvl="1"/>
            <a:endParaRPr lang="en-GB" sz="3200" kern="0" dirty="0" smtClean="0">
              <a:solidFill>
                <a:schemeClr val="accent1"/>
              </a:solidFill>
              <a:effectLst>
                <a:outerShdw blurRad="63500" sx="102000" sy="102000" algn="ctr" rotWithShape="0">
                  <a:prstClr val="black">
                    <a:alpha val="40000"/>
                  </a:prstClr>
                </a:outerShdw>
              </a:effectLst>
            </a:endParaRPr>
          </a:p>
        </p:txBody>
      </p:sp>
      <p:sp>
        <p:nvSpPr>
          <p:cNvPr id="28" name="TextBox 27"/>
          <p:cNvSpPr txBox="1"/>
          <p:nvPr/>
        </p:nvSpPr>
        <p:spPr>
          <a:xfrm>
            <a:off x="953418" y="5313198"/>
            <a:ext cx="2921940" cy="1015663"/>
          </a:xfrm>
          <a:prstGeom prst="rect">
            <a:avLst/>
          </a:prstGeom>
          <a:noFill/>
        </p:spPr>
        <p:txBody>
          <a:bodyPr wrap="square" rtlCol="0">
            <a:spAutoFit/>
          </a:bodyPr>
          <a:lstStyle/>
          <a:p>
            <a:r>
              <a:rPr lang="en-GB" sz="2000" b="1" dirty="0" smtClean="0">
                <a:solidFill>
                  <a:schemeClr val="bg1"/>
                </a:solidFill>
              </a:rPr>
              <a:t>The world’s </a:t>
            </a:r>
            <a:r>
              <a:rPr lang="en-GB" sz="2000" b="1" dirty="0">
                <a:solidFill>
                  <a:schemeClr val="bg1"/>
                </a:solidFill>
              </a:rPr>
              <a:t>most </a:t>
            </a:r>
            <a:br>
              <a:rPr lang="en-GB" sz="2000" b="1" dirty="0">
                <a:solidFill>
                  <a:schemeClr val="bg1"/>
                </a:solidFill>
              </a:rPr>
            </a:br>
            <a:r>
              <a:rPr lang="en-GB" sz="2000" b="1" dirty="0">
                <a:solidFill>
                  <a:schemeClr val="bg1"/>
                </a:solidFill>
              </a:rPr>
              <a:t>advanced </a:t>
            </a:r>
            <a:r>
              <a:rPr lang="en-GB" sz="2000" b="1" dirty="0" smtClean="0">
                <a:solidFill>
                  <a:schemeClr val="bg1"/>
                </a:solidFill>
              </a:rPr>
              <a:t>pressure-</a:t>
            </a:r>
            <a:r>
              <a:rPr lang="en-GB" sz="2000" b="1" dirty="0">
                <a:solidFill>
                  <a:schemeClr val="bg1"/>
                </a:solidFill>
              </a:rPr>
              <a:t/>
            </a:r>
            <a:br>
              <a:rPr lang="en-GB" sz="2000" b="1" dirty="0">
                <a:solidFill>
                  <a:schemeClr val="bg1"/>
                </a:solidFill>
              </a:rPr>
            </a:br>
            <a:r>
              <a:rPr lang="en-GB" sz="2000" b="1" dirty="0">
                <a:solidFill>
                  <a:schemeClr val="bg1"/>
                </a:solidFill>
              </a:rPr>
              <a:t>independent valve</a:t>
            </a:r>
            <a:endParaRPr lang="en-US" sz="2000" b="1" dirty="0">
              <a:solidFill>
                <a:schemeClr val="bg1"/>
              </a:solidFill>
            </a:endParaRPr>
          </a:p>
        </p:txBody>
      </p:sp>
      <p:grpSp>
        <p:nvGrpSpPr>
          <p:cNvPr id="35" name="Group 34"/>
          <p:cNvGrpSpPr/>
          <p:nvPr/>
        </p:nvGrpSpPr>
        <p:grpSpPr>
          <a:xfrm>
            <a:off x="3791381" y="1002794"/>
            <a:ext cx="2617485" cy="1702228"/>
            <a:chOff x="8567281" y="558087"/>
            <a:chExt cx="1569206" cy="1020501"/>
          </a:xfrm>
        </p:grpSpPr>
        <p:sp>
          <p:nvSpPr>
            <p:cNvPr id="36" name="Rectangle 35"/>
            <p:cNvSpPr/>
            <p:nvPr/>
          </p:nvSpPr>
          <p:spPr bwMode="auto">
            <a:xfrm>
              <a:off x="8946306" y="922428"/>
              <a:ext cx="792088" cy="45823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37" name="Picture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7281" y="558087"/>
              <a:ext cx="1569206" cy="1020501"/>
            </a:xfrm>
            <a:prstGeom prst="rect">
              <a:avLst/>
            </a:prstGeom>
          </p:spPr>
        </p:pic>
      </p:grpSp>
      <p:grpSp>
        <p:nvGrpSpPr>
          <p:cNvPr id="38" name="Group 37"/>
          <p:cNvGrpSpPr/>
          <p:nvPr/>
        </p:nvGrpSpPr>
        <p:grpSpPr>
          <a:xfrm>
            <a:off x="8558975" y="0"/>
            <a:ext cx="1408494" cy="1043533"/>
            <a:chOff x="8874298" y="0"/>
            <a:chExt cx="1408494" cy="1043533"/>
          </a:xfrm>
        </p:grpSpPr>
        <p:sp>
          <p:nvSpPr>
            <p:cNvPr id="39" name="Rectangle 38"/>
            <p:cNvSpPr/>
            <p:nvPr/>
          </p:nvSpPr>
          <p:spPr bwMode="auto">
            <a:xfrm>
              <a:off x="8874298" y="0"/>
              <a:ext cx="1408494" cy="82750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40" name="Pentagon 39"/>
            <p:cNvSpPr/>
            <p:nvPr/>
          </p:nvSpPr>
          <p:spPr bwMode="auto">
            <a:xfrm rot="5400000">
              <a:off x="9056779" y="-182480"/>
              <a:ext cx="1043532" cy="1408494"/>
            </a:xfrm>
            <a:prstGeom prst="homePlate">
              <a:avLst>
                <a:gd name="adj" fmla="val 19578"/>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41" name="Picture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5050" y="251445"/>
              <a:ext cx="1006990" cy="394090"/>
            </a:xfrm>
            <a:prstGeom prst="rect">
              <a:avLst/>
            </a:prstGeom>
          </p:spPr>
        </p:pic>
      </p:grpSp>
    </p:spTree>
    <p:extLst>
      <p:ext uri="{BB962C8B-B14F-4D97-AF65-F5344CB8AC3E}">
        <p14:creationId xmlns:p14="http://schemas.microsoft.com/office/powerpoint/2010/main" val="25457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1000"/>
                                        <p:tgtEl>
                                          <p:spTgt spid="27"/>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3500"/>
                            </p:stCondLst>
                            <p:childTnLst>
                              <p:par>
                                <p:cTn id="32" presetID="10" presetClass="entr" presetSubtype="0" fill="hold" nodeType="after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3">
            <a:extLst>
              <a:ext uri="{28A0092B-C50C-407E-A947-70E740481C1C}">
                <a14:useLocalDpi xmlns:a14="http://schemas.microsoft.com/office/drawing/2010/main" val="0"/>
              </a:ext>
            </a:extLst>
          </a:blip>
          <a:srcRect l="57113"/>
          <a:stretch/>
        </p:blipFill>
        <p:spPr>
          <a:xfrm flipH="1">
            <a:off x="2801" y="-1"/>
            <a:ext cx="5313264" cy="7559675"/>
          </a:xfrm>
          <a:prstGeom prst="rect">
            <a:avLst/>
          </a:prstGeom>
        </p:spPr>
      </p:pic>
      <p:pic>
        <p:nvPicPr>
          <p:cNvPr id="66" name="Picture 65"/>
          <p:cNvPicPr>
            <a:picLocks noChangeAspect="1"/>
          </p:cNvPicPr>
          <p:nvPr/>
        </p:nvPicPr>
        <p:blipFill rotWithShape="1">
          <a:blip r:embed="rId4" cstate="print">
            <a:extLst>
              <a:ext uri="{28A0092B-C50C-407E-A947-70E740481C1C}">
                <a14:useLocalDpi xmlns:a14="http://schemas.microsoft.com/office/drawing/2010/main" val="0"/>
              </a:ext>
            </a:extLst>
          </a:blip>
          <a:srcRect t="76444" r="47850" b="7670"/>
          <a:stretch/>
        </p:blipFill>
        <p:spPr>
          <a:xfrm>
            <a:off x="9989702" y="3290385"/>
            <a:ext cx="702112" cy="832064"/>
          </a:xfrm>
          <a:prstGeom prst="rect">
            <a:avLst/>
          </a:prstGeom>
        </p:spPr>
      </p:pic>
      <p:sp>
        <p:nvSpPr>
          <p:cNvPr id="13" name="Rectangle 6"/>
          <p:cNvSpPr>
            <a:spLocks noGrp="1" noChangeArrowheads="1"/>
          </p:cNvSpPr>
          <p:nvPr>
            <p:ph type="sldNum" sz="quarter" idx="10"/>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549" tIns="49773" rIns="99549" bIns="49773" numCol="1" anchor="t" anchorCtr="0" compatLnSpc="1">
            <a:prstTxWarp prst="textNoShape">
              <a:avLst/>
            </a:prstTxWarp>
          </a:bodyPr>
          <a:lstStyle>
            <a:lvl1pPr algn="r" defTabSz="995363">
              <a:defRPr sz="800">
                <a:latin typeface="Arial" charset="0"/>
              </a:defRPr>
            </a:lvl1pPr>
          </a:lstStyle>
          <a:p>
            <a:pPr>
              <a:defRPr/>
            </a:pPr>
            <a:fld id="{69F923B8-AE60-42C5-90B4-5BDE4F0E4522}" type="slidenum">
              <a:rPr lang="de-CH">
                <a:solidFill>
                  <a:srgbClr val="FFFFFF"/>
                </a:solidFill>
              </a:rPr>
              <a:pPr>
                <a:defRPr/>
              </a:pPr>
              <a:t>8</a:t>
            </a:fld>
            <a:endParaRPr lang="de-CH" dirty="0">
              <a:solidFill>
                <a:srgbClr val="FFFFFF"/>
              </a:solidFill>
            </a:endParaRPr>
          </a:p>
        </p:txBody>
      </p:sp>
      <p:grpSp>
        <p:nvGrpSpPr>
          <p:cNvPr id="45" name="Group 44"/>
          <p:cNvGrpSpPr/>
          <p:nvPr/>
        </p:nvGrpSpPr>
        <p:grpSpPr>
          <a:xfrm>
            <a:off x="8874298" y="0"/>
            <a:ext cx="1408494" cy="818695"/>
            <a:chOff x="377354" y="1"/>
            <a:chExt cx="1656186" cy="1043533"/>
          </a:xfrm>
        </p:grpSpPr>
        <p:sp>
          <p:nvSpPr>
            <p:cNvPr id="46" name="Pentagon 45"/>
            <p:cNvSpPr/>
            <p:nvPr/>
          </p:nvSpPr>
          <p:spPr bwMode="auto">
            <a:xfrm rot="5400000">
              <a:off x="683680" y="-306325"/>
              <a:ext cx="1043533" cy="1656186"/>
            </a:xfrm>
            <a:prstGeom prst="homePlate">
              <a:avLst>
                <a:gd name="adj" fmla="val 32520"/>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409" y="174081"/>
              <a:ext cx="1184075" cy="502319"/>
            </a:xfrm>
            <a:prstGeom prst="rect">
              <a:avLst/>
            </a:prstGeom>
          </p:spPr>
        </p:pic>
      </p:grpSp>
      <p:pic>
        <p:nvPicPr>
          <p:cNvPr id="64" name="Picture 63"/>
          <p:cNvPicPr>
            <a:picLocks noChangeAspect="1"/>
          </p:cNvPicPr>
          <p:nvPr/>
        </p:nvPicPr>
        <p:blipFill rotWithShape="1">
          <a:blip r:embed="rId6" cstate="print">
            <a:extLst>
              <a:ext uri="{28A0092B-C50C-407E-A947-70E740481C1C}">
                <a14:useLocalDpi xmlns:a14="http://schemas.microsoft.com/office/drawing/2010/main" val="0"/>
              </a:ext>
            </a:extLst>
          </a:blip>
          <a:srcRect t="76444" r="47850" b="7670"/>
          <a:stretch/>
        </p:blipFill>
        <p:spPr>
          <a:xfrm>
            <a:off x="5316065" y="3336157"/>
            <a:ext cx="821928" cy="832064"/>
          </a:xfrm>
          <a:prstGeom prst="rect">
            <a:avLst/>
          </a:prstGeom>
        </p:spPr>
      </p:pic>
      <p:pic>
        <p:nvPicPr>
          <p:cNvPr id="36" name="Picture 35"/>
          <p:cNvPicPr>
            <a:picLocks noChangeAspect="1"/>
          </p:cNvPicPr>
          <p:nvPr/>
        </p:nvPicPr>
        <p:blipFill>
          <a:blip r:embed="rId7" cstate="print">
            <a:extLst>
              <a:ext uri="{BEBA8EAE-BF5A-486C-A8C5-ECC9F3942E4B}">
                <a14:imgProps xmlns:a14="http://schemas.microsoft.com/office/drawing/2010/main">
                  <a14:imgLayer r:embed="rId8">
                    <a14:imgEffect>
                      <a14:backgroundRemoval t="3792" b="89996" l="2789" r="92890">
                        <a14:foregroundMark x1="43825" y1="51876" x2="43825" y2="51876"/>
                        <a14:foregroundMark x1="43641" y1="59298" x2="44315" y2="69827"/>
                        <a14:foregroundMark x1="38891" y1="65026" x2="41741" y2="68415"/>
                        <a14:foregroundMark x1="41250" y1="50988" x2="39381" y2="53207"/>
                        <a14:foregroundMark x1="79988" y1="14522" x2="79988" y2="14522"/>
                        <a14:foregroundMark x1="79988" y1="14522" x2="83972" y2="19524"/>
                        <a14:foregroundMark x1="85749" y1="28157" x2="90162" y2="46632"/>
                        <a14:backgroundMark x1="20901" y1="39129" x2="20901" y2="39129"/>
                        <a14:backgroundMark x1="85841" y1="31101" x2="87864" y2="48205"/>
                        <a14:backgroundMark x1="79896" y1="16458" x2="79896" y2="16458"/>
                      </a14:backgroundRemoval>
                    </a14:imgEffect>
                  </a14:imgLayer>
                </a14:imgProps>
              </a:ext>
              <a:ext uri="{28A0092B-C50C-407E-A947-70E740481C1C}">
                <a14:useLocalDpi xmlns:a14="http://schemas.microsoft.com/office/drawing/2010/main" val="0"/>
              </a:ext>
            </a:extLst>
          </a:blip>
          <a:stretch>
            <a:fillRect/>
          </a:stretch>
        </p:blipFill>
        <p:spPr>
          <a:xfrm>
            <a:off x="5382038" y="1488498"/>
            <a:ext cx="5404645" cy="4106029"/>
          </a:xfrm>
          <a:prstGeom prst="rect">
            <a:avLst/>
          </a:prstGeom>
        </p:spPr>
      </p:pic>
      <p:pic>
        <p:nvPicPr>
          <p:cNvPr id="71" name="Picture 70"/>
          <p:cNvPicPr>
            <a:picLocks noChangeAspect="1"/>
          </p:cNvPicPr>
          <p:nvPr/>
        </p:nvPicPr>
        <p:blipFill rotWithShape="1">
          <a:blip r:embed="rId9" cstate="print">
            <a:extLst>
              <a:ext uri="{28A0092B-C50C-407E-A947-70E740481C1C}">
                <a14:useLocalDpi xmlns:a14="http://schemas.microsoft.com/office/drawing/2010/main" val="0"/>
              </a:ext>
            </a:extLst>
          </a:blip>
          <a:srcRect t="76444" r="47850" b="7670"/>
          <a:stretch/>
        </p:blipFill>
        <p:spPr>
          <a:xfrm>
            <a:off x="5316065" y="4942176"/>
            <a:ext cx="5375746" cy="862474"/>
          </a:xfrm>
          <a:prstGeom prst="rect">
            <a:avLst/>
          </a:prstGeom>
        </p:spPr>
      </p:pic>
      <p:sp>
        <p:nvSpPr>
          <p:cNvPr id="94" name="Oval 93"/>
          <p:cNvSpPr/>
          <p:nvPr/>
        </p:nvSpPr>
        <p:spPr bwMode="auto">
          <a:xfrm>
            <a:off x="6893510" y="2299963"/>
            <a:ext cx="310749" cy="297064"/>
          </a:xfrm>
          <a:prstGeom prst="ellipse">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n-GB" sz="1000" b="1" dirty="0" smtClean="0">
                <a:solidFill>
                  <a:srgbClr val="FFFFFF"/>
                </a:solidFill>
              </a:rPr>
              <a:t>1</a:t>
            </a:r>
          </a:p>
        </p:txBody>
      </p:sp>
      <p:sp>
        <p:nvSpPr>
          <p:cNvPr id="95" name="Oval 94"/>
          <p:cNvSpPr/>
          <p:nvPr/>
        </p:nvSpPr>
        <p:spPr bwMode="auto">
          <a:xfrm>
            <a:off x="5801145" y="2278945"/>
            <a:ext cx="310749" cy="297064"/>
          </a:xfrm>
          <a:prstGeom prst="ellipse">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n-GB" sz="1000" b="1" dirty="0" smtClean="0">
                <a:solidFill>
                  <a:srgbClr val="FFFFFF"/>
                </a:solidFill>
              </a:rPr>
              <a:t>4</a:t>
            </a:r>
          </a:p>
        </p:txBody>
      </p:sp>
      <p:sp>
        <p:nvSpPr>
          <p:cNvPr id="96" name="Oval 95"/>
          <p:cNvSpPr/>
          <p:nvPr/>
        </p:nvSpPr>
        <p:spPr bwMode="auto">
          <a:xfrm>
            <a:off x="10104087" y="3244136"/>
            <a:ext cx="310749" cy="297064"/>
          </a:xfrm>
          <a:prstGeom prst="ellipse">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n-GB" sz="1000" b="1" dirty="0">
                <a:solidFill>
                  <a:srgbClr val="FFFFFF"/>
                </a:solidFill>
              </a:rPr>
              <a:t>3</a:t>
            </a:r>
            <a:endParaRPr lang="en-GB" sz="1000" b="1" dirty="0" smtClean="0">
              <a:solidFill>
                <a:srgbClr val="FFFFFF"/>
              </a:solidFill>
            </a:endParaRPr>
          </a:p>
        </p:txBody>
      </p:sp>
      <p:sp>
        <p:nvSpPr>
          <p:cNvPr id="97" name="Oval 96"/>
          <p:cNvSpPr/>
          <p:nvPr/>
        </p:nvSpPr>
        <p:spPr bwMode="auto">
          <a:xfrm>
            <a:off x="8735741" y="2757429"/>
            <a:ext cx="310749" cy="297064"/>
          </a:xfrm>
          <a:prstGeom prst="ellipse">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n-GB" sz="1000" b="1" dirty="0">
                <a:solidFill>
                  <a:srgbClr val="FFFFFF"/>
                </a:solidFill>
              </a:rPr>
              <a:t>2</a:t>
            </a:r>
            <a:endParaRPr lang="en-GB" sz="1000" b="1" dirty="0" smtClean="0">
              <a:solidFill>
                <a:srgbClr val="FFFFFF"/>
              </a:solidFill>
            </a:endParaRPr>
          </a:p>
        </p:txBody>
      </p:sp>
      <p:sp>
        <p:nvSpPr>
          <p:cNvPr id="2" name="Title 1"/>
          <p:cNvSpPr>
            <a:spLocks noGrp="1"/>
          </p:cNvSpPr>
          <p:nvPr>
            <p:ph type="title"/>
          </p:nvPr>
        </p:nvSpPr>
        <p:spPr>
          <a:xfrm>
            <a:off x="768079" y="313846"/>
            <a:ext cx="4505819" cy="1249323"/>
          </a:xfrm>
        </p:spPr>
        <p:txBody>
          <a:bodyPr/>
          <a:lstStyle/>
          <a:p>
            <a:pPr marL="0" indent="0">
              <a:buNone/>
            </a:pPr>
            <a:r>
              <a:rPr lang="en-US" sz="2800" dirty="0" smtClean="0">
                <a:solidFill>
                  <a:schemeClr val="accent6">
                    <a:lumMod val="50000"/>
                  </a:schemeClr>
                </a:solidFill>
              </a:rPr>
              <a:t>Energy </a:t>
            </a:r>
            <a:r>
              <a:rPr lang="en-US" sz="2800" dirty="0">
                <a:solidFill>
                  <a:schemeClr val="accent6">
                    <a:lumMod val="50000"/>
                  </a:schemeClr>
                </a:solidFill>
              </a:rPr>
              <a:t>Valve </a:t>
            </a:r>
            <a:r>
              <a:rPr lang="en-US" sz="2800" dirty="0" smtClean="0">
                <a:solidFill>
                  <a:schemeClr val="accent6">
                    <a:lumMod val="50000"/>
                  </a:schemeClr>
                </a:solidFill>
              </a:rPr>
              <a:t>Overview</a:t>
            </a:r>
            <a:endParaRPr lang="en-US" sz="2800" dirty="0">
              <a:solidFill>
                <a:schemeClr val="accent6">
                  <a:lumMod val="50000"/>
                </a:schemeClr>
              </a:solidFill>
            </a:endParaRPr>
          </a:p>
        </p:txBody>
      </p:sp>
      <p:grpSp>
        <p:nvGrpSpPr>
          <p:cNvPr id="127" name="Group 126"/>
          <p:cNvGrpSpPr/>
          <p:nvPr/>
        </p:nvGrpSpPr>
        <p:grpSpPr>
          <a:xfrm>
            <a:off x="581775" y="2060496"/>
            <a:ext cx="4188066" cy="845467"/>
            <a:chOff x="581775" y="2096938"/>
            <a:chExt cx="4188066" cy="845467"/>
          </a:xfrm>
          <a:solidFill>
            <a:schemeClr val="accent5"/>
          </a:solidFill>
        </p:grpSpPr>
        <p:sp>
          <p:nvSpPr>
            <p:cNvPr id="110" name="Pentagon 109"/>
            <p:cNvSpPr/>
            <p:nvPr/>
          </p:nvSpPr>
          <p:spPr bwMode="auto">
            <a:xfrm>
              <a:off x="581775" y="2096938"/>
              <a:ext cx="483192" cy="845465"/>
            </a:xfrm>
            <a:prstGeom prst="homePlate">
              <a:avLst>
                <a:gd name="adj" fmla="val 0"/>
              </a:avLst>
            </a:prstGeom>
            <a:grp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n-US" b="1" dirty="0" smtClean="0">
                  <a:solidFill>
                    <a:srgbClr val="FF6600"/>
                  </a:solidFill>
                </a:rPr>
                <a:t>1</a:t>
              </a:r>
            </a:p>
          </p:txBody>
        </p:sp>
        <p:sp>
          <p:nvSpPr>
            <p:cNvPr id="101" name="Pentagon 100"/>
            <p:cNvSpPr/>
            <p:nvPr/>
          </p:nvSpPr>
          <p:spPr bwMode="auto">
            <a:xfrm rot="10800000">
              <a:off x="1174726" y="2096940"/>
              <a:ext cx="3595115" cy="845465"/>
            </a:xfrm>
            <a:prstGeom prst="homePlate">
              <a:avLst>
                <a:gd name="adj" fmla="val 0"/>
              </a:avLst>
            </a:prstGeom>
            <a:gr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109" name="Text Box 4"/>
            <p:cNvSpPr txBox="1">
              <a:spLocks noChangeArrowheads="1"/>
            </p:cNvSpPr>
            <p:nvPr/>
          </p:nvSpPr>
          <p:spPr bwMode="auto">
            <a:xfrm>
              <a:off x="1174727" y="2141533"/>
              <a:ext cx="3595114" cy="738642"/>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09" rIns="91418" bIns="45709">
              <a:spAutoFit/>
            </a:bodyPr>
            <a:lstStyle>
              <a:lvl1pPr defTabSz="995363" eaLnBrk="0" hangingPunct="0">
                <a:defRPr sz="2100">
                  <a:solidFill>
                    <a:schemeClr val="tx1"/>
                  </a:solidFill>
                  <a:latin typeface="Arial" charset="0"/>
                </a:defRPr>
              </a:lvl1pPr>
              <a:lvl2pPr marL="742950" indent="-285750" defTabSz="995363" eaLnBrk="0" hangingPunct="0">
                <a:defRPr sz="2100">
                  <a:solidFill>
                    <a:schemeClr val="tx1"/>
                  </a:solidFill>
                  <a:latin typeface="Arial" charset="0"/>
                </a:defRPr>
              </a:lvl2pPr>
              <a:lvl3pPr marL="1143000" indent="-228600" defTabSz="995363" eaLnBrk="0" hangingPunct="0">
                <a:defRPr sz="2100">
                  <a:solidFill>
                    <a:schemeClr val="tx1"/>
                  </a:solidFill>
                  <a:latin typeface="Arial" charset="0"/>
                </a:defRPr>
              </a:lvl3pPr>
              <a:lvl4pPr marL="1600200" indent="-228600" defTabSz="995363" eaLnBrk="0" hangingPunct="0">
                <a:defRPr sz="2100">
                  <a:solidFill>
                    <a:schemeClr val="tx1"/>
                  </a:solidFill>
                  <a:latin typeface="Arial" charset="0"/>
                </a:defRPr>
              </a:lvl4pPr>
              <a:lvl5pPr marL="2057400" indent="-228600" defTabSz="995363" eaLnBrk="0" hangingPunct="0">
                <a:defRPr sz="2100">
                  <a:solidFill>
                    <a:schemeClr val="tx1"/>
                  </a:solidFill>
                  <a:latin typeface="Arial" charset="0"/>
                </a:defRPr>
              </a:lvl5pPr>
              <a:lvl6pPr marL="2514600" indent="-228600" defTabSz="995363" eaLnBrk="0" fontAlgn="base" hangingPunct="0">
                <a:spcBef>
                  <a:spcPct val="0"/>
                </a:spcBef>
                <a:spcAft>
                  <a:spcPct val="0"/>
                </a:spcAft>
                <a:defRPr sz="2100">
                  <a:solidFill>
                    <a:schemeClr val="tx1"/>
                  </a:solidFill>
                  <a:latin typeface="Arial" charset="0"/>
                </a:defRPr>
              </a:lvl6pPr>
              <a:lvl7pPr marL="2971800" indent="-228600" defTabSz="995363" eaLnBrk="0" fontAlgn="base" hangingPunct="0">
                <a:spcBef>
                  <a:spcPct val="0"/>
                </a:spcBef>
                <a:spcAft>
                  <a:spcPct val="0"/>
                </a:spcAft>
                <a:defRPr sz="2100">
                  <a:solidFill>
                    <a:schemeClr val="tx1"/>
                  </a:solidFill>
                  <a:latin typeface="Arial" charset="0"/>
                </a:defRPr>
              </a:lvl7pPr>
              <a:lvl8pPr marL="3429000" indent="-228600" defTabSz="995363" eaLnBrk="0" fontAlgn="base" hangingPunct="0">
                <a:spcBef>
                  <a:spcPct val="0"/>
                </a:spcBef>
                <a:spcAft>
                  <a:spcPct val="0"/>
                </a:spcAft>
                <a:defRPr sz="2100">
                  <a:solidFill>
                    <a:schemeClr val="tx1"/>
                  </a:solidFill>
                  <a:latin typeface="Arial" charset="0"/>
                </a:defRPr>
              </a:lvl8pPr>
              <a:lvl9pPr marL="3886200" indent="-228600" defTabSz="995363" eaLnBrk="0" fontAlgn="base" hangingPunct="0">
                <a:spcBef>
                  <a:spcPct val="0"/>
                </a:spcBef>
                <a:spcAft>
                  <a:spcPct val="0"/>
                </a:spcAft>
                <a:defRPr sz="2100">
                  <a:solidFill>
                    <a:schemeClr val="tx1"/>
                  </a:solidFill>
                  <a:latin typeface="Arial" charset="0"/>
                </a:defRPr>
              </a:lvl9pPr>
            </a:lstStyle>
            <a:p>
              <a:pPr eaLnBrk="1" hangingPunct="1">
                <a:spcBef>
                  <a:spcPct val="50000"/>
                </a:spcBef>
              </a:pPr>
              <a:r>
                <a:rPr lang="en-US" sz="1400" b="1" dirty="0" smtClean="0">
                  <a:solidFill>
                    <a:schemeClr val="accent6">
                      <a:lumMod val="50000"/>
                    </a:schemeClr>
                  </a:solidFill>
                </a:rPr>
                <a:t>Actuator</a:t>
              </a:r>
              <a:r>
                <a:rPr lang="en-US" sz="1400" dirty="0" smtClean="0">
                  <a:solidFill>
                    <a:schemeClr val="accent6">
                      <a:lumMod val="50000"/>
                    </a:schemeClr>
                  </a:solidFill>
                </a:rPr>
                <a:t/>
              </a:r>
              <a:br>
                <a:rPr lang="en-US" sz="1400" dirty="0" smtClean="0">
                  <a:solidFill>
                    <a:schemeClr val="accent6">
                      <a:lumMod val="50000"/>
                    </a:schemeClr>
                  </a:solidFill>
                </a:rPr>
              </a:br>
              <a:r>
                <a:rPr lang="en-US" sz="1400" dirty="0" smtClean="0">
                  <a:solidFill>
                    <a:schemeClr val="accent6">
                      <a:lumMod val="50000"/>
                    </a:schemeClr>
                  </a:solidFill>
                </a:rPr>
                <a:t>Webserver, data logger, </a:t>
              </a:r>
              <a:r>
                <a:rPr lang="en-US" sz="1400" dirty="0" err="1" smtClean="0">
                  <a:solidFill>
                    <a:schemeClr val="accent6">
                      <a:lumMod val="50000"/>
                    </a:schemeClr>
                  </a:solidFill>
                </a:rPr>
                <a:t>BACnet</a:t>
              </a:r>
              <a:r>
                <a:rPr lang="en-US" sz="1400" dirty="0" smtClean="0">
                  <a:solidFill>
                    <a:schemeClr val="accent6">
                      <a:lumMod val="50000"/>
                    </a:schemeClr>
                  </a:solidFill>
                </a:rPr>
                <a:t>, Modbus, MP-Bus, Cloud capability </a:t>
              </a:r>
              <a:endParaRPr lang="en-US" sz="1400" dirty="0">
                <a:solidFill>
                  <a:schemeClr val="accent6">
                    <a:lumMod val="50000"/>
                  </a:schemeClr>
                </a:solidFill>
              </a:endParaRPr>
            </a:p>
          </p:txBody>
        </p:sp>
      </p:grpSp>
      <p:grpSp>
        <p:nvGrpSpPr>
          <p:cNvPr id="126" name="Group 125"/>
          <p:cNvGrpSpPr/>
          <p:nvPr/>
        </p:nvGrpSpPr>
        <p:grpSpPr>
          <a:xfrm>
            <a:off x="581775" y="2969936"/>
            <a:ext cx="4188066" cy="845467"/>
            <a:chOff x="581775" y="3070154"/>
            <a:chExt cx="4188066" cy="845467"/>
          </a:xfrm>
          <a:solidFill>
            <a:schemeClr val="accent5"/>
          </a:solidFill>
        </p:grpSpPr>
        <p:sp>
          <p:nvSpPr>
            <p:cNvPr id="113" name="Pentagon 112"/>
            <p:cNvSpPr/>
            <p:nvPr/>
          </p:nvSpPr>
          <p:spPr bwMode="auto">
            <a:xfrm>
              <a:off x="581775" y="3070154"/>
              <a:ext cx="483192" cy="845465"/>
            </a:xfrm>
            <a:prstGeom prst="homePlate">
              <a:avLst>
                <a:gd name="adj" fmla="val 0"/>
              </a:avLst>
            </a:prstGeom>
            <a:grp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n-US" b="1" dirty="0">
                  <a:solidFill>
                    <a:srgbClr val="FF6600"/>
                  </a:solidFill>
                </a:rPr>
                <a:t>2</a:t>
              </a:r>
              <a:endParaRPr lang="en-US" b="1" dirty="0" smtClean="0">
                <a:solidFill>
                  <a:srgbClr val="FF6600"/>
                </a:solidFill>
              </a:endParaRPr>
            </a:p>
          </p:txBody>
        </p:sp>
        <p:sp>
          <p:nvSpPr>
            <p:cNvPr id="114" name="Pentagon 113"/>
            <p:cNvSpPr/>
            <p:nvPr/>
          </p:nvSpPr>
          <p:spPr bwMode="auto">
            <a:xfrm rot="10800000">
              <a:off x="1174726" y="3070156"/>
              <a:ext cx="3595115" cy="845465"/>
            </a:xfrm>
            <a:prstGeom prst="homePlate">
              <a:avLst>
                <a:gd name="adj" fmla="val 0"/>
              </a:avLst>
            </a:prstGeom>
            <a:gr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115" name="Text Box 4"/>
            <p:cNvSpPr txBox="1">
              <a:spLocks noChangeArrowheads="1"/>
            </p:cNvSpPr>
            <p:nvPr/>
          </p:nvSpPr>
          <p:spPr bwMode="auto">
            <a:xfrm>
              <a:off x="1174727" y="3249742"/>
              <a:ext cx="3595114" cy="523198"/>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09" rIns="91418" bIns="45709">
              <a:spAutoFit/>
            </a:bodyPr>
            <a:lstStyle>
              <a:lvl1pPr defTabSz="995363" eaLnBrk="0" hangingPunct="0">
                <a:defRPr sz="2100">
                  <a:solidFill>
                    <a:schemeClr val="tx1"/>
                  </a:solidFill>
                  <a:latin typeface="Arial" charset="0"/>
                </a:defRPr>
              </a:lvl1pPr>
              <a:lvl2pPr marL="742950" indent="-285750" defTabSz="995363" eaLnBrk="0" hangingPunct="0">
                <a:defRPr sz="2100">
                  <a:solidFill>
                    <a:schemeClr val="tx1"/>
                  </a:solidFill>
                  <a:latin typeface="Arial" charset="0"/>
                </a:defRPr>
              </a:lvl2pPr>
              <a:lvl3pPr marL="1143000" indent="-228600" defTabSz="995363" eaLnBrk="0" hangingPunct="0">
                <a:defRPr sz="2100">
                  <a:solidFill>
                    <a:schemeClr val="tx1"/>
                  </a:solidFill>
                  <a:latin typeface="Arial" charset="0"/>
                </a:defRPr>
              </a:lvl3pPr>
              <a:lvl4pPr marL="1600200" indent="-228600" defTabSz="995363" eaLnBrk="0" hangingPunct="0">
                <a:defRPr sz="2100">
                  <a:solidFill>
                    <a:schemeClr val="tx1"/>
                  </a:solidFill>
                  <a:latin typeface="Arial" charset="0"/>
                </a:defRPr>
              </a:lvl4pPr>
              <a:lvl5pPr marL="2057400" indent="-228600" defTabSz="995363" eaLnBrk="0" hangingPunct="0">
                <a:defRPr sz="2100">
                  <a:solidFill>
                    <a:schemeClr val="tx1"/>
                  </a:solidFill>
                  <a:latin typeface="Arial" charset="0"/>
                </a:defRPr>
              </a:lvl5pPr>
              <a:lvl6pPr marL="2514600" indent="-228600" defTabSz="995363" eaLnBrk="0" fontAlgn="base" hangingPunct="0">
                <a:spcBef>
                  <a:spcPct val="0"/>
                </a:spcBef>
                <a:spcAft>
                  <a:spcPct val="0"/>
                </a:spcAft>
                <a:defRPr sz="2100">
                  <a:solidFill>
                    <a:schemeClr val="tx1"/>
                  </a:solidFill>
                  <a:latin typeface="Arial" charset="0"/>
                </a:defRPr>
              </a:lvl6pPr>
              <a:lvl7pPr marL="2971800" indent="-228600" defTabSz="995363" eaLnBrk="0" fontAlgn="base" hangingPunct="0">
                <a:spcBef>
                  <a:spcPct val="0"/>
                </a:spcBef>
                <a:spcAft>
                  <a:spcPct val="0"/>
                </a:spcAft>
                <a:defRPr sz="2100">
                  <a:solidFill>
                    <a:schemeClr val="tx1"/>
                  </a:solidFill>
                  <a:latin typeface="Arial" charset="0"/>
                </a:defRPr>
              </a:lvl7pPr>
              <a:lvl8pPr marL="3429000" indent="-228600" defTabSz="995363" eaLnBrk="0" fontAlgn="base" hangingPunct="0">
                <a:spcBef>
                  <a:spcPct val="0"/>
                </a:spcBef>
                <a:spcAft>
                  <a:spcPct val="0"/>
                </a:spcAft>
                <a:defRPr sz="2100">
                  <a:solidFill>
                    <a:schemeClr val="tx1"/>
                  </a:solidFill>
                  <a:latin typeface="Arial" charset="0"/>
                </a:defRPr>
              </a:lvl8pPr>
              <a:lvl9pPr marL="3886200" indent="-228600" defTabSz="995363" eaLnBrk="0" fontAlgn="base" hangingPunct="0">
                <a:spcBef>
                  <a:spcPct val="0"/>
                </a:spcBef>
                <a:spcAft>
                  <a:spcPct val="0"/>
                </a:spcAft>
                <a:defRPr sz="2100">
                  <a:solidFill>
                    <a:schemeClr val="tx1"/>
                  </a:solidFill>
                  <a:latin typeface="Arial" charset="0"/>
                </a:defRPr>
              </a:lvl9pPr>
            </a:lstStyle>
            <a:p>
              <a:pPr eaLnBrk="1" hangingPunct="1"/>
              <a:r>
                <a:rPr lang="en-US" sz="1400" b="1" dirty="0">
                  <a:solidFill>
                    <a:schemeClr val="accent6">
                      <a:lumMod val="50000"/>
                    </a:schemeClr>
                  </a:solidFill>
                </a:rPr>
                <a:t>Electronic F</a:t>
              </a:r>
              <a:r>
                <a:rPr lang="en-US" sz="1400" b="1" dirty="0" smtClean="0">
                  <a:solidFill>
                    <a:schemeClr val="accent6">
                      <a:lumMod val="50000"/>
                    </a:schemeClr>
                  </a:solidFill>
                </a:rPr>
                <a:t>low Meter</a:t>
              </a:r>
              <a:br>
                <a:rPr lang="en-US" sz="1400" b="1" dirty="0" smtClean="0">
                  <a:solidFill>
                    <a:schemeClr val="accent6">
                      <a:lumMod val="50000"/>
                    </a:schemeClr>
                  </a:solidFill>
                </a:rPr>
              </a:br>
              <a:r>
                <a:rPr lang="en-US" sz="1400" dirty="0" smtClean="0">
                  <a:solidFill>
                    <a:schemeClr val="accent6">
                      <a:lumMod val="50000"/>
                    </a:schemeClr>
                  </a:solidFill>
                </a:rPr>
                <a:t>True Flow, Wet calibrated</a:t>
              </a:r>
              <a:endParaRPr lang="en-US" sz="1400" dirty="0">
                <a:solidFill>
                  <a:schemeClr val="accent6">
                    <a:lumMod val="50000"/>
                  </a:schemeClr>
                </a:solidFill>
              </a:endParaRPr>
            </a:p>
          </p:txBody>
        </p:sp>
      </p:grpSp>
      <p:grpSp>
        <p:nvGrpSpPr>
          <p:cNvPr id="125" name="Group 124"/>
          <p:cNvGrpSpPr/>
          <p:nvPr/>
        </p:nvGrpSpPr>
        <p:grpSpPr>
          <a:xfrm>
            <a:off x="581775" y="3866084"/>
            <a:ext cx="4188066" cy="845467"/>
            <a:chOff x="581775" y="4043367"/>
            <a:chExt cx="4188066" cy="845467"/>
          </a:xfrm>
          <a:solidFill>
            <a:schemeClr val="accent5"/>
          </a:solidFill>
        </p:grpSpPr>
        <p:sp>
          <p:nvSpPr>
            <p:cNvPr id="116" name="Pentagon 115"/>
            <p:cNvSpPr/>
            <p:nvPr/>
          </p:nvSpPr>
          <p:spPr bwMode="auto">
            <a:xfrm>
              <a:off x="581775" y="4043367"/>
              <a:ext cx="483192" cy="845465"/>
            </a:xfrm>
            <a:prstGeom prst="homePlate">
              <a:avLst>
                <a:gd name="adj" fmla="val 0"/>
              </a:avLst>
            </a:prstGeom>
            <a:grp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n-US" b="1" dirty="0">
                  <a:solidFill>
                    <a:srgbClr val="FF6600"/>
                  </a:solidFill>
                </a:rPr>
                <a:t>3</a:t>
              </a:r>
              <a:endParaRPr lang="en-US" b="1" dirty="0" smtClean="0">
                <a:solidFill>
                  <a:srgbClr val="FF6600"/>
                </a:solidFill>
              </a:endParaRPr>
            </a:p>
          </p:txBody>
        </p:sp>
        <p:sp>
          <p:nvSpPr>
            <p:cNvPr id="117" name="Pentagon 116"/>
            <p:cNvSpPr/>
            <p:nvPr/>
          </p:nvSpPr>
          <p:spPr bwMode="auto">
            <a:xfrm rot="10800000">
              <a:off x="1174726" y="4043369"/>
              <a:ext cx="3595115" cy="845465"/>
            </a:xfrm>
            <a:prstGeom prst="homePlate">
              <a:avLst>
                <a:gd name="adj" fmla="val 0"/>
              </a:avLst>
            </a:prstGeom>
            <a:gr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118" name="Text Box 4"/>
            <p:cNvSpPr txBox="1">
              <a:spLocks noChangeArrowheads="1"/>
            </p:cNvSpPr>
            <p:nvPr/>
          </p:nvSpPr>
          <p:spPr bwMode="auto">
            <a:xfrm>
              <a:off x="1174727" y="4087184"/>
              <a:ext cx="3595114" cy="738642"/>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09" rIns="91418" bIns="45709">
              <a:spAutoFit/>
            </a:bodyPr>
            <a:lstStyle>
              <a:lvl1pPr defTabSz="995363" eaLnBrk="0" hangingPunct="0">
                <a:defRPr sz="2100">
                  <a:solidFill>
                    <a:schemeClr val="tx1"/>
                  </a:solidFill>
                  <a:latin typeface="Arial" charset="0"/>
                </a:defRPr>
              </a:lvl1pPr>
              <a:lvl2pPr marL="742950" indent="-285750" defTabSz="995363" eaLnBrk="0" hangingPunct="0">
                <a:defRPr sz="2100">
                  <a:solidFill>
                    <a:schemeClr val="tx1"/>
                  </a:solidFill>
                  <a:latin typeface="Arial" charset="0"/>
                </a:defRPr>
              </a:lvl2pPr>
              <a:lvl3pPr marL="1143000" indent="-228600" defTabSz="995363" eaLnBrk="0" hangingPunct="0">
                <a:defRPr sz="2100">
                  <a:solidFill>
                    <a:schemeClr val="tx1"/>
                  </a:solidFill>
                  <a:latin typeface="Arial" charset="0"/>
                </a:defRPr>
              </a:lvl3pPr>
              <a:lvl4pPr marL="1600200" indent="-228600" defTabSz="995363" eaLnBrk="0" hangingPunct="0">
                <a:defRPr sz="2100">
                  <a:solidFill>
                    <a:schemeClr val="tx1"/>
                  </a:solidFill>
                  <a:latin typeface="Arial" charset="0"/>
                </a:defRPr>
              </a:lvl4pPr>
              <a:lvl5pPr marL="2057400" indent="-228600" defTabSz="995363" eaLnBrk="0" hangingPunct="0">
                <a:defRPr sz="2100">
                  <a:solidFill>
                    <a:schemeClr val="tx1"/>
                  </a:solidFill>
                  <a:latin typeface="Arial" charset="0"/>
                </a:defRPr>
              </a:lvl5pPr>
              <a:lvl6pPr marL="2514600" indent="-228600" defTabSz="995363" eaLnBrk="0" fontAlgn="base" hangingPunct="0">
                <a:spcBef>
                  <a:spcPct val="0"/>
                </a:spcBef>
                <a:spcAft>
                  <a:spcPct val="0"/>
                </a:spcAft>
                <a:defRPr sz="2100">
                  <a:solidFill>
                    <a:schemeClr val="tx1"/>
                  </a:solidFill>
                  <a:latin typeface="Arial" charset="0"/>
                </a:defRPr>
              </a:lvl6pPr>
              <a:lvl7pPr marL="2971800" indent="-228600" defTabSz="995363" eaLnBrk="0" fontAlgn="base" hangingPunct="0">
                <a:spcBef>
                  <a:spcPct val="0"/>
                </a:spcBef>
                <a:spcAft>
                  <a:spcPct val="0"/>
                </a:spcAft>
                <a:defRPr sz="2100">
                  <a:solidFill>
                    <a:schemeClr val="tx1"/>
                  </a:solidFill>
                  <a:latin typeface="Arial" charset="0"/>
                </a:defRPr>
              </a:lvl7pPr>
              <a:lvl8pPr marL="3429000" indent="-228600" defTabSz="995363" eaLnBrk="0" fontAlgn="base" hangingPunct="0">
                <a:spcBef>
                  <a:spcPct val="0"/>
                </a:spcBef>
                <a:spcAft>
                  <a:spcPct val="0"/>
                </a:spcAft>
                <a:defRPr sz="2100">
                  <a:solidFill>
                    <a:schemeClr val="tx1"/>
                  </a:solidFill>
                  <a:latin typeface="Arial" charset="0"/>
                </a:defRPr>
              </a:lvl8pPr>
              <a:lvl9pPr marL="3886200" indent="-228600" defTabSz="995363" eaLnBrk="0" fontAlgn="base" hangingPunct="0">
                <a:spcBef>
                  <a:spcPct val="0"/>
                </a:spcBef>
                <a:spcAft>
                  <a:spcPct val="0"/>
                </a:spcAft>
                <a:defRPr sz="2100">
                  <a:solidFill>
                    <a:schemeClr val="tx1"/>
                  </a:solidFill>
                  <a:latin typeface="Arial" charset="0"/>
                </a:defRPr>
              </a:lvl9pPr>
            </a:lstStyle>
            <a:p>
              <a:pPr eaLnBrk="1" hangingPunct="1"/>
              <a:r>
                <a:rPr lang="en-US" sz="1400" b="1" dirty="0">
                  <a:solidFill>
                    <a:schemeClr val="accent6">
                      <a:lumMod val="50000"/>
                    </a:schemeClr>
                  </a:solidFill>
                </a:rPr>
                <a:t>Temperature </a:t>
              </a:r>
              <a:r>
                <a:rPr lang="en-US" sz="1400" b="1" dirty="0" smtClean="0">
                  <a:solidFill>
                    <a:schemeClr val="accent6">
                      <a:lumMod val="50000"/>
                    </a:schemeClr>
                  </a:solidFill>
                </a:rPr>
                <a:t>Sensors</a:t>
              </a:r>
              <a:endParaRPr lang="en-US" sz="1400" dirty="0" smtClean="0">
                <a:solidFill>
                  <a:schemeClr val="accent6">
                    <a:lumMod val="50000"/>
                  </a:schemeClr>
                </a:solidFill>
              </a:endParaRPr>
            </a:p>
            <a:p>
              <a:pPr eaLnBrk="1" hangingPunct="1"/>
              <a:r>
                <a:rPr lang="en-US" sz="1400" dirty="0" smtClean="0">
                  <a:solidFill>
                    <a:schemeClr val="accent6">
                      <a:lumMod val="50000"/>
                    </a:schemeClr>
                  </a:solidFill>
                </a:rPr>
                <a:t>Platinum based RTD for supply and return, allowing BTU measurement</a:t>
              </a:r>
              <a:endParaRPr lang="en-US" sz="1400" dirty="0">
                <a:solidFill>
                  <a:schemeClr val="accent6">
                    <a:lumMod val="50000"/>
                  </a:schemeClr>
                </a:solidFill>
              </a:endParaRPr>
            </a:p>
          </p:txBody>
        </p:sp>
      </p:grpSp>
      <p:grpSp>
        <p:nvGrpSpPr>
          <p:cNvPr id="124" name="Group 123"/>
          <p:cNvGrpSpPr/>
          <p:nvPr/>
        </p:nvGrpSpPr>
        <p:grpSpPr>
          <a:xfrm>
            <a:off x="581775" y="4797945"/>
            <a:ext cx="4188066" cy="845467"/>
            <a:chOff x="581775" y="5019885"/>
            <a:chExt cx="4188066" cy="845467"/>
          </a:xfrm>
          <a:solidFill>
            <a:schemeClr val="accent5"/>
          </a:solidFill>
        </p:grpSpPr>
        <p:sp>
          <p:nvSpPr>
            <p:cNvPr id="119" name="Pentagon 118"/>
            <p:cNvSpPr/>
            <p:nvPr/>
          </p:nvSpPr>
          <p:spPr bwMode="auto">
            <a:xfrm>
              <a:off x="581775" y="5019885"/>
              <a:ext cx="483192" cy="845465"/>
            </a:xfrm>
            <a:prstGeom prst="homePlate">
              <a:avLst>
                <a:gd name="adj" fmla="val 0"/>
              </a:avLst>
            </a:prstGeom>
            <a:grp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n-US" b="1" dirty="0" smtClean="0">
                  <a:solidFill>
                    <a:srgbClr val="FF6600"/>
                  </a:solidFill>
                </a:rPr>
                <a:t>4</a:t>
              </a:r>
            </a:p>
          </p:txBody>
        </p:sp>
        <p:sp>
          <p:nvSpPr>
            <p:cNvPr id="120" name="Pentagon 119"/>
            <p:cNvSpPr/>
            <p:nvPr/>
          </p:nvSpPr>
          <p:spPr bwMode="auto">
            <a:xfrm rot="10800000">
              <a:off x="1174726" y="5019887"/>
              <a:ext cx="3595115" cy="845465"/>
            </a:xfrm>
            <a:prstGeom prst="homePlate">
              <a:avLst>
                <a:gd name="adj" fmla="val 0"/>
              </a:avLst>
            </a:prstGeom>
            <a:gr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121" name="Text Box 4"/>
            <p:cNvSpPr txBox="1">
              <a:spLocks noChangeArrowheads="1"/>
            </p:cNvSpPr>
            <p:nvPr/>
          </p:nvSpPr>
          <p:spPr bwMode="auto">
            <a:xfrm>
              <a:off x="1174727" y="5081897"/>
              <a:ext cx="3595114" cy="738642"/>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09" rIns="91418" bIns="45709">
              <a:spAutoFit/>
            </a:bodyPr>
            <a:lstStyle>
              <a:lvl1pPr defTabSz="995363" eaLnBrk="0" hangingPunct="0">
                <a:defRPr sz="2100">
                  <a:solidFill>
                    <a:schemeClr val="tx1"/>
                  </a:solidFill>
                  <a:latin typeface="Arial" charset="0"/>
                </a:defRPr>
              </a:lvl1pPr>
              <a:lvl2pPr marL="742950" indent="-285750" defTabSz="995363" eaLnBrk="0" hangingPunct="0">
                <a:defRPr sz="2100">
                  <a:solidFill>
                    <a:schemeClr val="tx1"/>
                  </a:solidFill>
                  <a:latin typeface="Arial" charset="0"/>
                </a:defRPr>
              </a:lvl2pPr>
              <a:lvl3pPr marL="1143000" indent="-228600" defTabSz="995363" eaLnBrk="0" hangingPunct="0">
                <a:defRPr sz="2100">
                  <a:solidFill>
                    <a:schemeClr val="tx1"/>
                  </a:solidFill>
                  <a:latin typeface="Arial" charset="0"/>
                </a:defRPr>
              </a:lvl3pPr>
              <a:lvl4pPr marL="1600200" indent="-228600" defTabSz="995363" eaLnBrk="0" hangingPunct="0">
                <a:defRPr sz="2100">
                  <a:solidFill>
                    <a:schemeClr val="tx1"/>
                  </a:solidFill>
                  <a:latin typeface="Arial" charset="0"/>
                </a:defRPr>
              </a:lvl4pPr>
              <a:lvl5pPr marL="2057400" indent="-228600" defTabSz="995363" eaLnBrk="0" hangingPunct="0">
                <a:defRPr sz="2100">
                  <a:solidFill>
                    <a:schemeClr val="tx1"/>
                  </a:solidFill>
                  <a:latin typeface="Arial" charset="0"/>
                </a:defRPr>
              </a:lvl5pPr>
              <a:lvl6pPr marL="2514600" indent="-228600" defTabSz="995363" eaLnBrk="0" fontAlgn="base" hangingPunct="0">
                <a:spcBef>
                  <a:spcPct val="0"/>
                </a:spcBef>
                <a:spcAft>
                  <a:spcPct val="0"/>
                </a:spcAft>
                <a:defRPr sz="2100">
                  <a:solidFill>
                    <a:schemeClr val="tx1"/>
                  </a:solidFill>
                  <a:latin typeface="Arial" charset="0"/>
                </a:defRPr>
              </a:lvl6pPr>
              <a:lvl7pPr marL="2971800" indent="-228600" defTabSz="995363" eaLnBrk="0" fontAlgn="base" hangingPunct="0">
                <a:spcBef>
                  <a:spcPct val="0"/>
                </a:spcBef>
                <a:spcAft>
                  <a:spcPct val="0"/>
                </a:spcAft>
                <a:defRPr sz="2100">
                  <a:solidFill>
                    <a:schemeClr val="tx1"/>
                  </a:solidFill>
                  <a:latin typeface="Arial" charset="0"/>
                </a:defRPr>
              </a:lvl7pPr>
              <a:lvl8pPr marL="3429000" indent="-228600" defTabSz="995363" eaLnBrk="0" fontAlgn="base" hangingPunct="0">
                <a:spcBef>
                  <a:spcPct val="0"/>
                </a:spcBef>
                <a:spcAft>
                  <a:spcPct val="0"/>
                </a:spcAft>
                <a:defRPr sz="2100">
                  <a:solidFill>
                    <a:schemeClr val="tx1"/>
                  </a:solidFill>
                  <a:latin typeface="Arial" charset="0"/>
                </a:defRPr>
              </a:lvl8pPr>
              <a:lvl9pPr marL="3886200" indent="-228600" defTabSz="995363" eaLnBrk="0" fontAlgn="base" hangingPunct="0">
                <a:spcBef>
                  <a:spcPct val="0"/>
                </a:spcBef>
                <a:spcAft>
                  <a:spcPct val="0"/>
                </a:spcAft>
                <a:defRPr sz="2100">
                  <a:solidFill>
                    <a:schemeClr val="tx1"/>
                  </a:solidFill>
                  <a:latin typeface="Arial" charset="0"/>
                </a:defRPr>
              </a:lvl9pPr>
            </a:lstStyle>
            <a:p>
              <a:pPr eaLnBrk="1" hangingPunct="1">
                <a:spcBef>
                  <a:spcPct val="50000"/>
                </a:spcBef>
              </a:pPr>
              <a:r>
                <a:rPr lang="en-US" sz="1400" b="1" dirty="0" smtClean="0">
                  <a:solidFill>
                    <a:schemeClr val="accent6">
                      <a:lumMod val="50000"/>
                    </a:schemeClr>
                  </a:solidFill>
                </a:rPr>
                <a:t>Logic</a:t>
              </a:r>
              <a:br>
                <a:rPr lang="en-US" sz="1400" b="1" dirty="0" smtClean="0">
                  <a:solidFill>
                    <a:schemeClr val="accent6">
                      <a:lumMod val="50000"/>
                    </a:schemeClr>
                  </a:solidFill>
                </a:rPr>
              </a:br>
              <a:r>
                <a:rPr lang="en-US" sz="1400" dirty="0" smtClean="0">
                  <a:solidFill>
                    <a:schemeClr val="accent6">
                      <a:lumMod val="50000"/>
                    </a:schemeClr>
                  </a:solidFill>
                </a:rPr>
                <a:t>Delta T Management, Cloud Optimization, Power Control algorithm</a:t>
              </a:r>
              <a:endParaRPr lang="en-US" sz="1400" dirty="0">
                <a:solidFill>
                  <a:schemeClr val="accent6">
                    <a:lumMod val="50000"/>
                  </a:schemeClr>
                </a:solidFill>
              </a:endParaRPr>
            </a:p>
          </p:txBody>
        </p:sp>
      </p:grpSp>
      <p:pic>
        <p:nvPicPr>
          <p:cNvPr id="139" name="Image 66" descr="shadow-v2.png"/>
          <p:cNvPicPr>
            <a:picLocks/>
          </p:cNvPicPr>
          <p:nvPr/>
        </p:nvPicPr>
        <p:blipFill>
          <a:blip r:embed="rId10">
            <a:extLst>
              <a:ext uri="{28A0092B-C50C-407E-A947-70E740481C1C}">
                <a14:useLocalDpi xmlns:a14="http://schemas.microsoft.com/office/drawing/2010/main"/>
              </a:ext>
            </a:extLst>
          </a:blip>
          <a:srcRect/>
          <a:stretch>
            <a:fillRect/>
          </a:stretch>
        </p:blipFill>
        <p:spPr bwMode="auto">
          <a:xfrm rot="5400000" flipV="1">
            <a:off x="3430649" y="4169868"/>
            <a:ext cx="4506400" cy="73556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449362" y="5940077"/>
            <a:ext cx="4402208" cy="1043886"/>
            <a:chOff x="449362" y="5940077"/>
            <a:chExt cx="4402208" cy="1043886"/>
          </a:xfrm>
        </p:grpSpPr>
        <p:sp>
          <p:nvSpPr>
            <p:cNvPr id="123" name="Pentagon 122"/>
            <p:cNvSpPr/>
            <p:nvPr/>
          </p:nvSpPr>
          <p:spPr bwMode="auto">
            <a:xfrm>
              <a:off x="581773" y="5940077"/>
              <a:ext cx="4188067" cy="845465"/>
            </a:xfrm>
            <a:prstGeom prst="homePlate">
              <a:avLst>
                <a:gd name="adj" fmla="val 0"/>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r>
                <a:rPr lang="en-US" sz="1800" b="1" dirty="0">
                  <a:solidFill>
                    <a:srgbClr val="000000"/>
                  </a:solidFill>
                </a:rPr>
                <a:t>Measure, Observe, Record and Trend Performance Data</a:t>
              </a:r>
            </a:p>
          </p:txBody>
        </p:sp>
        <p:pic>
          <p:nvPicPr>
            <p:cNvPr id="38" name="Picture 37"/>
            <p:cNvPicPr>
              <a:picLocks noChangeAspect="1"/>
            </p:cNvPicPr>
            <p:nvPr/>
          </p:nvPicPr>
          <p:blipFill rotWithShape="1">
            <a:blip r:embed="rId11"/>
            <a:srcRect l="324" r="948"/>
            <a:stretch/>
          </p:blipFill>
          <p:spPr>
            <a:xfrm>
              <a:off x="449362" y="6578624"/>
              <a:ext cx="4402208" cy="405339"/>
            </a:xfrm>
            <a:prstGeom prst="rect">
              <a:avLst/>
            </a:prstGeom>
          </p:spPr>
        </p:pic>
      </p:grpSp>
    </p:spTree>
    <p:extLst>
      <p:ext uri="{BB962C8B-B14F-4D97-AF65-F5344CB8AC3E}">
        <p14:creationId xmlns:p14="http://schemas.microsoft.com/office/powerpoint/2010/main" val="4202541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4"/>
                                        </p:tgtEl>
                                        <p:attrNameLst>
                                          <p:attrName>style.visibility</p:attrName>
                                        </p:attrNameLst>
                                      </p:cBhvr>
                                      <p:to>
                                        <p:strVal val="visible"/>
                                      </p:to>
                                    </p:set>
                                  </p:childTnLst>
                                </p:cTn>
                              </p:par>
                            </p:childTnLst>
                          </p:cTn>
                        </p:par>
                        <p:par>
                          <p:cTn id="9" fill="hold">
                            <p:stCondLst>
                              <p:cond delay="0"/>
                            </p:stCondLst>
                            <p:childTnLst>
                              <p:par>
                                <p:cTn id="10" presetID="26" presetClass="emph" presetSubtype="0" repeatCount="2000" fill="hold" grpId="1" nodeType="afterEffect">
                                  <p:stCondLst>
                                    <p:cond delay="0"/>
                                  </p:stCondLst>
                                  <p:childTnLst>
                                    <p:animEffect transition="out" filter="fade">
                                      <p:cBhvr>
                                        <p:cTn id="11" dur="500" tmFilter="0, 0; .2, .5; .8, .5; 1, 0"/>
                                        <p:tgtEl>
                                          <p:spTgt spid="94"/>
                                        </p:tgtEl>
                                      </p:cBhvr>
                                    </p:animEffect>
                                    <p:animScale>
                                      <p:cBhvr>
                                        <p:cTn id="12" dur="250" autoRev="1" fill="hold"/>
                                        <p:tgtEl>
                                          <p:spTgt spid="94"/>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7"/>
                                        </p:tgtEl>
                                        <p:attrNameLst>
                                          <p:attrName>style.visibility</p:attrName>
                                        </p:attrNameLst>
                                      </p:cBhvr>
                                      <p:to>
                                        <p:strVal val="visible"/>
                                      </p:to>
                                    </p:set>
                                  </p:childTnLst>
                                </p:cTn>
                              </p:par>
                            </p:childTnLst>
                          </p:cTn>
                        </p:par>
                        <p:par>
                          <p:cTn id="19" fill="hold">
                            <p:stCondLst>
                              <p:cond delay="0"/>
                            </p:stCondLst>
                            <p:childTnLst>
                              <p:par>
                                <p:cTn id="20" presetID="26" presetClass="emph" presetSubtype="0" repeatCount="2000" fill="hold" grpId="1" nodeType="afterEffect">
                                  <p:stCondLst>
                                    <p:cond delay="0"/>
                                  </p:stCondLst>
                                  <p:childTnLst>
                                    <p:animEffect transition="out" filter="fade">
                                      <p:cBhvr>
                                        <p:cTn id="21" dur="500" tmFilter="0, 0; .2, .5; .8, .5; 1, 0"/>
                                        <p:tgtEl>
                                          <p:spTgt spid="97"/>
                                        </p:tgtEl>
                                      </p:cBhvr>
                                    </p:animEffect>
                                    <p:animScale>
                                      <p:cBhvr>
                                        <p:cTn id="22" dur="250" autoRev="1" fill="hold"/>
                                        <p:tgtEl>
                                          <p:spTgt spid="97"/>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6"/>
                                        </p:tgtEl>
                                        <p:attrNameLst>
                                          <p:attrName>style.visibility</p:attrName>
                                        </p:attrNameLst>
                                      </p:cBhvr>
                                      <p:to>
                                        <p:strVal val="visible"/>
                                      </p:to>
                                    </p:set>
                                  </p:childTnLst>
                                </p:cTn>
                              </p:par>
                            </p:childTnLst>
                          </p:cTn>
                        </p:par>
                        <p:par>
                          <p:cTn id="29" fill="hold">
                            <p:stCondLst>
                              <p:cond delay="0"/>
                            </p:stCondLst>
                            <p:childTnLst>
                              <p:par>
                                <p:cTn id="30" presetID="26" presetClass="emph" presetSubtype="0" repeatCount="2000" fill="hold" grpId="1" nodeType="afterEffect">
                                  <p:stCondLst>
                                    <p:cond delay="0"/>
                                  </p:stCondLst>
                                  <p:childTnLst>
                                    <p:animEffect transition="out" filter="fade">
                                      <p:cBhvr>
                                        <p:cTn id="31" dur="500" tmFilter="0, 0; .2, .5; .8, .5; 1, 0"/>
                                        <p:tgtEl>
                                          <p:spTgt spid="96"/>
                                        </p:tgtEl>
                                      </p:cBhvr>
                                    </p:animEffect>
                                    <p:animScale>
                                      <p:cBhvr>
                                        <p:cTn id="32" dur="250" autoRev="1" fill="hold"/>
                                        <p:tgtEl>
                                          <p:spTgt spid="96"/>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5"/>
                                        </p:tgtEl>
                                        <p:attrNameLst>
                                          <p:attrName>style.visibility</p:attrName>
                                        </p:attrNameLst>
                                      </p:cBhvr>
                                      <p:to>
                                        <p:strVal val="visible"/>
                                      </p:to>
                                    </p:set>
                                  </p:childTnLst>
                                </p:cTn>
                              </p:par>
                            </p:childTnLst>
                          </p:cTn>
                        </p:par>
                        <p:par>
                          <p:cTn id="39" fill="hold">
                            <p:stCondLst>
                              <p:cond delay="0"/>
                            </p:stCondLst>
                            <p:childTnLst>
                              <p:par>
                                <p:cTn id="40" presetID="26" presetClass="emph" presetSubtype="0" repeatCount="2000" fill="hold" grpId="1" nodeType="afterEffect">
                                  <p:stCondLst>
                                    <p:cond delay="0"/>
                                  </p:stCondLst>
                                  <p:childTnLst>
                                    <p:animEffect transition="out" filter="fade">
                                      <p:cBhvr>
                                        <p:cTn id="41" dur="500" tmFilter="0, 0; .2, .5; .8, .5; 1, 0"/>
                                        <p:tgtEl>
                                          <p:spTgt spid="95"/>
                                        </p:tgtEl>
                                      </p:cBhvr>
                                    </p:animEffect>
                                    <p:animScale>
                                      <p:cBhvr>
                                        <p:cTn id="42" dur="250" autoRev="1" fill="hold"/>
                                        <p:tgtEl>
                                          <p:spTgt spid="95"/>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4" grpId="1" animBg="1"/>
      <p:bldP spid="95" grpId="0" animBg="1"/>
      <p:bldP spid="95" grpId="1" animBg="1"/>
      <p:bldP spid="96" grpId="0" animBg="1"/>
      <p:bldP spid="96" grpId="1" animBg="1"/>
      <p:bldP spid="97" grpId="0" animBg="1"/>
      <p:bldP spid="9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0691813" cy="7559676"/>
          </a:xfrm>
          <a:prstGeom prst="rect">
            <a:avLst/>
          </a:prstGeom>
        </p:spPr>
      </p:pic>
      <p:sp>
        <p:nvSpPr>
          <p:cNvPr id="22" name="Title 2"/>
          <p:cNvSpPr txBox="1">
            <a:spLocks/>
          </p:cNvSpPr>
          <p:nvPr/>
        </p:nvSpPr>
        <p:spPr>
          <a:xfrm>
            <a:off x="734282" y="323850"/>
            <a:ext cx="6699856" cy="1040593"/>
          </a:xfrm>
          <a:prstGeom prst="rect">
            <a:avLst/>
          </a:prstGeom>
        </p:spPr>
        <p:txBody>
          <a:bodyPr/>
          <a:lstStyle>
            <a:lvl1pPr algn="l" defTabSz="995363" rtl="0" eaLnBrk="1" fontAlgn="base" hangingPunct="1">
              <a:spcBef>
                <a:spcPct val="0"/>
              </a:spcBef>
              <a:spcAft>
                <a:spcPct val="0"/>
              </a:spcAft>
              <a:defRPr sz="2400" b="1">
                <a:solidFill>
                  <a:schemeClr val="tx1"/>
                </a:solidFill>
                <a:latin typeface="+mj-lt"/>
                <a:ea typeface="+mj-ea"/>
                <a:cs typeface="+mj-cs"/>
              </a:defRPr>
            </a:lvl1pPr>
            <a:lvl2pPr algn="l" defTabSz="995363" rtl="0" eaLnBrk="1" fontAlgn="base" hangingPunct="1">
              <a:spcBef>
                <a:spcPct val="0"/>
              </a:spcBef>
              <a:spcAft>
                <a:spcPct val="0"/>
              </a:spcAft>
              <a:defRPr sz="2800" b="1">
                <a:solidFill>
                  <a:srgbClr val="787878"/>
                </a:solidFill>
                <a:latin typeface="Arial" charset="0"/>
              </a:defRPr>
            </a:lvl2pPr>
            <a:lvl3pPr algn="l" defTabSz="995363" rtl="0" eaLnBrk="1" fontAlgn="base" hangingPunct="1">
              <a:spcBef>
                <a:spcPct val="0"/>
              </a:spcBef>
              <a:spcAft>
                <a:spcPct val="0"/>
              </a:spcAft>
              <a:defRPr sz="2800" b="1">
                <a:solidFill>
                  <a:srgbClr val="787878"/>
                </a:solidFill>
                <a:latin typeface="Arial" charset="0"/>
              </a:defRPr>
            </a:lvl3pPr>
            <a:lvl4pPr algn="l" defTabSz="995363" rtl="0" eaLnBrk="1" fontAlgn="base" hangingPunct="1">
              <a:spcBef>
                <a:spcPct val="0"/>
              </a:spcBef>
              <a:spcAft>
                <a:spcPct val="0"/>
              </a:spcAft>
              <a:defRPr sz="2800" b="1">
                <a:solidFill>
                  <a:srgbClr val="787878"/>
                </a:solidFill>
                <a:latin typeface="Arial" charset="0"/>
              </a:defRPr>
            </a:lvl4pPr>
            <a:lvl5pPr algn="l" defTabSz="995363" rtl="0" eaLnBrk="1" fontAlgn="base" hangingPunct="1">
              <a:spcBef>
                <a:spcPct val="0"/>
              </a:spcBef>
              <a:spcAft>
                <a:spcPct val="0"/>
              </a:spcAft>
              <a:defRPr sz="2800" b="1">
                <a:solidFill>
                  <a:srgbClr val="787878"/>
                </a:solidFill>
                <a:latin typeface="Arial" charset="0"/>
              </a:defRPr>
            </a:lvl5pPr>
            <a:lvl6pPr marL="457200" algn="l" defTabSz="995363" rtl="0" eaLnBrk="1" fontAlgn="base" hangingPunct="1">
              <a:spcBef>
                <a:spcPct val="0"/>
              </a:spcBef>
              <a:spcAft>
                <a:spcPct val="0"/>
              </a:spcAft>
              <a:defRPr sz="2800" b="1">
                <a:solidFill>
                  <a:srgbClr val="787878"/>
                </a:solidFill>
                <a:latin typeface="Arial" charset="0"/>
              </a:defRPr>
            </a:lvl6pPr>
            <a:lvl7pPr marL="914400" algn="l" defTabSz="995363" rtl="0" eaLnBrk="1" fontAlgn="base" hangingPunct="1">
              <a:spcBef>
                <a:spcPct val="0"/>
              </a:spcBef>
              <a:spcAft>
                <a:spcPct val="0"/>
              </a:spcAft>
              <a:defRPr sz="2800" b="1">
                <a:solidFill>
                  <a:srgbClr val="787878"/>
                </a:solidFill>
                <a:latin typeface="Arial" charset="0"/>
              </a:defRPr>
            </a:lvl7pPr>
            <a:lvl8pPr marL="1371600" algn="l" defTabSz="995363" rtl="0" eaLnBrk="1" fontAlgn="base" hangingPunct="1">
              <a:spcBef>
                <a:spcPct val="0"/>
              </a:spcBef>
              <a:spcAft>
                <a:spcPct val="0"/>
              </a:spcAft>
              <a:defRPr sz="2800" b="1">
                <a:solidFill>
                  <a:srgbClr val="787878"/>
                </a:solidFill>
                <a:latin typeface="Arial" charset="0"/>
              </a:defRPr>
            </a:lvl8pPr>
            <a:lvl9pPr marL="1828800" algn="l" defTabSz="995363" rtl="0" eaLnBrk="1" fontAlgn="base" hangingPunct="1">
              <a:spcBef>
                <a:spcPct val="0"/>
              </a:spcBef>
              <a:spcAft>
                <a:spcPct val="0"/>
              </a:spcAft>
              <a:defRPr sz="2800" b="1">
                <a:solidFill>
                  <a:srgbClr val="787878"/>
                </a:solidFill>
                <a:latin typeface="Arial" charset="0"/>
              </a:defRPr>
            </a:lvl9pPr>
          </a:lstStyle>
          <a:p>
            <a:pPr marL="0" lvl="1"/>
            <a:r>
              <a:rPr lang="en-GB" kern="0" dirty="0" smtClean="0">
                <a:solidFill>
                  <a:schemeClr val="accent6">
                    <a:lumMod val="50000"/>
                  </a:schemeClr>
                </a:solidFill>
              </a:rPr>
              <a:t>New Features</a:t>
            </a:r>
            <a:endParaRPr lang="en-GB" kern="0" dirty="0" smtClean="0">
              <a:solidFill>
                <a:schemeClr val="accent6">
                  <a:lumMod val="50000"/>
                </a:schemeClr>
              </a:solidFill>
              <a:effectLst>
                <a:outerShdw blurRad="63500" sx="102000" sy="102000" algn="ctr" rotWithShape="0">
                  <a:prstClr val="black">
                    <a:alpha val="40000"/>
                  </a:prstClr>
                </a:outerShdw>
              </a:effectLst>
            </a:endParaRPr>
          </a:p>
        </p:txBody>
      </p:sp>
      <p:sp>
        <p:nvSpPr>
          <p:cNvPr id="49" name="Rectangle 48"/>
          <p:cNvSpPr/>
          <p:nvPr/>
        </p:nvSpPr>
        <p:spPr bwMode="auto">
          <a:xfrm>
            <a:off x="0" y="2655219"/>
            <a:ext cx="10691813" cy="1970676"/>
          </a:xfrm>
          <a:prstGeom prst="rect">
            <a:avLst/>
          </a:prstGeom>
          <a:gradFill flip="none" rotWithShape="1">
            <a:gsLst>
              <a:gs pos="100000">
                <a:schemeClr val="bg1">
                  <a:alpha val="0"/>
                </a:schemeClr>
              </a:gs>
              <a:gs pos="43000">
                <a:schemeClr val="bg1">
                  <a:alpha val="61000"/>
                </a:schemeClr>
              </a:gs>
            </a:gsLst>
            <a:lin ang="540000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nvGrpSpPr>
          <p:cNvPr id="6" name="Group 5"/>
          <p:cNvGrpSpPr/>
          <p:nvPr/>
        </p:nvGrpSpPr>
        <p:grpSpPr>
          <a:xfrm>
            <a:off x="8299188" y="1822549"/>
            <a:ext cx="1747609" cy="1464766"/>
            <a:chOff x="4472100" y="3769349"/>
            <a:chExt cx="1747609" cy="1464766"/>
          </a:xfrm>
        </p:grpSpPr>
        <p:pic>
          <p:nvPicPr>
            <p:cNvPr id="53" name="Picture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2100" y="3769349"/>
              <a:ext cx="1747609" cy="1464766"/>
            </a:xfrm>
            <a:prstGeom prst="rect">
              <a:avLst/>
            </a:prstGeom>
          </p:spPr>
        </p:pic>
        <p:sp>
          <p:nvSpPr>
            <p:cNvPr id="54" name="Rectangle 53"/>
            <p:cNvSpPr/>
            <p:nvPr/>
          </p:nvSpPr>
          <p:spPr>
            <a:xfrm>
              <a:off x="4761449" y="4638279"/>
              <a:ext cx="1168911" cy="461665"/>
            </a:xfrm>
            <a:prstGeom prst="rect">
              <a:avLst/>
            </a:prstGeom>
          </p:spPr>
          <p:txBody>
            <a:bodyPr wrap="none">
              <a:spAutoFit/>
            </a:bodyPr>
            <a:lstStyle/>
            <a:p>
              <a:pPr marL="0" indent="0" algn="ctr">
                <a:buNone/>
              </a:pPr>
              <a:r>
                <a:rPr lang="en-GB" sz="1200" b="1" kern="0" dirty="0" smtClean="0">
                  <a:solidFill>
                    <a:schemeClr val="bg1"/>
                  </a:solidFill>
                </a:rPr>
                <a:t>Cloud-Based </a:t>
              </a:r>
            </a:p>
            <a:p>
              <a:pPr marL="0" indent="0" algn="ctr">
                <a:buNone/>
              </a:pPr>
              <a:r>
                <a:rPr lang="en-GB" sz="1200" b="1" kern="0" dirty="0">
                  <a:solidFill>
                    <a:schemeClr val="bg1"/>
                  </a:solidFill>
                </a:rPr>
                <a:t>S</a:t>
              </a:r>
              <a:r>
                <a:rPr lang="en-GB" sz="1200" b="1" kern="0" dirty="0" smtClean="0">
                  <a:solidFill>
                    <a:schemeClr val="bg1"/>
                  </a:solidFill>
                </a:rPr>
                <a:t>ervices</a:t>
              </a:r>
              <a:endParaRPr lang="en-GB" sz="1200" b="1" kern="0" dirty="0">
                <a:solidFill>
                  <a:schemeClr val="bg1"/>
                </a:solidFill>
              </a:endParaRPr>
            </a:p>
          </p:txBody>
        </p:sp>
        <p:pic>
          <p:nvPicPr>
            <p:cNvPr id="55" name="Picture 5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flipH="1" flipV="1">
              <a:off x="4972005" y="4056154"/>
              <a:ext cx="747797" cy="405816"/>
            </a:xfrm>
            <a:prstGeom prst="rect">
              <a:avLst/>
            </a:prstGeom>
          </p:spPr>
        </p:pic>
      </p:grpSp>
      <p:grpSp>
        <p:nvGrpSpPr>
          <p:cNvPr id="5" name="Group 4"/>
          <p:cNvGrpSpPr/>
          <p:nvPr/>
        </p:nvGrpSpPr>
        <p:grpSpPr>
          <a:xfrm>
            <a:off x="6291793" y="1822549"/>
            <a:ext cx="1989369" cy="1474718"/>
            <a:chOff x="1296012" y="4245692"/>
            <a:chExt cx="1989369" cy="1474718"/>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3282" y="4245692"/>
              <a:ext cx="1814828" cy="1474718"/>
            </a:xfrm>
            <a:prstGeom prst="rect">
              <a:avLst/>
            </a:prstGeom>
          </p:spPr>
        </p:pic>
        <p:sp>
          <p:nvSpPr>
            <p:cNvPr id="56" name="Inhaltsplatzhalter 2"/>
            <p:cNvSpPr txBox="1">
              <a:spLocks/>
            </p:cNvSpPr>
            <p:nvPr/>
          </p:nvSpPr>
          <p:spPr bwMode="auto">
            <a:xfrm>
              <a:off x="1296012" y="5100119"/>
              <a:ext cx="1989369" cy="224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t" anchorCtr="0" compatLnSpc="1">
              <a:prstTxWarp prst="textNoShape">
                <a:avLst/>
              </a:prstTxWarp>
            </a:bodyPr>
            <a:lstStyle>
              <a:lvl1pPr marL="373063" indent="-373063" algn="l" defTabSz="995363" rtl="0" eaLnBrk="1" fontAlgn="base" hangingPunct="1">
                <a:spcBef>
                  <a:spcPct val="20000"/>
                </a:spcBef>
                <a:spcAft>
                  <a:spcPct val="0"/>
                </a:spcAft>
                <a:buClr>
                  <a:srgbClr val="FF6600"/>
                </a:buClr>
                <a:buChar char="•"/>
                <a:defRPr sz="2000" b="1">
                  <a:solidFill>
                    <a:schemeClr val="tx1"/>
                  </a:solidFill>
                  <a:latin typeface="+mn-lt"/>
                  <a:ea typeface="+mn-ea"/>
                  <a:cs typeface="+mn-cs"/>
                </a:defRPr>
              </a:lvl1pPr>
              <a:lvl2pPr marL="809625" indent="-311150" algn="l" defTabSz="995363" rtl="0" eaLnBrk="1" fontAlgn="base" hangingPunct="1">
                <a:spcBef>
                  <a:spcPct val="20000"/>
                </a:spcBef>
                <a:spcAft>
                  <a:spcPct val="0"/>
                </a:spcAft>
                <a:buClr>
                  <a:srgbClr val="FF6600"/>
                </a:buClr>
                <a:buChar char="•"/>
                <a:defRPr sz="2000">
                  <a:solidFill>
                    <a:srgbClr val="787878"/>
                  </a:solidFill>
                  <a:latin typeface="+mn-lt"/>
                </a:defRPr>
              </a:lvl2pPr>
              <a:lvl3pPr marL="1244600" indent="-249238" algn="l" defTabSz="995363" rtl="0" eaLnBrk="1" fontAlgn="base" hangingPunct="1">
                <a:spcBef>
                  <a:spcPct val="20000"/>
                </a:spcBef>
                <a:spcAft>
                  <a:spcPct val="0"/>
                </a:spcAft>
                <a:buClr>
                  <a:srgbClr val="FF6600"/>
                </a:buClr>
                <a:buChar char="•"/>
                <a:defRPr sz="2000">
                  <a:solidFill>
                    <a:srgbClr val="787878"/>
                  </a:solidFill>
                  <a:latin typeface="+mn-lt"/>
                </a:defRPr>
              </a:lvl3pPr>
              <a:lvl4pPr marL="1741488" indent="-247650" algn="l" defTabSz="995363" rtl="0" eaLnBrk="1" fontAlgn="base" hangingPunct="1">
                <a:spcBef>
                  <a:spcPct val="20000"/>
                </a:spcBef>
                <a:spcAft>
                  <a:spcPct val="0"/>
                </a:spcAft>
                <a:buClr>
                  <a:srgbClr val="FF6600"/>
                </a:buClr>
                <a:buChar char="•"/>
                <a:defRPr sz="2000">
                  <a:solidFill>
                    <a:srgbClr val="787878"/>
                  </a:solidFill>
                  <a:latin typeface="+mn-lt"/>
                </a:defRPr>
              </a:lvl4pPr>
              <a:lvl5pPr marL="2239963" indent="-249238" algn="l" defTabSz="995363" rtl="0" eaLnBrk="1" fontAlgn="base" hangingPunct="1">
                <a:spcBef>
                  <a:spcPct val="20000"/>
                </a:spcBef>
                <a:spcAft>
                  <a:spcPct val="0"/>
                </a:spcAft>
                <a:buClr>
                  <a:srgbClr val="FF6600"/>
                </a:buClr>
                <a:buChar char="•"/>
                <a:defRPr sz="2000" b="1">
                  <a:solidFill>
                    <a:schemeClr val="tx1"/>
                  </a:solidFill>
                  <a:latin typeface="+mn-lt"/>
                </a:defRPr>
              </a:lvl5pPr>
              <a:lvl6pPr marL="2697163" indent="-249238" algn="l" defTabSz="995363" rtl="0" eaLnBrk="1" fontAlgn="base" hangingPunct="1">
                <a:spcBef>
                  <a:spcPct val="20000"/>
                </a:spcBef>
                <a:spcAft>
                  <a:spcPct val="0"/>
                </a:spcAft>
                <a:buClr>
                  <a:srgbClr val="FF6600"/>
                </a:buClr>
                <a:buChar char="•"/>
                <a:defRPr sz="2000" b="1">
                  <a:solidFill>
                    <a:schemeClr val="tx1"/>
                  </a:solidFill>
                  <a:latin typeface="+mn-lt"/>
                </a:defRPr>
              </a:lvl6pPr>
              <a:lvl7pPr marL="3154363" indent="-249238" algn="l" defTabSz="995363" rtl="0" eaLnBrk="1" fontAlgn="base" hangingPunct="1">
                <a:spcBef>
                  <a:spcPct val="20000"/>
                </a:spcBef>
                <a:spcAft>
                  <a:spcPct val="0"/>
                </a:spcAft>
                <a:buClr>
                  <a:srgbClr val="FF6600"/>
                </a:buClr>
                <a:buChar char="•"/>
                <a:defRPr sz="2000" b="1">
                  <a:solidFill>
                    <a:schemeClr val="tx1"/>
                  </a:solidFill>
                  <a:latin typeface="+mn-lt"/>
                </a:defRPr>
              </a:lvl7pPr>
              <a:lvl8pPr marL="3611563" indent="-249238" algn="l" defTabSz="995363" rtl="0" eaLnBrk="1" fontAlgn="base" hangingPunct="1">
                <a:spcBef>
                  <a:spcPct val="20000"/>
                </a:spcBef>
                <a:spcAft>
                  <a:spcPct val="0"/>
                </a:spcAft>
                <a:buClr>
                  <a:srgbClr val="FF6600"/>
                </a:buClr>
                <a:buChar char="•"/>
                <a:defRPr sz="2000" b="1">
                  <a:solidFill>
                    <a:schemeClr val="tx1"/>
                  </a:solidFill>
                  <a:latin typeface="+mn-lt"/>
                </a:defRPr>
              </a:lvl8pPr>
              <a:lvl9pPr marL="4068763" indent="-249238" algn="l" defTabSz="995363" rtl="0" eaLnBrk="1" fontAlgn="base" hangingPunct="1">
                <a:spcBef>
                  <a:spcPct val="20000"/>
                </a:spcBef>
                <a:spcAft>
                  <a:spcPct val="0"/>
                </a:spcAft>
                <a:buClr>
                  <a:srgbClr val="FF6600"/>
                </a:buClr>
                <a:buChar char="•"/>
                <a:defRPr sz="2000" b="1">
                  <a:solidFill>
                    <a:schemeClr val="tx1"/>
                  </a:solidFill>
                  <a:latin typeface="+mn-lt"/>
                </a:defRPr>
              </a:lvl9pPr>
            </a:lstStyle>
            <a:p>
              <a:pPr marL="0" indent="0" algn="ctr">
                <a:buNone/>
              </a:pPr>
              <a:r>
                <a:rPr lang="en-US" sz="1200" kern="0" dirty="0" smtClean="0">
                  <a:solidFill>
                    <a:schemeClr val="bg1"/>
                  </a:solidFill>
                </a:rPr>
                <a:t>Enhanced User </a:t>
              </a:r>
            </a:p>
            <a:p>
              <a:pPr marL="0" indent="0" algn="ctr">
                <a:buNone/>
              </a:pPr>
              <a:r>
                <a:rPr lang="en-US" sz="1200" kern="0" dirty="0" smtClean="0">
                  <a:solidFill>
                    <a:schemeClr val="bg1"/>
                  </a:solidFill>
                </a:rPr>
                <a:t>Interface</a:t>
              </a:r>
              <a:endParaRPr lang="en-US" sz="1050" b="0" dirty="0">
                <a:solidFill>
                  <a:schemeClr val="bg1"/>
                </a:solidFill>
                <a:latin typeface="Arial" charset="0"/>
              </a:endParaRPr>
            </a:p>
          </p:txBody>
        </p:sp>
        <p:pic>
          <p:nvPicPr>
            <p:cNvPr id="57" name="Picture 56">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r="79431"/>
            <a:stretch/>
          </p:blipFill>
          <p:spPr>
            <a:xfrm>
              <a:off x="1925644" y="4382341"/>
              <a:ext cx="730103" cy="635943"/>
            </a:xfrm>
            <a:prstGeom prst="rect">
              <a:avLst/>
            </a:prstGeom>
          </p:spPr>
        </p:pic>
      </p:grpSp>
      <p:grpSp>
        <p:nvGrpSpPr>
          <p:cNvPr id="9" name="Group 8"/>
          <p:cNvGrpSpPr/>
          <p:nvPr/>
        </p:nvGrpSpPr>
        <p:grpSpPr>
          <a:xfrm>
            <a:off x="734282" y="1827953"/>
            <a:ext cx="1989369" cy="1464766"/>
            <a:chOff x="4688691" y="4817845"/>
            <a:chExt cx="1989369" cy="1464766"/>
          </a:xfrm>
        </p:grpSpPr>
        <p:pic>
          <p:nvPicPr>
            <p:cNvPr id="58" name="Picture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1626" y="4817845"/>
              <a:ext cx="1747609" cy="1464766"/>
            </a:xfrm>
            <a:prstGeom prst="rect">
              <a:avLst/>
            </a:prstGeom>
          </p:spPr>
        </p:pic>
        <p:sp>
          <p:nvSpPr>
            <p:cNvPr id="59" name="Inhaltsplatzhalter 2"/>
            <p:cNvSpPr txBox="1">
              <a:spLocks/>
            </p:cNvSpPr>
            <p:nvPr/>
          </p:nvSpPr>
          <p:spPr bwMode="auto">
            <a:xfrm>
              <a:off x="4688691" y="5686775"/>
              <a:ext cx="1989369" cy="224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t" anchorCtr="0" compatLnSpc="1">
              <a:prstTxWarp prst="textNoShape">
                <a:avLst/>
              </a:prstTxWarp>
            </a:bodyPr>
            <a:lstStyle>
              <a:lvl1pPr marL="373063" indent="-373063" algn="l" defTabSz="995363" rtl="0" eaLnBrk="1" fontAlgn="base" hangingPunct="1">
                <a:spcBef>
                  <a:spcPct val="20000"/>
                </a:spcBef>
                <a:spcAft>
                  <a:spcPct val="0"/>
                </a:spcAft>
                <a:buClr>
                  <a:srgbClr val="FF6600"/>
                </a:buClr>
                <a:buChar char="•"/>
                <a:defRPr sz="2000" b="1">
                  <a:solidFill>
                    <a:schemeClr val="tx1"/>
                  </a:solidFill>
                  <a:latin typeface="+mn-lt"/>
                  <a:ea typeface="+mn-ea"/>
                  <a:cs typeface="+mn-cs"/>
                </a:defRPr>
              </a:lvl1pPr>
              <a:lvl2pPr marL="809625" indent="-311150" algn="l" defTabSz="995363" rtl="0" eaLnBrk="1" fontAlgn="base" hangingPunct="1">
                <a:spcBef>
                  <a:spcPct val="20000"/>
                </a:spcBef>
                <a:spcAft>
                  <a:spcPct val="0"/>
                </a:spcAft>
                <a:buClr>
                  <a:srgbClr val="FF6600"/>
                </a:buClr>
                <a:buChar char="•"/>
                <a:defRPr sz="2000">
                  <a:solidFill>
                    <a:srgbClr val="787878"/>
                  </a:solidFill>
                  <a:latin typeface="+mn-lt"/>
                </a:defRPr>
              </a:lvl2pPr>
              <a:lvl3pPr marL="1244600" indent="-249238" algn="l" defTabSz="995363" rtl="0" eaLnBrk="1" fontAlgn="base" hangingPunct="1">
                <a:spcBef>
                  <a:spcPct val="20000"/>
                </a:spcBef>
                <a:spcAft>
                  <a:spcPct val="0"/>
                </a:spcAft>
                <a:buClr>
                  <a:srgbClr val="FF6600"/>
                </a:buClr>
                <a:buChar char="•"/>
                <a:defRPr sz="2000">
                  <a:solidFill>
                    <a:srgbClr val="787878"/>
                  </a:solidFill>
                  <a:latin typeface="+mn-lt"/>
                </a:defRPr>
              </a:lvl3pPr>
              <a:lvl4pPr marL="1741488" indent="-247650" algn="l" defTabSz="995363" rtl="0" eaLnBrk="1" fontAlgn="base" hangingPunct="1">
                <a:spcBef>
                  <a:spcPct val="20000"/>
                </a:spcBef>
                <a:spcAft>
                  <a:spcPct val="0"/>
                </a:spcAft>
                <a:buClr>
                  <a:srgbClr val="FF6600"/>
                </a:buClr>
                <a:buChar char="•"/>
                <a:defRPr sz="2000">
                  <a:solidFill>
                    <a:srgbClr val="787878"/>
                  </a:solidFill>
                  <a:latin typeface="+mn-lt"/>
                </a:defRPr>
              </a:lvl4pPr>
              <a:lvl5pPr marL="2239963" indent="-249238" algn="l" defTabSz="995363" rtl="0" eaLnBrk="1" fontAlgn="base" hangingPunct="1">
                <a:spcBef>
                  <a:spcPct val="20000"/>
                </a:spcBef>
                <a:spcAft>
                  <a:spcPct val="0"/>
                </a:spcAft>
                <a:buClr>
                  <a:srgbClr val="FF6600"/>
                </a:buClr>
                <a:buChar char="•"/>
                <a:defRPr sz="2000" b="1">
                  <a:solidFill>
                    <a:schemeClr val="tx1"/>
                  </a:solidFill>
                  <a:latin typeface="+mn-lt"/>
                </a:defRPr>
              </a:lvl5pPr>
              <a:lvl6pPr marL="2697163" indent="-249238" algn="l" defTabSz="995363" rtl="0" eaLnBrk="1" fontAlgn="base" hangingPunct="1">
                <a:spcBef>
                  <a:spcPct val="20000"/>
                </a:spcBef>
                <a:spcAft>
                  <a:spcPct val="0"/>
                </a:spcAft>
                <a:buClr>
                  <a:srgbClr val="FF6600"/>
                </a:buClr>
                <a:buChar char="•"/>
                <a:defRPr sz="2000" b="1">
                  <a:solidFill>
                    <a:schemeClr val="tx1"/>
                  </a:solidFill>
                  <a:latin typeface="+mn-lt"/>
                </a:defRPr>
              </a:lvl6pPr>
              <a:lvl7pPr marL="3154363" indent="-249238" algn="l" defTabSz="995363" rtl="0" eaLnBrk="1" fontAlgn="base" hangingPunct="1">
                <a:spcBef>
                  <a:spcPct val="20000"/>
                </a:spcBef>
                <a:spcAft>
                  <a:spcPct val="0"/>
                </a:spcAft>
                <a:buClr>
                  <a:srgbClr val="FF6600"/>
                </a:buClr>
                <a:buChar char="•"/>
                <a:defRPr sz="2000" b="1">
                  <a:solidFill>
                    <a:schemeClr val="tx1"/>
                  </a:solidFill>
                  <a:latin typeface="+mn-lt"/>
                </a:defRPr>
              </a:lvl7pPr>
              <a:lvl8pPr marL="3611563" indent="-249238" algn="l" defTabSz="995363" rtl="0" eaLnBrk="1" fontAlgn="base" hangingPunct="1">
                <a:spcBef>
                  <a:spcPct val="20000"/>
                </a:spcBef>
                <a:spcAft>
                  <a:spcPct val="0"/>
                </a:spcAft>
                <a:buClr>
                  <a:srgbClr val="FF6600"/>
                </a:buClr>
                <a:buChar char="•"/>
                <a:defRPr sz="2000" b="1">
                  <a:solidFill>
                    <a:schemeClr val="tx1"/>
                  </a:solidFill>
                  <a:latin typeface="+mn-lt"/>
                </a:defRPr>
              </a:lvl8pPr>
              <a:lvl9pPr marL="4068763" indent="-249238" algn="l" defTabSz="995363" rtl="0" eaLnBrk="1" fontAlgn="base" hangingPunct="1">
                <a:spcBef>
                  <a:spcPct val="20000"/>
                </a:spcBef>
                <a:spcAft>
                  <a:spcPct val="0"/>
                </a:spcAft>
                <a:buClr>
                  <a:srgbClr val="FF6600"/>
                </a:buClr>
                <a:buChar char="•"/>
                <a:defRPr sz="2000" b="1">
                  <a:solidFill>
                    <a:schemeClr val="tx1"/>
                  </a:solidFill>
                  <a:latin typeface="+mn-lt"/>
                </a:defRPr>
              </a:lvl9pPr>
            </a:lstStyle>
            <a:p>
              <a:pPr marL="0" indent="0" algn="ctr">
                <a:buNone/>
              </a:pPr>
              <a:r>
                <a:rPr lang="en-US" sz="1200" kern="0" dirty="0" smtClean="0">
                  <a:solidFill>
                    <a:schemeClr val="bg1"/>
                  </a:solidFill>
                </a:rPr>
                <a:t>Enhanced Delta T Management</a:t>
              </a:r>
              <a:br>
                <a:rPr lang="en-US" sz="1200" kern="0" dirty="0" smtClean="0">
                  <a:solidFill>
                    <a:schemeClr val="bg1"/>
                  </a:solidFill>
                </a:rPr>
              </a:br>
              <a:r>
                <a:rPr lang="en-US" sz="1200" kern="0" dirty="0">
                  <a:solidFill>
                    <a:schemeClr val="bg1"/>
                  </a:solidFill>
                </a:rPr>
                <a:t/>
              </a:r>
              <a:br>
                <a:rPr lang="en-US" sz="1200" kern="0" dirty="0">
                  <a:solidFill>
                    <a:schemeClr val="bg1"/>
                  </a:solidFill>
                </a:rPr>
              </a:br>
              <a:endParaRPr lang="en-US" sz="1050" b="0" dirty="0">
                <a:solidFill>
                  <a:schemeClr val="bg1"/>
                </a:solidFill>
                <a:latin typeface="Arial" charset="0"/>
              </a:endParaRPr>
            </a:p>
          </p:txBody>
        </p:sp>
        <p:pic>
          <p:nvPicPr>
            <p:cNvPr id="60" name="Picture 59">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l="46757" r="32459"/>
            <a:stretch/>
          </p:blipFill>
          <p:spPr>
            <a:xfrm>
              <a:off x="5229843" y="4894765"/>
              <a:ext cx="892661" cy="769491"/>
            </a:xfrm>
            <a:prstGeom prst="rect">
              <a:avLst/>
            </a:prstGeom>
          </p:spPr>
        </p:pic>
      </p:grpSp>
      <p:grpSp>
        <p:nvGrpSpPr>
          <p:cNvPr id="8" name="Group 7"/>
          <p:cNvGrpSpPr/>
          <p:nvPr/>
        </p:nvGrpSpPr>
        <p:grpSpPr>
          <a:xfrm>
            <a:off x="4448295" y="1822549"/>
            <a:ext cx="1989369" cy="1464766"/>
            <a:chOff x="7006669" y="4937977"/>
            <a:chExt cx="1989369" cy="1464766"/>
          </a:xfrm>
        </p:grpSpPr>
        <p:pic>
          <p:nvPicPr>
            <p:cNvPr id="61" name="Picture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56" y="4937977"/>
              <a:ext cx="1747609" cy="1464766"/>
            </a:xfrm>
            <a:prstGeom prst="rect">
              <a:avLst/>
            </a:prstGeom>
          </p:spPr>
        </p:pic>
        <p:pic>
          <p:nvPicPr>
            <p:cNvPr id="62" name="Picture 61">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67544"/>
            <a:stretch/>
          </p:blipFill>
          <p:spPr>
            <a:xfrm>
              <a:off x="7556441" y="5173875"/>
              <a:ext cx="954557" cy="526940"/>
            </a:xfrm>
            <a:prstGeom prst="rect">
              <a:avLst/>
            </a:prstGeom>
          </p:spPr>
        </p:pic>
        <p:sp>
          <p:nvSpPr>
            <p:cNvPr id="63" name="Inhaltsplatzhalter 2"/>
            <p:cNvSpPr txBox="1">
              <a:spLocks/>
            </p:cNvSpPr>
            <p:nvPr/>
          </p:nvSpPr>
          <p:spPr bwMode="auto">
            <a:xfrm>
              <a:off x="7006669" y="5818199"/>
              <a:ext cx="1989369" cy="224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t" anchorCtr="0" compatLnSpc="1">
              <a:prstTxWarp prst="textNoShape">
                <a:avLst/>
              </a:prstTxWarp>
            </a:bodyPr>
            <a:lstStyle>
              <a:lvl1pPr marL="373063" indent="-373063" algn="l" defTabSz="995363" rtl="0" eaLnBrk="1" fontAlgn="base" hangingPunct="1">
                <a:spcBef>
                  <a:spcPct val="20000"/>
                </a:spcBef>
                <a:spcAft>
                  <a:spcPct val="0"/>
                </a:spcAft>
                <a:buClr>
                  <a:srgbClr val="FF6600"/>
                </a:buClr>
                <a:buChar char="•"/>
                <a:defRPr sz="2000" b="1">
                  <a:solidFill>
                    <a:schemeClr val="tx1"/>
                  </a:solidFill>
                  <a:latin typeface="+mn-lt"/>
                  <a:ea typeface="+mn-ea"/>
                  <a:cs typeface="+mn-cs"/>
                </a:defRPr>
              </a:lvl1pPr>
              <a:lvl2pPr marL="809625" indent="-311150" algn="l" defTabSz="995363" rtl="0" eaLnBrk="1" fontAlgn="base" hangingPunct="1">
                <a:spcBef>
                  <a:spcPct val="20000"/>
                </a:spcBef>
                <a:spcAft>
                  <a:spcPct val="0"/>
                </a:spcAft>
                <a:buClr>
                  <a:srgbClr val="FF6600"/>
                </a:buClr>
                <a:buChar char="•"/>
                <a:defRPr sz="2000">
                  <a:solidFill>
                    <a:srgbClr val="787878"/>
                  </a:solidFill>
                  <a:latin typeface="+mn-lt"/>
                </a:defRPr>
              </a:lvl2pPr>
              <a:lvl3pPr marL="1244600" indent="-249238" algn="l" defTabSz="995363" rtl="0" eaLnBrk="1" fontAlgn="base" hangingPunct="1">
                <a:spcBef>
                  <a:spcPct val="20000"/>
                </a:spcBef>
                <a:spcAft>
                  <a:spcPct val="0"/>
                </a:spcAft>
                <a:buClr>
                  <a:srgbClr val="FF6600"/>
                </a:buClr>
                <a:buChar char="•"/>
                <a:defRPr sz="2000">
                  <a:solidFill>
                    <a:srgbClr val="787878"/>
                  </a:solidFill>
                  <a:latin typeface="+mn-lt"/>
                </a:defRPr>
              </a:lvl3pPr>
              <a:lvl4pPr marL="1741488" indent="-247650" algn="l" defTabSz="995363" rtl="0" eaLnBrk="1" fontAlgn="base" hangingPunct="1">
                <a:spcBef>
                  <a:spcPct val="20000"/>
                </a:spcBef>
                <a:spcAft>
                  <a:spcPct val="0"/>
                </a:spcAft>
                <a:buClr>
                  <a:srgbClr val="FF6600"/>
                </a:buClr>
                <a:buChar char="•"/>
                <a:defRPr sz="2000">
                  <a:solidFill>
                    <a:srgbClr val="787878"/>
                  </a:solidFill>
                  <a:latin typeface="+mn-lt"/>
                </a:defRPr>
              </a:lvl4pPr>
              <a:lvl5pPr marL="2239963" indent="-249238" algn="l" defTabSz="995363" rtl="0" eaLnBrk="1" fontAlgn="base" hangingPunct="1">
                <a:spcBef>
                  <a:spcPct val="20000"/>
                </a:spcBef>
                <a:spcAft>
                  <a:spcPct val="0"/>
                </a:spcAft>
                <a:buClr>
                  <a:srgbClr val="FF6600"/>
                </a:buClr>
                <a:buChar char="•"/>
                <a:defRPr sz="2000" b="1">
                  <a:solidFill>
                    <a:schemeClr val="tx1"/>
                  </a:solidFill>
                  <a:latin typeface="+mn-lt"/>
                </a:defRPr>
              </a:lvl5pPr>
              <a:lvl6pPr marL="2697163" indent="-249238" algn="l" defTabSz="995363" rtl="0" eaLnBrk="1" fontAlgn="base" hangingPunct="1">
                <a:spcBef>
                  <a:spcPct val="20000"/>
                </a:spcBef>
                <a:spcAft>
                  <a:spcPct val="0"/>
                </a:spcAft>
                <a:buClr>
                  <a:srgbClr val="FF6600"/>
                </a:buClr>
                <a:buChar char="•"/>
                <a:defRPr sz="2000" b="1">
                  <a:solidFill>
                    <a:schemeClr val="tx1"/>
                  </a:solidFill>
                  <a:latin typeface="+mn-lt"/>
                </a:defRPr>
              </a:lvl6pPr>
              <a:lvl7pPr marL="3154363" indent="-249238" algn="l" defTabSz="995363" rtl="0" eaLnBrk="1" fontAlgn="base" hangingPunct="1">
                <a:spcBef>
                  <a:spcPct val="20000"/>
                </a:spcBef>
                <a:spcAft>
                  <a:spcPct val="0"/>
                </a:spcAft>
                <a:buClr>
                  <a:srgbClr val="FF6600"/>
                </a:buClr>
                <a:buChar char="•"/>
                <a:defRPr sz="2000" b="1">
                  <a:solidFill>
                    <a:schemeClr val="tx1"/>
                  </a:solidFill>
                  <a:latin typeface="+mn-lt"/>
                </a:defRPr>
              </a:lvl7pPr>
              <a:lvl8pPr marL="3611563" indent="-249238" algn="l" defTabSz="995363" rtl="0" eaLnBrk="1" fontAlgn="base" hangingPunct="1">
                <a:spcBef>
                  <a:spcPct val="20000"/>
                </a:spcBef>
                <a:spcAft>
                  <a:spcPct val="0"/>
                </a:spcAft>
                <a:buClr>
                  <a:srgbClr val="FF6600"/>
                </a:buClr>
                <a:buChar char="•"/>
                <a:defRPr sz="2000" b="1">
                  <a:solidFill>
                    <a:schemeClr val="tx1"/>
                  </a:solidFill>
                  <a:latin typeface="+mn-lt"/>
                </a:defRPr>
              </a:lvl8pPr>
              <a:lvl9pPr marL="4068763" indent="-249238" algn="l" defTabSz="995363" rtl="0" eaLnBrk="1" fontAlgn="base" hangingPunct="1">
                <a:spcBef>
                  <a:spcPct val="20000"/>
                </a:spcBef>
                <a:spcAft>
                  <a:spcPct val="0"/>
                </a:spcAft>
                <a:buClr>
                  <a:srgbClr val="FF6600"/>
                </a:buClr>
                <a:buChar char="•"/>
                <a:defRPr sz="2000" b="1">
                  <a:solidFill>
                    <a:schemeClr val="tx1"/>
                  </a:solidFill>
                  <a:latin typeface="+mn-lt"/>
                </a:defRPr>
              </a:lvl9pPr>
            </a:lstStyle>
            <a:p>
              <a:pPr marL="0" indent="0" algn="ctr">
                <a:buNone/>
              </a:pPr>
              <a:r>
                <a:rPr lang="en-US" sz="1200" kern="0" dirty="0" smtClean="0">
                  <a:solidFill>
                    <a:schemeClr val="bg1"/>
                  </a:solidFill>
                </a:rPr>
                <a:t>Glycol Monitoring</a:t>
              </a:r>
              <a:endParaRPr lang="en-US" sz="1050" b="0" dirty="0">
                <a:solidFill>
                  <a:schemeClr val="bg1"/>
                </a:solidFill>
                <a:latin typeface="Arial" charset="0"/>
              </a:endParaRPr>
            </a:p>
          </p:txBody>
        </p:sp>
      </p:grpSp>
      <p:grpSp>
        <p:nvGrpSpPr>
          <p:cNvPr id="7" name="Group 6"/>
          <p:cNvGrpSpPr/>
          <p:nvPr/>
        </p:nvGrpSpPr>
        <p:grpSpPr>
          <a:xfrm>
            <a:off x="2578321" y="1832501"/>
            <a:ext cx="1989369" cy="1464766"/>
            <a:chOff x="9341677" y="3972597"/>
            <a:chExt cx="1989369" cy="1464766"/>
          </a:xfrm>
        </p:grpSpPr>
        <p:pic>
          <p:nvPicPr>
            <p:cNvPr id="64" name="Picture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4108" y="3972597"/>
              <a:ext cx="1747609" cy="1464766"/>
            </a:xfrm>
            <a:prstGeom prst="rect">
              <a:avLst/>
            </a:prstGeom>
          </p:spPr>
        </p:pic>
        <p:pic>
          <p:nvPicPr>
            <p:cNvPr id="65" name="Picture 64">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19183" r="53747"/>
            <a:stretch/>
          </p:blipFill>
          <p:spPr>
            <a:xfrm>
              <a:off x="9802371" y="4075441"/>
              <a:ext cx="1093104" cy="723484"/>
            </a:xfrm>
            <a:prstGeom prst="rect">
              <a:avLst/>
            </a:prstGeom>
          </p:spPr>
        </p:pic>
        <p:sp>
          <p:nvSpPr>
            <p:cNvPr id="66" name="Inhaltsplatzhalter 2"/>
            <p:cNvSpPr txBox="1">
              <a:spLocks/>
            </p:cNvSpPr>
            <p:nvPr/>
          </p:nvSpPr>
          <p:spPr bwMode="auto">
            <a:xfrm>
              <a:off x="9341677" y="4880095"/>
              <a:ext cx="1989369" cy="224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t" anchorCtr="0" compatLnSpc="1">
              <a:prstTxWarp prst="textNoShape">
                <a:avLst/>
              </a:prstTxWarp>
            </a:bodyPr>
            <a:lstStyle>
              <a:lvl1pPr marL="373063" indent="-373063" algn="l" defTabSz="995363" rtl="0" eaLnBrk="1" fontAlgn="base" hangingPunct="1">
                <a:spcBef>
                  <a:spcPct val="20000"/>
                </a:spcBef>
                <a:spcAft>
                  <a:spcPct val="0"/>
                </a:spcAft>
                <a:buClr>
                  <a:srgbClr val="FF6600"/>
                </a:buClr>
                <a:buChar char="•"/>
                <a:defRPr sz="2000" b="1">
                  <a:solidFill>
                    <a:schemeClr val="tx1"/>
                  </a:solidFill>
                  <a:latin typeface="+mn-lt"/>
                  <a:ea typeface="+mn-ea"/>
                  <a:cs typeface="+mn-cs"/>
                </a:defRPr>
              </a:lvl1pPr>
              <a:lvl2pPr marL="809625" indent="-311150" algn="l" defTabSz="995363" rtl="0" eaLnBrk="1" fontAlgn="base" hangingPunct="1">
                <a:spcBef>
                  <a:spcPct val="20000"/>
                </a:spcBef>
                <a:spcAft>
                  <a:spcPct val="0"/>
                </a:spcAft>
                <a:buClr>
                  <a:srgbClr val="FF6600"/>
                </a:buClr>
                <a:buChar char="•"/>
                <a:defRPr sz="2000">
                  <a:solidFill>
                    <a:srgbClr val="787878"/>
                  </a:solidFill>
                  <a:latin typeface="+mn-lt"/>
                </a:defRPr>
              </a:lvl2pPr>
              <a:lvl3pPr marL="1244600" indent="-249238" algn="l" defTabSz="995363" rtl="0" eaLnBrk="1" fontAlgn="base" hangingPunct="1">
                <a:spcBef>
                  <a:spcPct val="20000"/>
                </a:spcBef>
                <a:spcAft>
                  <a:spcPct val="0"/>
                </a:spcAft>
                <a:buClr>
                  <a:srgbClr val="FF6600"/>
                </a:buClr>
                <a:buChar char="•"/>
                <a:defRPr sz="2000">
                  <a:solidFill>
                    <a:srgbClr val="787878"/>
                  </a:solidFill>
                  <a:latin typeface="+mn-lt"/>
                </a:defRPr>
              </a:lvl3pPr>
              <a:lvl4pPr marL="1741488" indent="-247650" algn="l" defTabSz="995363" rtl="0" eaLnBrk="1" fontAlgn="base" hangingPunct="1">
                <a:spcBef>
                  <a:spcPct val="20000"/>
                </a:spcBef>
                <a:spcAft>
                  <a:spcPct val="0"/>
                </a:spcAft>
                <a:buClr>
                  <a:srgbClr val="FF6600"/>
                </a:buClr>
                <a:buChar char="•"/>
                <a:defRPr sz="2000">
                  <a:solidFill>
                    <a:srgbClr val="787878"/>
                  </a:solidFill>
                  <a:latin typeface="+mn-lt"/>
                </a:defRPr>
              </a:lvl4pPr>
              <a:lvl5pPr marL="2239963" indent="-249238" algn="l" defTabSz="995363" rtl="0" eaLnBrk="1" fontAlgn="base" hangingPunct="1">
                <a:spcBef>
                  <a:spcPct val="20000"/>
                </a:spcBef>
                <a:spcAft>
                  <a:spcPct val="0"/>
                </a:spcAft>
                <a:buClr>
                  <a:srgbClr val="FF6600"/>
                </a:buClr>
                <a:buChar char="•"/>
                <a:defRPr sz="2000" b="1">
                  <a:solidFill>
                    <a:schemeClr val="tx1"/>
                  </a:solidFill>
                  <a:latin typeface="+mn-lt"/>
                </a:defRPr>
              </a:lvl5pPr>
              <a:lvl6pPr marL="2697163" indent="-249238" algn="l" defTabSz="995363" rtl="0" eaLnBrk="1" fontAlgn="base" hangingPunct="1">
                <a:spcBef>
                  <a:spcPct val="20000"/>
                </a:spcBef>
                <a:spcAft>
                  <a:spcPct val="0"/>
                </a:spcAft>
                <a:buClr>
                  <a:srgbClr val="FF6600"/>
                </a:buClr>
                <a:buChar char="•"/>
                <a:defRPr sz="2000" b="1">
                  <a:solidFill>
                    <a:schemeClr val="tx1"/>
                  </a:solidFill>
                  <a:latin typeface="+mn-lt"/>
                </a:defRPr>
              </a:lvl6pPr>
              <a:lvl7pPr marL="3154363" indent="-249238" algn="l" defTabSz="995363" rtl="0" eaLnBrk="1" fontAlgn="base" hangingPunct="1">
                <a:spcBef>
                  <a:spcPct val="20000"/>
                </a:spcBef>
                <a:spcAft>
                  <a:spcPct val="0"/>
                </a:spcAft>
                <a:buClr>
                  <a:srgbClr val="FF6600"/>
                </a:buClr>
                <a:buChar char="•"/>
                <a:defRPr sz="2000" b="1">
                  <a:solidFill>
                    <a:schemeClr val="tx1"/>
                  </a:solidFill>
                  <a:latin typeface="+mn-lt"/>
                </a:defRPr>
              </a:lvl7pPr>
              <a:lvl8pPr marL="3611563" indent="-249238" algn="l" defTabSz="995363" rtl="0" eaLnBrk="1" fontAlgn="base" hangingPunct="1">
                <a:spcBef>
                  <a:spcPct val="20000"/>
                </a:spcBef>
                <a:spcAft>
                  <a:spcPct val="0"/>
                </a:spcAft>
                <a:buClr>
                  <a:srgbClr val="FF6600"/>
                </a:buClr>
                <a:buChar char="•"/>
                <a:defRPr sz="2000" b="1">
                  <a:solidFill>
                    <a:schemeClr val="tx1"/>
                  </a:solidFill>
                  <a:latin typeface="+mn-lt"/>
                </a:defRPr>
              </a:lvl8pPr>
              <a:lvl9pPr marL="4068763" indent="-249238" algn="l" defTabSz="995363" rtl="0" eaLnBrk="1" fontAlgn="base" hangingPunct="1">
                <a:spcBef>
                  <a:spcPct val="20000"/>
                </a:spcBef>
                <a:spcAft>
                  <a:spcPct val="0"/>
                </a:spcAft>
                <a:buClr>
                  <a:srgbClr val="FF6600"/>
                </a:buClr>
                <a:buChar char="•"/>
                <a:defRPr sz="2000" b="1">
                  <a:solidFill>
                    <a:schemeClr val="tx1"/>
                  </a:solidFill>
                  <a:latin typeface="+mn-lt"/>
                </a:defRPr>
              </a:lvl9pPr>
            </a:lstStyle>
            <a:p>
              <a:pPr marL="0" indent="0" algn="ctr">
                <a:buNone/>
              </a:pPr>
              <a:r>
                <a:rPr lang="en-US" sz="1200" kern="0" dirty="0" smtClean="0">
                  <a:solidFill>
                    <a:schemeClr val="bg1"/>
                  </a:solidFill>
                </a:rPr>
                <a:t>Ultra Sonic Flowmeter</a:t>
              </a:r>
              <a:endParaRPr lang="en-US" sz="1050" b="0" dirty="0">
                <a:solidFill>
                  <a:schemeClr val="bg1"/>
                </a:solidFill>
                <a:latin typeface="Arial" charset="0"/>
              </a:endParaRPr>
            </a:p>
          </p:txBody>
        </p:sp>
      </p:grpSp>
      <p:grpSp>
        <p:nvGrpSpPr>
          <p:cNvPr id="69" name="Group 68"/>
          <p:cNvGrpSpPr/>
          <p:nvPr/>
        </p:nvGrpSpPr>
        <p:grpSpPr>
          <a:xfrm>
            <a:off x="8558975" y="0"/>
            <a:ext cx="1408494" cy="1043533"/>
            <a:chOff x="8874298" y="0"/>
            <a:chExt cx="1408494" cy="1043533"/>
          </a:xfrm>
        </p:grpSpPr>
        <p:sp>
          <p:nvSpPr>
            <p:cNvPr id="70" name="Rectangle 69"/>
            <p:cNvSpPr/>
            <p:nvPr/>
          </p:nvSpPr>
          <p:spPr bwMode="auto">
            <a:xfrm>
              <a:off x="8874298" y="0"/>
              <a:ext cx="1408494" cy="82750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a-DK" sz="2400" b="0" i="0" u="none" strike="noStrike" cap="none" normalizeH="0" baseline="0" smtClean="0">
                <a:ln>
                  <a:noFill/>
                </a:ln>
                <a:solidFill>
                  <a:schemeClr val="tx1"/>
                </a:solidFill>
                <a:effectLst/>
                <a:latin typeface="Arial" charset="0"/>
              </a:endParaRPr>
            </a:p>
          </p:txBody>
        </p:sp>
        <p:sp>
          <p:nvSpPr>
            <p:cNvPr id="71" name="Pentagon 70"/>
            <p:cNvSpPr/>
            <p:nvPr/>
          </p:nvSpPr>
          <p:spPr bwMode="auto">
            <a:xfrm rot="5400000">
              <a:off x="9056779" y="-182480"/>
              <a:ext cx="1043532" cy="1408494"/>
            </a:xfrm>
            <a:prstGeom prst="homePlate">
              <a:avLst>
                <a:gd name="adj" fmla="val 19578"/>
              </a:avLst>
            </a:prstGeom>
            <a:solidFill>
              <a:schemeClr val="accent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72" name="Picture 7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75050" y="251445"/>
              <a:ext cx="1006990" cy="394090"/>
            </a:xfrm>
            <a:prstGeom prst="rect">
              <a:avLst/>
            </a:prstGeom>
          </p:spPr>
        </p:pic>
      </p:grpSp>
    </p:spTree>
    <p:extLst>
      <p:ext uri="{BB962C8B-B14F-4D97-AF65-F5344CB8AC3E}">
        <p14:creationId xmlns:p14="http://schemas.microsoft.com/office/powerpoint/2010/main" val="1291218914"/>
      </p:ext>
    </p:extLst>
  </p:cSld>
  <p:clrMapOvr>
    <a:masterClrMapping/>
  </p:clrMapOvr>
  <p:timing>
    <p:tnLst>
      <p:par>
        <p:cTn id="1" dur="indefinite" restart="never" nodeType="tmRoot"/>
      </p:par>
    </p:tnLst>
  </p:timing>
</p:sld>
</file>

<file path=ppt/theme/theme1.xml><?xml version="1.0" encoding="utf-8"?>
<a:theme xmlns:a="http://schemas.openxmlformats.org/drawingml/2006/main" name="Belimo Praesentation CD2010_de">
  <a:themeElements>
    <a:clrScheme name="Belimo">
      <a:dk1>
        <a:srgbClr val="000000"/>
      </a:dk1>
      <a:lt1>
        <a:srgbClr val="FFFFFF"/>
      </a:lt1>
      <a:dk2>
        <a:srgbClr val="000000"/>
      </a:dk2>
      <a:lt2>
        <a:srgbClr val="808080"/>
      </a:lt2>
      <a:accent1>
        <a:srgbClr val="FF6600"/>
      </a:accent1>
      <a:accent2>
        <a:srgbClr val="787878"/>
      </a:accent2>
      <a:accent3>
        <a:srgbClr val="C3C3C3"/>
      </a:accent3>
      <a:accent4>
        <a:srgbClr val="000000"/>
      </a:accent4>
      <a:accent5>
        <a:srgbClr val="FFFFFF"/>
      </a:accent5>
      <a:accent6>
        <a:srgbClr val="437FA3"/>
      </a:accent6>
      <a:hlink>
        <a:srgbClr val="001699"/>
      </a:hlink>
      <a:folHlink>
        <a:srgbClr val="014D9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altLang="de-DE"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altLang="de-DE" sz="24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Belimo Praesentation CD2010_de</Template>
  <TotalTime>54762</TotalTime>
  <Words>3111</Words>
  <Application>Microsoft Office PowerPoint</Application>
  <PresentationFormat>Custom</PresentationFormat>
  <Paragraphs>653</Paragraphs>
  <Slides>45</Slides>
  <Notes>36</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Belimo Praesentation CD2010_de</vt:lpstr>
      <vt:lpstr>ENERGY VALVE 3.0 Solving Low Delta T Leveraging IoT</vt:lpstr>
      <vt:lpstr>PowerPoint Presentation</vt:lpstr>
      <vt:lpstr>Low Delta T Syndrome is Industry Wide</vt:lpstr>
      <vt:lpstr>PowerPoint Presentation</vt:lpstr>
      <vt:lpstr>Low ΔT Reduces Heat Transfer at the Coil</vt:lpstr>
      <vt:lpstr>PowerPoint Presentation</vt:lpstr>
      <vt:lpstr>PowerPoint Presentation</vt:lpstr>
      <vt:lpstr>Energy Valve Overview</vt:lpstr>
      <vt:lpstr>PowerPoint Presentation</vt:lpstr>
      <vt:lpstr>PowerPoint Presentation</vt:lpstr>
      <vt:lpstr>More Savings </vt:lpstr>
      <vt:lpstr>PowerPoint Presentation</vt:lpstr>
      <vt:lpstr>Advanced Ultrasonic Sensor Technology</vt:lpstr>
      <vt:lpstr>PowerPoint Presentation</vt:lpstr>
      <vt:lpstr>Glycol Monitoring  Ensures concentrations meets design needs</vt:lpstr>
      <vt:lpstr>PowerPoint Presentation</vt:lpstr>
      <vt:lpstr>Enhanced User Interface</vt:lpstr>
      <vt:lpstr>Enhanced User Interface</vt:lpstr>
      <vt:lpstr>Enhanced User Interface</vt:lpstr>
      <vt:lpstr>Enhanced User Interface</vt:lpstr>
      <vt:lpstr>PowerPoint Presentation</vt:lpstr>
      <vt:lpstr>PowerPoint Presentation</vt:lpstr>
      <vt:lpstr>Enhanced User Interface</vt:lpstr>
      <vt:lpstr>Enhanced User Interface</vt:lpstr>
      <vt:lpstr>Enhanced User Interface</vt:lpstr>
      <vt:lpstr>Enhanced Communication  Unlike any actuator on the market</vt:lpstr>
      <vt:lpstr>PowerPoint Presentation</vt:lpstr>
      <vt:lpstr>Leveraging the Belimo Cloud</vt:lpstr>
      <vt:lpstr>Energy Valve 3.0 Cloud Services  Advanced optimization with multiple benefits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Most Capable Valve in the HVAC Industry </vt:lpstr>
      <vt:lpstr>PowerPoint Presentation</vt:lpstr>
      <vt:lpstr>PowerPoint Presentation</vt:lpstr>
      <vt:lpstr>Wide Range of Flow and Pressures</vt:lpstr>
      <vt:lpstr>Pricing NPT</vt:lpstr>
      <vt:lpstr>Pricing ANSI 125</vt:lpstr>
      <vt:lpstr>Pricing ANSI 250</vt:lpstr>
      <vt:lpstr>Industry Recognition</vt:lpstr>
      <vt:lpstr> For more information and access to useful tools and resources, visit energyvalve.com </vt:lpstr>
    </vt:vector>
  </TitlesOfParts>
  <Company>BELIMO Automation AG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Leuthold Urs</dc:creator>
  <cp:lastModifiedBy>Hickey, Lisa</cp:lastModifiedBy>
  <cp:revision>1034</cp:revision>
  <cp:lastPrinted>2017-04-06T22:13:33Z</cp:lastPrinted>
  <dcterms:created xsi:type="dcterms:W3CDTF">2016-08-11T12:18:01Z</dcterms:created>
  <dcterms:modified xsi:type="dcterms:W3CDTF">2017-09-13T19:07:30Z</dcterms:modified>
</cp:coreProperties>
</file>